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78" r:id="rId2"/>
    <p:sldMasterId id="2147483706" r:id="rId3"/>
    <p:sldMasterId id="2147483707" r:id="rId4"/>
  </p:sldMasterIdLst>
  <p:sldIdLst>
    <p:sldId id="256" r:id="rId5"/>
    <p:sldId id="266" r:id="rId6"/>
    <p:sldId id="267" r:id="rId7"/>
    <p:sldId id="268" r:id="rId8"/>
    <p:sldId id="270" r:id="rId9"/>
    <p:sldId id="271" r:id="rId10"/>
    <p:sldId id="275" r:id="rId11"/>
    <p:sldId id="272" r:id="rId12"/>
    <p:sldId id="261" r:id="rId13"/>
    <p:sldId id="277" r:id="rId14"/>
    <p:sldId id="276" r:id="rId15"/>
    <p:sldId id="274" r:id="rId16"/>
    <p:sldId id="269" r:id="rId17"/>
    <p:sldId id="26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66FF99"/>
    <a:srgbClr val="008000"/>
    <a:srgbClr val="33CC33"/>
    <a:srgbClr val="C1F0F1"/>
    <a:srgbClr val="003399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FF0B86-DBC3-43C0-A634-4B4823854A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3B814-B72E-476F-92E7-04EB13E932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0896D-D3BB-4EFE-A760-0C7988C070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466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62467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246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2472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145CB8-7E45-48F6-8C17-ED30718E180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247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F12DF-02D7-450C-A30C-2DDCFAC99B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FF8F4-946D-41E2-912F-E066B37969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D52AA-649F-410C-8B23-568FEC9B4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7A9A-8F0E-45D1-8C01-819ADD297D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12BBA-77A6-4135-96D8-D966C9879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2C606-BE1D-485F-A578-8663A53E52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BDE9C-CDB8-4454-9F2D-1542CC95F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F0E50-6C87-4A53-9033-B17691F915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801EC-750C-438E-A6E4-6E3397692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6A3A8-520C-45E9-9463-BA0256C189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9C8F2-E2C5-442D-AB65-9537EA9DC6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55293-CB9D-464E-B4EC-554126C467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7F431-CD9E-420B-ABE3-DCE146632B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0CA56-3CFE-4AE0-AAB5-30A3882633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A130E-F907-471A-B13C-46E873EE1B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21AAB-7CF8-47A0-984D-3DFC9BDA38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739AC-12BC-4DF1-9D55-2EA854901B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A0FF0-5ABD-4A13-AD9E-7A82C9CE6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8F248-A01E-480F-887A-CB6BB49C05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49DCC-F792-4368-BF5C-02AA855FD0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B678F-571E-41C6-B471-474F1BD68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70BA-D664-4850-9A85-0672FA7F73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04A15-9CBA-460D-9E89-5D6DCB0839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53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5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A98C8F-D9C0-435F-90AB-7B1CC47EB89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AE02A-6EFF-4E11-A907-6F3EE33E4B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F72D5-4D60-4283-8D9A-64E4810C76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83391-C3F8-42C0-8358-CDF00D72C9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EDD1A9-A244-4842-A290-339ED03BE3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F04C6-0378-4889-890B-C9A3C9BA01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7A80F-FF31-4371-9E6D-F8BCA9C12C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28E0B-C98B-4857-A576-098F231AA3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E8F13-7471-4C89-AB59-C478BDD6B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88A44-E43D-473E-99E3-62BA2A9E5C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128E3-473D-43C0-942B-DAA316D30E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45355-DBB8-4439-A514-B9CC02DAE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46B30E3-208E-436C-9C5F-EBB4ACABC9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FD44E-B90C-41BB-9EB3-22BB1D5986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B4843-7FC4-4A6C-B697-E60032554E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62B62-D50A-4FAD-8403-0F3B51D24F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54243-1A69-4E06-ABC6-2490AB24F3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9AB5-AB6C-4A6A-8064-72E07F311D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E692538-74B5-42B8-A476-80A444964AC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6144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4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4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BCE3C12-10B5-4252-B56D-ECEE64C6417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91FCD66-7FF0-40E2-95ED-2435804B677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B491ECC-B73F-4EF6-A708-5721A82EF13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ideo" Target="file:///F:\&#1052;&#1052;&#1052;&#1052;&#1052;&#1052;&#1052;&#1052;&#1052;&#1052;&#1052;&#1052;&#1052;&#1052;&#1052;&#1052;&#1052;&#1052;&#1052;&#1052;&#1052;&#1052;&#1052;&#1052;\!!!!!!!!!!!!!!!!!!!!!!!!!!!!!!\&#1060;&#1077;&#1089;&#1090;&#1080;&#1074;&#1072;&#1083;&#1100;%20&#1054;&#1090;&#1082;&#1088;&#1099;&#1090;&#1099;&#1081;%20&#1091;&#1088;&#1086;&#1082;\saferunet.wm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836613"/>
            <a:ext cx="7772400" cy="2805112"/>
          </a:xfrm>
        </p:spPr>
        <p:txBody>
          <a:bodyPr/>
          <a:lstStyle/>
          <a:p>
            <a:pPr algn="ctr"/>
            <a:r>
              <a:rPr lang="ru-RU" sz="6600" b="0"/>
              <a:t>Компьютер в жизни подростка. </a:t>
            </a:r>
            <a:br>
              <a:rPr lang="ru-RU" sz="6600" b="0"/>
            </a:br>
            <a:r>
              <a:rPr lang="ru-RU" sz="6600" b="0"/>
              <a:t/>
            </a:r>
            <a:br>
              <a:rPr lang="ru-RU" sz="6600" b="0"/>
            </a:br>
            <a:r>
              <a:rPr lang="ru-RU" b="0"/>
              <a:t>Польза или вред?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50000">
                <a:srgbClr val="66FF99"/>
              </a:gs>
              <a:gs pos="100000">
                <a:schemeClr val="tx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89445" name="saferunet.wmv">
            <a:hlinkClick r:id="" action="ppaction://media"/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927850"/>
          </a:xfrm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94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894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44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9445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90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8192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8000"/>
                </a:solidFill>
                <a:effectLst/>
              </a:rPr>
              <a:t>Сетеголизм</a:t>
            </a:r>
          </a:p>
        </p:txBody>
      </p:sp>
      <p:sp>
        <p:nvSpPr>
          <p:cNvPr id="178186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330700" cy="467836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b="1"/>
              <a:t>В реальной жизни Вы бы защитили своих детей</a:t>
            </a:r>
          </a:p>
          <a:p>
            <a:pPr>
              <a:lnSpc>
                <a:spcPct val="120000"/>
              </a:lnSpc>
              <a:buFontTx/>
              <a:buNone/>
            </a:pPr>
            <a:endParaRPr lang="ru-RU" b="1"/>
          </a:p>
          <a:p>
            <a:pPr>
              <a:lnSpc>
                <a:spcPct val="120000"/>
              </a:lnSpc>
            </a:pPr>
            <a:r>
              <a:rPr lang="ru-RU" b="1"/>
              <a:t>Почему бы не сделать это в Интернете?</a:t>
            </a:r>
          </a:p>
        </p:txBody>
      </p:sp>
      <p:pic>
        <p:nvPicPr>
          <p:cNvPr id="178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4263" y="3459163"/>
            <a:ext cx="4249737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18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7713" y="3414713"/>
            <a:ext cx="28575" cy="28575"/>
          </a:xfrm>
          <a:prstGeom prst="rect">
            <a:avLst/>
          </a:prstGeom>
          <a:noFill/>
        </p:spPr>
      </p:pic>
      <p:pic>
        <p:nvPicPr>
          <p:cNvPr id="17818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3429000"/>
            <a:ext cx="4284662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66FF99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00"/>
                </a:solidFill>
                <a:latin typeface="Tahoma" pitchFamily="34" charset="0"/>
              </a:rPr>
              <a:t>Сетеголизм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sz="2800" b="1"/>
              <a:t>Дополнительные симптомы:</a:t>
            </a:r>
            <a:r>
              <a:rPr lang="ru-RU" sz="2800"/>
              <a:t> </a:t>
            </a:r>
            <a:br>
              <a:rPr lang="ru-RU" sz="2800"/>
            </a:br>
            <a:endParaRPr lang="ru-RU" sz="2800"/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/>
              <a:t>навязчивое стремление постоянно проверять электронную почту;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/>
              <a:t>предвкушение следующего сеанса он-лайн;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/>
              <a:t>увеличение времени, проводимого он-лайн;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/>
              <a:t>увеличение количества денег, расходуемых он-лайн. 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chemeClr val="bg1"/>
              </a:gs>
              <a:gs pos="100000">
                <a:srgbClr val="66FF9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6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sz="4000" b="1">
                <a:latin typeface="Times New Roman" pitchFamily="18" charset="0"/>
              </a:rPr>
              <a:t>Наличие компьютерной (игровой) зависимости у ребенка</a:t>
            </a:r>
          </a:p>
        </p:txBody>
      </p:sp>
      <p:graphicFrame>
        <p:nvGraphicFramePr>
          <p:cNvPr id="155653" name="Object 5"/>
          <p:cNvGraphicFramePr>
            <a:graphicFrameLocks noChangeAspect="1"/>
          </p:cNvGraphicFramePr>
          <p:nvPr>
            <p:ph idx="1"/>
          </p:nvPr>
        </p:nvGraphicFramePr>
        <p:xfrm>
          <a:off x="490538" y="1600200"/>
          <a:ext cx="8258175" cy="5122863"/>
        </p:xfrm>
        <a:graphic>
          <a:graphicData uri="http://schemas.openxmlformats.org/presentationml/2006/ole">
            <p:oleObj spid="_x0000_s155653" name="Диаграмма" r:id="rId3" imgW="8229600" imgH="5105313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100000">
                <a:schemeClr val="tx2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833438"/>
          </a:xfrm>
        </p:spPr>
        <p:txBody>
          <a:bodyPr/>
          <a:lstStyle/>
          <a:p>
            <a:pPr algn="ctr"/>
            <a:r>
              <a:rPr lang="ru-RU" sz="4800" b="1" u="sng">
                <a:solidFill>
                  <a:srgbClr val="008000"/>
                </a:solidFill>
              </a:rPr>
              <a:t>Памятка родителям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3838" cy="5329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Родители должны сами хотя бы на элементарном уровне уметь пользоваться компьютером, чтобы контролировать ребенка;</a:t>
            </a:r>
          </a:p>
          <a:p>
            <a:pPr>
              <a:lnSpc>
                <a:spcPct val="9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Ребенок не должен играть в компьютерные игры перед сном;</a:t>
            </a:r>
          </a:p>
          <a:p>
            <a:pPr>
              <a:lnSpc>
                <a:spcPct val="9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Через каждые 20-30 минут работы делать перерыв;</a:t>
            </a:r>
          </a:p>
          <a:p>
            <a:pPr>
              <a:lnSpc>
                <a:spcPct val="9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Знать в какие игры играет ваш ребенок;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268413"/>
            <a:ext cx="4033837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Ребенок не должен работать на компьютере более 1,5-2 часов;</a:t>
            </a:r>
          </a:p>
          <a:p>
            <a:pPr>
              <a:lnSpc>
                <a:spcPct val="8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 должны контролировать приобретение дисков с играми, чтобы они не причинили вреда  здоровью и психике ребенка;</a:t>
            </a:r>
          </a:p>
          <a:p>
            <a:pPr>
              <a:lnSpc>
                <a:spcPct val="80000"/>
              </a:lnSpc>
            </a:pPr>
            <a:r>
              <a:rPr lang="ru-RU" sz="2200" b="1" i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Если ребенок использует компьютер безответственно, необходимо ввести пароль, чтобы сделать невозможным доступ без разрешения родителей.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66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728788"/>
          </a:xfrm>
        </p:spPr>
        <p:txBody>
          <a:bodyPr/>
          <a:lstStyle/>
          <a:p>
            <a:r>
              <a:rPr lang="ru-RU" sz="4000" b="1">
                <a:solidFill>
                  <a:srgbClr val="008000"/>
                </a:solidFill>
                <a:latin typeface="Times New Roman" pitchFamily="18" charset="0"/>
              </a:rPr>
              <a:t>Результаты анкетирования родителей</a:t>
            </a:r>
            <a:r>
              <a:rPr lang="ru-RU" sz="4000" b="1">
                <a:latin typeface="Times New Roman" pitchFamily="18" charset="0"/>
              </a:rPr>
              <a:t/>
            </a:r>
            <a:br>
              <a:rPr lang="ru-RU" sz="4000" b="1">
                <a:latin typeface="Times New Roman" pitchFamily="18" charset="0"/>
              </a:rPr>
            </a:br>
            <a:r>
              <a:rPr lang="ru-RU" sz="3200" b="1">
                <a:latin typeface="Times New Roman" pitchFamily="18" charset="0"/>
              </a:rPr>
              <a:t>1.</a:t>
            </a:r>
            <a:r>
              <a:rPr lang="ru-RU" sz="4000" b="1">
                <a:latin typeface="Times New Roman" pitchFamily="18" charset="0"/>
              </a:rPr>
              <a:t> </a:t>
            </a:r>
            <a:r>
              <a:rPr lang="ru-RU" sz="3200" b="1">
                <a:latin typeface="Times New Roman" pitchFamily="18" charset="0"/>
              </a:rPr>
              <a:t>Наличие компьютера</a:t>
            </a:r>
          </a:p>
        </p:txBody>
      </p:sp>
      <p:graphicFrame>
        <p:nvGraphicFramePr>
          <p:cNvPr id="149510" name="Object 6"/>
          <p:cNvGraphicFramePr>
            <a:graphicFrameLocks noChangeAspect="1"/>
          </p:cNvGraphicFramePr>
          <p:nvPr>
            <p:ph idx="1"/>
          </p:nvPr>
        </p:nvGraphicFramePr>
        <p:xfrm>
          <a:off x="476250" y="2133600"/>
          <a:ext cx="8115300" cy="4489450"/>
        </p:xfrm>
        <a:graphic>
          <a:graphicData uri="http://schemas.openxmlformats.org/presentationml/2006/ole">
            <p:oleObj spid="_x0000_s149510" name="Диаграмма" r:id="rId3" imgW="8229600" imgH="455284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chemeClr val="bg1"/>
              </a:gs>
              <a:gs pos="100000">
                <a:srgbClr val="66FF99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8000"/>
                </a:solidFill>
                <a:latin typeface="Times New Roman" pitchFamily="18" charset="0"/>
              </a:rPr>
              <a:t>2. Сколько времени в день уходит для занятий на компьютере</a:t>
            </a:r>
          </a:p>
        </p:txBody>
      </p:sp>
      <p:graphicFrame>
        <p:nvGraphicFramePr>
          <p:cNvPr id="151557" name="Object 5"/>
          <p:cNvGraphicFramePr>
            <a:graphicFrameLocks noChangeAspect="1"/>
          </p:cNvGraphicFramePr>
          <p:nvPr>
            <p:ph idx="1"/>
          </p:nvPr>
        </p:nvGraphicFramePr>
        <p:xfrm>
          <a:off x="250825" y="1600200"/>
          <a:ext cx="8569325" cy="4997450"/>
        </p:xfrm>
        <a:graphic>
          <a:graphicData uri="http://schemas.openxmlformats.org/presentationml/2006/ole">
            <p:oleObj spid="_x0000_s151557" name="Диаграмма" r:id="rId3" imgW="8229600" imgH="4543436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chemeClr val="bg1"/>
              </a:gs>
              <a:gs pos="100000">
                <a:srgbClr val="66FF9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3600" b="1">
                <a:latin typeface="Times New Roman" pitchFamily="18" charset="0"/>
              </a:rPr>
              <a:t>Цель использования компьютера ребенком</a:t>
            </a:r>
          </a:p>
        </p:txBody>
      </p:sp>
      <p:graphicFrame>
        <p:nvGraphicFramePr>
          <p:cNvPr id="153605" name="Object 5"/>
          <p:cNvGraphicFramePr>
            <a:graphicFrameLocks noChangeAspect="1"/>
          </p:cNvGraphicFramePr>
          <p:nvPr>
            <p:ph idx="1"/>
          </p:nvPr>
        </p:nvGraphicFramePr>
        <p:xfrm>
          <a:off x="463550" y="1638300"/>
          <a:ext cx="8380413" cy="4981575"/>
        </p:xfrm>
        <a:graphic>
          <a:graphicData uri="http://schemas.openxmlformats.org/presentationml/2006/ole">
            <p:oleObj spid="_x0000_s153605" name="Диаграмма" r:id="rId3" imgW="8477272" imgH="5038779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20713"/>
          </a:xfrm>
        </p:spPr>
        <p:txBody>
          <a:bodyPr/>
          <a:lstStyle/>
          <a:p>
            <a:r>
              <a:rPr lang="ru-RU" sz="3600" b="1" i="1" u="sng">
                <a:solidFill>
                  <a:srgbClr val="008000"/>
                </a:solidFill>
                <a:latin typeface="Times New Roman" pitchFamily="18" charset="0"/>
              </a:rPr>
              <a:t>Значение компьютера для детей</a:t>
            </a:r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692150"/>
            <a:ext cx="3960813" cy="59055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>
                <a:latin typeface="Times New Roman" pitchFamily="18" charset="0"/>
              </a:rPr>
              <a:t>НА УРОКЕ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Times New Roman" pitchFamily="18" charset="0"/>
              </a:rPr>
              <a:t>Экономия времени урока;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Times New Roman" pitchFamily="18" charset="0"/>
              </a:rPr>
              <a:t>Доступность самой современной информации по предмету;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Times New Roman" pitchFamily="18" charset="0"/>
              </a:rPr>
              <a:t>Наглядность представленного учебного материала;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Times New Roman" pitchFamily="18" charset="0"/>
              </a:rPr>
              <a:t>Развитие пространственного мышления;</a:t>
            </a:r>
          </a:p>
          <a:p>
            <a:pPr>
              <a:lnSpc>
                <a:spcPct val="110000"/>
              </a:lnSpc>
            </a:pPr>
            <a:r>
              <a:rPr lang="ru-RU" sz="2400">
                <a:latin typeface="Times New Roman" pitchFamily="18" charset="0"/>
              </a:rPr>
              <a:t>Оперативность получаемой информации.</a:t>
            </a:r>
          </a:p>
          <a:p>
            <a:pPr>
              <a:lnSpc>
                <a:spcPct val="80000"/>
              </a:lnSpc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692150"/>
            <a:ext cx="4465637" cy="59055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800" b="1" u="sng">
                <a:latin typeface="Times New Roman" pitchFamily="18" charset="0"/>
              </a:rPr>
              <a:t>В УЧЕБЕ</a:t>
            </a:r>
          </a:p>
          <a:p>
            <a:r>
              <a:rPr lang="ru-RU" sz="2000">
                <a:latin typeface="Times New Roman" pitchFamily="18" charset="0"/>
              </a:rPr>
              <a:t>Написание текстов и упражнений.</a:t>
            </a:r>
          </a:p>
          <a:p>
            <a:r>
              <a:rPr lang="ru-RU" sz="2000">
                <a:latin typeface="Times New Roman" pitchFamily="18" charset="0"/>
              </a:rPr>
              <a:t>Составление таблиц и диаграмм.</a:t>
            </a:r>
          </a:p>
          <a:p>
            <a:r>
              <a:rPr lang="ru-RU" sz="2000">
                <a:latin typeface="Times New Roman" pitchFamily="18" charset="0"/>
              </a:rPr>
              <a:t>Сканирование текстов, рисунков для подготовки уроков.</a:t>
            </a:r>
          </a:p>
          <a:p>
            <a:r>
              <a:rPr lang="ru-RU" sz="2000">
                <a:latin typeface="Times New Roman" pitchFamily="18" charset="0"/>
              </a:rPr>
              <a:t>Использование учебных дисков по различным предметам для расширения своих знаний и кругозора.</a:t>
            </a:r>
          </a:p>
          <a:p>
            <a:r>
              <a:rPr lang="ru-RU" sz="2000">
                <a:latin typeface="Times New Roman" pitchFamily="18" charset="0"/>
              </a:rPr>
              <a:t>Использование компьютерного лексикона и словарей для выполнения домашних заданий.</a:t>
            </a:r>
          </a:p>
          <a:p>
            <a:r>
              <a:rPr lang="ru-RU" sz="2000">
                <a:latin typeface="Times New Roman" pitchFamily="18" charset="0"/>
              </a:rPr>
              <a:t>Возможность эстетичного оформления сочинений, научных работ, докладов, рефератов.</a:t>
            </a:r>
          </a:p>
          <a:p>
            <a:r>
              <a:rPr lang="ru-RU" sz="2000">
                <a:latin typeface="Times New Roman" pitchFamily="18" charset="0"/>
              </a:rPr>
              <a:t>Возможность поиска информации по определенной учебной теме.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66FF99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003399"/>
                </a:solidFill>
                <a:latin typeface="Times New Roman" pitchFamily="18" charset="0"/>
              </a:rPr>
              <a:t>Причины увлечения компьютерными играми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Привлекает придуманный мир, более яркий, простой и выразительный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Ошибки всегда можно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исправить, перезагрузив комп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Можно не доводить до конца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Отождествление с главными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героями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Все происходит по желанию 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подростка («Я – властелин»)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Компьютер – партнер 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33CC"/>
                </a:solidFill>
                <a:latin typeface="Times New Roman" pitchFamily="18" charset="0"/>
              </a:rPr>
              <a:t>по общению</a:t>
            </a:r>
          </a:p>
          <a:p>
            <a:pPr>
              <a:lnSpc>
                <a:spcPct val="90000"/>
              </a:lnSpc>
            </a:pPr>
            <a:endParaRPr lang="ru-RU" sz="2800" b="1">
              <a:solidFill>
                <a:srgbClr val="0033CC"/>
              </a:solidFill>
              <a:latin typeface="Times New Roman" pitchFamily="18" charset="0"/>
            </a:endParaRPr>
          </a:p>
        </p:txBody>
      </p:sp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2565400"/>
            <a:ext cx="349250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chemeClr val="bg1"/>
              </a:gs>
              <a:gs pos="100000">
                <a:srgbClr val="66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Ребёнок не приучен к труду, к умению видеть работу и выполнять её </a:t>
            </a:r>
          </a:p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Ребёнка не приучили к сотрудничеству</a:t>
            </a:r>
          </a:p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Незнание взрослыми правил психогигиены взаимодействия с компьютером, пользы и вреда от него, невежество взрослых. </a:t>
            </a:r>
          </a:p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Ребёнок, лишённый родительского внимания</a:t>
            </a:r>
          </a:p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Неумение справляться с трудностями самостоятельно</a:t>
            </a:r>
          </a:p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Родители в общении с ребёнком не осознают его взросления</a:t>
            </a:r>
          </a:p>
          <a:p>
            <a:pPr>
              <a:lnSpc>
                <a:spcPct val="80000"/>
              </a:lnSpc>
            </a:pPr>
            <a:r>
              <a:rPr lang="ru-RU" sz="3000" b="1">
                <a:solidFill>
                  <a:srgbClr val="0033CC"/>
                </a:solidFill>
                <a:latin typeface="Times New Roman" pitchFamily="18" charset="0"/>
              </a:rPr>
              <a:t>Неуверенность в себе ребёнка, низкая самооценка, зависимость от мнения окружающих.</a:t>
            </a:r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66FF99"/>
              </a:gs>
              <a:gs pos="50000">
                <a:schemeClr val="tx1"/>
              </a:gs>
              <a:gs pos="100000">
                <a:srgbClr val="66FF9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04813"/>
          </a:xfrm>
        </p:spPr>
        <p:txBody>
          <a:bodyPr/>
          <a:lstStyle/>
          <a:p>
            <a:pPr algn="ctr"/>
            <a:r>
              <a:rPr lang="ru-RU" sz="3600" b="1">
                <a:solidFill>
                  <a:srgbClr val="008000"/>
                </a:solidFill>
                <a:latin typeface="Times New Roman" pitchFamily="18" charset="0"/>
              </a:rPr>
              <a:t>Симптомы игровой зависимости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76250"/>
            <a:ext cx="9144000" cy="6192838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Большую часть свободного времени (6-10 часов в день) ребенок проводит за компьютером.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У него практически нет реальных друзей, зато много виртуальных.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Если на ваш запрет сидеть за компьютером школьник реагирует агрессивно или становится тревожным.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Ребенок вас обманывает, пропускает школу, чтобы посидеть за компьютером, стал хуже учиться, потерял интерес к школьным предметам.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Во время игры подросток начинает разговаривать сам с собой или с героями игры так, как будто они реальны. 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Он становится более агрессивным.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Ребенок, увлеченный игрой или общением в Интернете, забывает про еду и личную гигиену.</a:t>
            </a:r>
          </a:p>
          <a:p>
            <a:pPr>
              <a:lnSpc>
                <a:spcPct val="90000"/>
              </a:lnSpc>
              <a:buClr>
                <a:srgbClr val="0033CC"/>
              </a:buClr>
            </a:pPr>
            <a:r>
              <a:rPr lang="ru-RU" sz="2400">
                <a:solidFill>
                  <a:srgbClr val="009900"/>
                </a:solidFill>
                <a:latin typeface="Times New Roman" pitchFamily="18" charset="0"/>
              </a:rPr>
              <a:t>Школьник трудно встает по утрам, просыпается в подавленном состоянии. Настроение повышается только тогда, когда ребенок садится за компьютер.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u="sng"/>
              <a:t>Исключить</a:t>
            </a:r>
            <a:r>
              <a:rPr lang="ru-RU" sz="4000"/>
              <a:t> </a:t>
            </a:r>
            <a:r>
              <a:rPr lang="ru-RU" sz="4800" u="sng"/>
              <a:t>из</a:t>
            </a:r>
            <a:r>
              <a:rPr lang="ru-RU" sz="4000"/>
              <a:t> </a:t>
            </a:r>
            <a:r>
              <a:rPr lang="ru-RU" sz="4800" u="sng"/>
              <a:t>компьютера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5400"/>
              <a:t>Quake-3</a:t>
            </a:r>
          </a:p>
          <a:p>
            <a:pPr algn="ctr"/>
            <a:r>
              <a:rPr lang="en-US" sz="5400"/>
              <a:t>Counter</a:t>
            </a:r>
            <a:r>
              <a:rPr lang="en-US"/>
              <a:t> </a:t>
            </a:r>
            <a:r>
              <a:rPr lang="en-US" sz="5400"/>
              <a:t>Strike</a:t>
            </a:r>
          </a:p>
          <a:p>
            <a:pPr algn="ctr"/>
            <a:r>
              <a:rPr lang="en-US" sz="5400"/>
              <a:t>GTA</a:t>
            </a:r>
            <a:r>
              <a:rPr lang="ru-RU" sz="5400"/>
              <a:t> </a:t>
            </a:r>
            <a:r>
              <a:rPr lang="en-US" sz="5400"/>
              <a:t>(Vice</a:t>
            </a:r>
            <a:r>
              <a:rPr lang="en-US"/>
              <a:t> </a:t>
            </a:r>
            <a:r>
              <a:rPr lang="en-US" sz="5400"/>
              <a:t>City</a:t>
            </a:r>
            <a:r>
              <a:rPr lang="en-US"/>
              <a:t>)</a:t>
            </a:r>
          </a:p>
          <a:p>
            <a:pPr algn="ctr"/>
            <a:r>
              <a:rPr lang="en-US" sz="5400"/>
              <a:t>Diablo-2</a:t>
            </a:r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921</TotalTime>
  <Words>487</Words>
  <Application>Microsoft Office PowerPoint</Application>
  <PresentationFormat>Экран (4:3)</PresentationFormat>
  <Paragraphs>70</Paragraphs>
  <Slides>14</Slides>
  <Notes>0</Notes>
  <HiddenSlides>0</HiddenSlides>
  <MMClips>1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Times New Roman</vt:lpstr>
      <vt:lpstr>Wingdings</vt:lpstr>
      <vt:lpstr>Tahoma</vt:lpstr>
      <vt:lpstr>Трава</vt:lpstr>
      <vt:lpstr>Разрез</vt:lpstr>
      <vt:lpstr>Оформление по умолчанию</vt:lpstr>
      <vt:lpstr>Океан</vt:lpstr>
      <vt:lpstr>Диаграмма Microsoft Graph</vt:lpstr>
      <vt:lpstr>Компьютер в жизни подростка.   Польза или вред?</vt:lpstr>
      <vt:lpstr>Результаты анкетирования родителей 1. Наличие компьютера</vt:lpstr>
      <vt:lpstr>2. Сколько времени в день уходит для занятий на компьютере</vt:lpstr>
      <vt:lpstr>Цель использования компьютера ребенком</vt:lpstr>
      <vt:lpstr>Значение компьютера для детей</vt:lpstr>
      <vt:lpstr>Причины увлечения компьютерными играми</vt:lpstr>
      <vt:lpstr>Слайд 7</vt:lpstr>
      <vt:lpstr>Симптомы игровой зависимости</vt:lpstr>
      <vt:lpstr>Исключить из компьютера</vt:lpstr>
      <vt:lpstr>Слайд 10</vt:lpstr>
      <vt:lpstr>Сетеголизм</vt:lpstr>
      <vt:lpstr>Сетеголизм</vt:lpstr>
      <vt:lpstr>Наличие компьютерной (игровой) зависимости у ребенка</vt:lpstr>
      <vt:lpstr>Памятка родителям</vt:lpstr>
    </vt:vector>
  </TitlesOfParts>
  <Company>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в жизни ребенка</dc:title>
  <dc:creator>xxx</dc:creator>
  <cp:lastModifiedBy>Лиза</cp:lastModifiedBy>
  <cp:revision>30</cp:revision>
  <dcterms:created xsi:type="dcterms:W3CDTF">2007-12-05T18:07:52Z</dcterms:created>
  <dcterms:modified xsi:type="dcterms:W3CDTF">2012-12-05T17:34:51Z</dcterms:modified>
</cp:coreProperties>
</file>