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74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FA5D2A-9B21-4503-BD06-CCE616C5031E}" type="datetimeFigureOut">
              <a:rPr lang="ru-RU" smtClean="0"/>
              <a:pPr/>
              <a:t>18.05.2011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0BDC3A-EA21-4677-A816-03C39A1D2F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926094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«Смысла, отдельного от поэтики, не существует»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71876"/>
            <a:ext cx="4425324" cy="2000264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Урок-практикум по стихотворению И.С.Тургенева «Русский язык» в 10 классе</a:t>
            </a:r>
            <a:endParaRPr lang="ru-RU" dirty="0"/>
          </a:p>
        </p:txBody>
      </p:sp>
      <p:pic>
        <p:nvPicPr>
          <p:cNvPr id="4" name="Рисунок 3" descr="тургенев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571876"/>
            <a:ext cx="2190750" cy="2000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dirty="0" smtClean="0"/>
              <a:t>Задание 3</a:t>
            </a:r>
            <a:br>
              <a:rPr lang="ru-RU" sz="2400" dirty="0" smtClean="0"/>
            </a:br>
            <a:r>
              <a:rPr lang="ru-RU" sz="2400" dirty="0" smtClean="0"/>
              <a:t>разберёмся в стилистических фигурах речи</a:t>
            </a:r>
            <a:endParaRPr lang="ru-RU" sz="2400" dirty="0"/>
          </a:p>
        </p:txBody>
      </p:sp>
      <p:sp>
        <p:nvSpPr>
          <p:cNvPr id="3" name="Овал 2"/>
          <p:cNvSpPr/>
          <p:nvPr/>
        </p:nvSpPr>
        <p:spPr>
          <a:xfrm>
            <a:off x="1285852" y="1643050"/>
            <a:ext cx="20717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44" y="1643050"/>
            <a:ext cx="20717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357950" y="1714488"/>
            <a:ext cx="207170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2018092" y="2982514"/>
            <a:ext cx="428629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4446984" y="3053951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179488" y="2964653"/>
            <a:ext cx="500067" cy="1428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71604" y="2071678"/>
            <a:ext cx="15716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фигура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929058" y="2071678"/>
            <a:ext cx="171451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перечисления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572264" y="2071678"/>
            <a:ext cx="1714512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градация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142976" y="3286124"/>
            <a:ext cx="228601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Обороты речи, способ-</a:t>
            </a:r>
          </a:p>
          <a:p>
            <a:pPr algn="just"/>
            <a:r>
              <a:rPr lang="ru-RU" sz="1600" dirty="0" err="1"/>
              <a:t>с</a:t>
            </a:r>
            <a:r>
              <a:rPr lang="ru-RU" sz="1600" dirty="0" err="1" smtClean="0"/>
              <a:t>твующие</a:t>
            </a:r>
            <a:r>
              <a:rPr lang="ru-RU" sz="1600" dirty="0" smtClean="0"/>
              <a:t> восприятию образа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786182" y="3357562"/>
            <a:ext cx="200026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Частный случай синтаксического повтора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572264" y="3286124"/>
            <a:ext cx="1785950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Вид перечисления, когда между членами ряда возникают отношения усиливающие или ослабляющие тот или иной признак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142976" y="4572008"/>
            <a:ext cx="4714908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Определите, какое настроение и каким образом стремится передать автор читателю. </a:t>
            </a:r>
            <a:r>
              <a:rPr lang="ru-RU" dirty="0"/>
              <a:t>Д</a:t>
            </a:r>
            <a:r>
              <a:rPr lang="ru-RU" dirty="0" smtClean="0"/>
              <a:t>ля этого ещё раз обратитесь к ряду эпитетов </a:t>
            </a:r>
            <a:r>
              <a:rPr lang="ru-RU" i="1" dirty="0" smtClean="0"/>
              <a:t>великий, могучий, правдивый и свободный </a:t>
            </a:r>
            <a:r>
              <a:rPr lang="ru-RU" dirty="0" smtClean="0"/>
              <a:t>и определите: по принципу перечисления или градации они выстроены?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8080" cy="8572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Задание 4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Выполняя задание №1, вы уже установили, что метафоры </a:t>
            </a:r>
            <a:r>
              <a:rPr lang="ru-RU" sz="2400" i="1" dirty="0" smtClean="0"/>
              <a:t>поддержка</a:t>
            </a:r>
            <a:r>
              <a:rPr lang="ru-RU" sz="2400" dirty="0" smtClean="0"/>
              <a:t> и </a:t>
            </a:r>
            <a:r>
              <a:rPr lang="ru-RU" sz="2400" i="1" dirty="0" smtClean="0"/>
              <a:t>опора</a:t>
            </a:r>
            <a:r>
              <a:rPr lang="ru-RU" sz="2400" dirty="0" smtClean="0"/>
              <a:t> синонимичны. Найдите в тексте стихотворения аналогичный случай повтора близких по смыслу слов. Что изменится, если оставить только одно из слов или заменить оба слова синонимом </a:t>
            </a:r>
            <a:r>
              <a:rPr lang="ru-RU" sz="2400" i="1" dirty="0" smtClean="0"/>
              <a:t>размышлений</a:t>
            </a:r>
            <a:r>
              <a:rPr lang="ru-RU" sz="2400" dirty="0" smtClean="0"/>
              <a:t>?</a:t>
            </a:r>
          </a:p>
          <a:p>
            <a:pPr algn="just"/>
            <a:r>
              <a:rPr lang="ru-RU" sz="2400" dirty="0" smtClean="0"/>
              <a:t>Почему Тургенев использует форму </a:t>
            </a:r>
            <a:r>
              <a:rPr lang="ru-RU" sz="2400" i="1" dirty="0" smtClean="0"/>
              <a:t>во дни</a:t>
            </a:r>
            <a:r>
              <a:rPr lang="ru-RU" sz="2400" dirty="0" smtClean="0"/>
              <a:t>? Какой стилистический эффект достигается использованием повтора этой формы? ( для ответа на этот вопрос сравните два высказывания: </a:t>
            </a:r>
            <a:r>
              <a:rPr lang="ru-RU" sz="2400" i="1" dirty="0" smtClean="0"/>
              <a:t>во дни сомнений</a:t>
            </a:r>
            <a:r>
              <a:rPr lang="ru-RU" sz="2400" dirty="0" smtClean="0"/>
              <a:t>, </a:t>
            </a:r>
            <a:r>
              <a:rPr lang="ru-RU" sz="2400" i="1" dirty="0" smtClean="0"/>
              <a:t>во дни тягостных раздумий </a:t>
            </a:r>
            <a:r>
              <a:rPr lang="ru-RU" sz="2400" dirty="0" smtClean="0"/>
              <a:t>и </a:t>
            </a:r>
            <a:r>
              <a:rPr lang="ru-RU" sz="2400" i="1" dirty="0" smtClean="0"/>
              <a:t>во дни сомнений и тягостных раздумий).</a:t>
            </a:r>
            <a:endParaRPr lang="ru-RU" sz="24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Задание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5</a:t>
            </a:r>
            <a:endParaRPr lang="ru-RU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Найдите в тексте стихотворения обращение. К кому обращается автор? Зачем перед обращением употреблена частица </a:t>
            </a:r>
            <a:r>
              <a:rPr lang="ru-RU" sz="2400" i="1" dirty="0" smtClean="0"/>
              <a:t>о</a:t>
            </a:r>
            <a:r>
              <a:rPr lang="ru-RU" sz="2400" dirty="0" smtClean="0"/>
              <a:t>?</a:t>
            </a:r>
          </a:p>
          <a:p>
            <a:pPr algn="just"/>
            <a:r>
              <a:rPr lang="ru-RU" sz="2400" dirty="0" smtClean="0"/>
              <a:t>Прочитайте второе предложение. В конце стоит вопросительный знак, а по смыслу требует ли такой вопрос ответа? Как называется такой стилистический приём?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 smtClean="0"/>
              <a:t>дайте истолкование значению слова </a:t>
            </a:r>
            <a:r>
              <a:rPr lang="ru-RU" sz="2400" i="1" dirty="0" smtClean="0"/>
              <a:t>дома</a:t>
            </a:r>
            <a:r>
              <a:rPr lang="ru-RU" sz="2400" dirty="0" smtClean="0"/>
              <a:t>. Как называется этот троп?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Задание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Перечитайте ещё раз первые два предложения: вы заметили, что в них тропы поддержаны фигурами, а фигуры, в свою очередь, выделяют тропы? Соблюдается ли такая закономерность в последнем предложении?</a:t>
            </a:r>
          </a:p>
          <a:p>
            <a:pPr algn="just"/>
            <a:r>
              <a:rPr lang="ru-RU" sz="2400" dirty="0" smtClean="0"/>
              <a:t>Определите, как выражена его эмоциональная окраска?</a:t>
            </a:r>
          </a:p>
          <a:p>
            <a:pPr algn="just"/>
            <a:r>
              <a:rPr lang="ru-RU" sz="2400" dirty="0" smtClean="0"/>
              <a:t>Перечитайте внимательно первое и последнее предложения. Какой эпитет повторяется? К какому слову он отнесён в первом случае, а к какому – во втором? Как он помогает установить глубинную связь между этими понятиями?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Задание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400" dirty="0" smtClean="0"/>
              <a:t>Исследователи творчества Тургенева отмечают, что в стихотворении «Русский язык» использован ещё один художественный приём: автор не договаривает мысль до конца. Этот приём считается и синтаксическим и лексическим одновременно. Это приём </a:t>
            </a:r>
            <a:r>
              <a:rPr lang="ru-RU" sz="2400" u="sng" dirty="0" smtClean="0">
                <a:solidFill>
                  <a:srgbClr val="FF0000"/>
                </a:solidFill>
              </a:rPr>
              <a:t>умолчания</a:t>
            </a:r>
            <a:r>
              <a:rPr lang="ru-RU" sz="2400" dirty="0" smtClean="0"/>
              <a:t>. Определите, какая мысль «не выговорена» автором до конца. </a:t>
            </a:r>
          </a:p>
          <a:p>
            <a:pPr algn="just"/>
            <a:r>
              <a:rPr lang="ru-RU" sz="2400" dirty="0" smtClean="0"/>
              <a:t>Посмотрите, как связаны между собой по смыслу первое и последнее предложения. Подумайте, чем можно считать последнюю фразу стихотворения: его последней мыслью или отправной точкой для дальнейших размышлений? Каких?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Итог урока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Последовательное постижение смысла художественного произведения раскрывается в его композиции, в его поэтике, ведь, по словам Ю.В.Манна, </a:t>
            </a:r>
            <a:r>
              <a:rPr lang="ru-RU" u="sng" dirty="0" smtClean="0"/>
              <a:t>«смысла, отдельного от поэтики не существует».</a:t>
            </a:r>
            <a:endParaRPr lang="ru-RU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рефлексия</a:t>
            </a:r>
            <a:endParaRPr lang="ru-RU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3000372"/>
            <a:ext cx="6433390" cy="32480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dirty="0" smtClean="0">
                <a:solidFill>
                  <a:srgbClr val="0070C0"/>
                </a:solidFill>
              </a:rPr>
              <a:t>     Добрый </a:t>
            </a:r>
            <a:r>
              <a:rPr lang="ru-RU" i="1" dirty="0" smtClean="0">
                <a:solidFill>
                  <a:srgbClr val="0070C0"/>
                </a:solidFill>
              </a:rPr>
              <a:t>мой читатель, не пробегай этих стихотворений </a:t>
            </a:r>
            <a:r>
              <a:rPr lang="ru-RU" i="1" dirty="0" err="1" smtClean="0">
                <a:solidFill>
                  <a:srgbClr val="0070C0"/>
                </a:solidFill>
              </a:rPr>
              <a:t>сподряд</a:t>
            </a:r>
            <a:r>
              <a:rPr lang="ru-RU" i="1" dirty="0" smtClean="0">
                <a:solidFill>
                  <a:srgbClr val="0070C0"/>
                </a:solidFill>
              </a:rPr>
              <a:t>: тебе, вероятно, скучно станет – и книга вывалится у тебя из рук. Но читай их  враздробь: сегодня одно, завтра другое, -  </a:t>
            </a:r>
            <a:r>
              <a:rPr lang="ru-RU" i="1" dirty="0" smtClean="0">
                <a:solidFill>
                  <a:srgbClr val="0070C0"/>
                </a:solidFill>
              </a:rPr>
              <a:t>и </a:t>
            </a:r>
            <a:r>
              <a:rPr lang="ru-RU" i="1" dirty="0" smtClean="0">
                <a:solidFill>
                  <a:srgbClr val="0070C0"/>
                </a:solidFill>
              </a:rPr>
              <a:t>которое-нибудь из них, может быть, заронит тебе что-нибудь в душу».    </a:t>
            </a:r>
          </a:p>
          <a:p>
            <a:pPr>
              <a:buNone/>
            </a:pPr>
            <a:r>
              <a:rPr lang="ru-RU" i="1" dirty="0" smtClean="0">
                <a:solidFill>
                  <a:srgbClr val="3333FF"/>
                </a:solidFill>
              </a:rPr>
              <a:t>                                        (И.С.Тургенев)</a:t>
            </a:r>
            <a:endParaRPr lang="ru-RU" dirty="0"/>
          </a:p>
        </p:txBody>
      </p:sp>
      <p:pic>
        <p:nvPicPr>
          <p:cNvPr id="4" name="Рисунок 3" descr="031oth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5286388"/>
            <a:ext cx="1276327" cy="141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.photo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9" y="333375"/>
            <a:ext cx="2678100" cy="31356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оловок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403225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тургенев.jpe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284538"/>
            <a:ext cx="36004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02550" y="1571142"/>
            <a:ext cx="26556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«</a:t>
            </a:r>
            <a:r>
              <a:rPr lang="en-US" sz="3200" b="1" kern="0" dirty="0" err="1">
                <a:solidFill>
                  <a:srgbClr val="3333FF"/>
                </a:solidFill>
                <a:latin typeface="+mn-lt"/>
                <a:ea typeface="+mn-ea"/>
                <a:cs typeface="+mn-cs"/>
              </a:rPr>
              <a:t>Sinilia</a:t>
            </a:r>
            <a:r>
              <a:rPr lang="ru-RU" sz="3200" b="1" kern="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» (старческое)</a:t>
            </a:r>
            <a:endParaRPr lang="ru-RU" sz="3200" b="1" kern="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Стихотворения в прозе</a:t>
            </a:r>
            <a:br>
              <a:rPr lang="ru-RU" dirty="0" smtClean="0"/>
            </a:br>
            <a:r>
              <a:rPr lang="ru-RU" dirty="0" smtClean="0"/>
              <a:t>(1877-1883)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Поздние лирические произведения И.С.Тургенева, в которых писатель использовал всё интонационное богатство, ритмическую гибкость, музыкальность, возможность выразить в прозе тончайшие смысловые нюансы, позволяющие, не прибегая к размеру и рифме, выразить все душевные движения и напрямую обратиться к миру чувств читателя.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928670"/>
            <a:ext cx="7072362" cy="47089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Тема нравственного подвига </a:t>
            </a:r>
            <a:r>
              <a:rPr lang="ru-RU" sz="2000" i="1" dirty="0" smtClean="0">
                <a:solidFill>
                  <a:srgbClr val="0070C0"/>
                </a:solidFill>
              </a:rPr>
              <a:t>(«Порог», «Чернорабочий и белоручка»)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Размышления о судьбе русского крестьянина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i="1" dirty="0" smtClean="0">
                <a:solidFill>
                  <a:srgbClr val="0070C0"/>
                </a:solidFill>
              </a:rPr>
              <a:t>(«Деревня», «Щи», «Маша», «Два богача»)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Вера в великое будущее русского народа </a:t>
            </a:r>
            <a:r>
              <a:rPr lang="ru-RU" sz="2000" dirty="0" smtClean="0">
                <a:solidFill>
                  <a:srgbClr val="0070C0"/>
                </a:solidFill>
              </a:rPr>
              <a:t>(</a:t>
            </a:r>
            <a:r>
              <a:rPr lang="ru-RU" sz="2000" i="1" dirty="0" smtClean="0">
                <a:solidFill>
                  <a:srgbClr val="0070C0"/>
                </a:solidFill>
              </a:rPr>
              <a:t>«Русский язык»), </a:t>
            </a:r>
            <a:r>
              <a:rPr lang="ru-RU" sz="2000" dirty="0" smtClean="0">
                <a:solidFill>
                  <a:srgbClr val="0070C0"/>
                </a:solidFill>
              </a:rPr>
              <a:t>хотя писатель далек от идеализации народной жизни </a:t>
            </a:r>
            <a:r>
              <a:rPr lang="ru-RU" sz="2000" i="1" dirty="0" smtClean="0">
                <a:solidFill>
                  <a:srgbClr val="0070C0"/>
                </a:solidFill>
              </a:rPr>
              <a:t>(«Сфинкс»</a:t>
            </a:r>
            <a:r>
              <a:rPr lang="ru-RU" sz="2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Фантастические образы и видения</a:t>
            </a:r>
            <a:r>
              <a:rPr lang="ru-RU" sz="2000" dirty="0" smtClean="0">
                <a:solidFill>
                  <a:srgbClr val="0070C0"/>
                </a:solidFill>
              </a:rPr>
              <a:t>, причем Тургенев постоянно подчеркивает свой скептицизм по отношению к потустороннему </a:t>
            </a:r>
            <a:r>
              <a:rPr lang="ru-RU" sz="2000" i="1" dirty="0" smtClean="0">
                <a:solidFill>
                  <a:srgbClr val="0070C0"/>
                </a:solidFill>
              </a:rPr>
              <a:t>(«Монах», «Молитва», «Брамин»)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Психологические наброски человеческих характеров </a:t>
            </a:r>
            <a:r>
              <a:rPr lang="ru-RU" sz="2000" i="1" dirty="0" smtClean="0">
                <a:solidFill>
                  <a:srgbClr val="0070C0"/>
                </a:solidFill>
              </a:rPr>
              <a:t>(«Близнецы», «Враг и друг», «Эгоист»)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Тема всепобеждающей любви, молодости, вечно обновляющейся жизни </a:t>
            </a:r>
            <a:r>
              <a:rPr lang="ru-RU" sz="2000" i="1" dirty="0" smtClean="0">
                <a:solidFill>
                  <a:srgbClr val="0070C0"/>
                </a:solidFill>
              </a:rPr>
              <a:t>(«Воробей», «Камень», «Мы еще повоюем», «</a:t>
            </a:r>
            <a:r>
              <a:rPr lang="ru-RU" sz="2000" i="1" dirty="0" err="1" smtClean="0">
                <a:solidFill>
                  <a:srgbClr val="0070C0"/>
                </a:solidFill>
              </a:rPr>
              <a:t>У-а</a:t>
            </a:r>
            <a:r>
              <a:rPr lang="ru-RU" sz="2000" i="1" dirty="0" smtClean="0">
                <a:solidFill>
                  <a:srgbClr val="0070C0"/>
                </a:solidFill>
              </a:rPr>
              <a:t>…</a:t>
            </a:r>
            <a:r>
              <a:rPr lang="ru-RU" sz="2000" i="1" dirty="0" err="1" smtClean="0">
                <a:solidFill>
                  <a:srgbClr val="0070C0"/>
                </a:solidFill>
              </a:rPr>
              <a:t>у-а</a:t>
            </a:r>
            <a:r>
              <a:rPr lang="ru-RU" sz="2000" i="1" dirty="0" smtClean="0">
                <a:solidFill>
                  <a:srgbClr val="0070C0"/>
                </a:solidFill>
              </a:rPr>
              <a:t>!»)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42853"/>
            <a:ext cx="58579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Темы стихотворений в прозе И.С.Тургенева</a:t>
            </a:r>
            <a:endParaRPr lang="ru-RU" sz="2000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</a:t>
            </a:r>
            <a:r>
              <a:rPr lang="ru-RU" dirty="0" smtClean="0"/>
              <a:t>я</a:t>
            </a:r>
            <a:r>
              <a:rPr lang="ru-RU" dirty="0" smtClean="0"/>
              <a:t>зык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Во  дни сомнений, во дни тягостных раздумий о судьбах моей родины,- ты один мне поддержка и опора, о великий, могучий, правдивый и свободный русский язык! Не будь тебя – как не впасть в отчаяние при виде всего, что совершается дома? Но нельзя верить, чтобы такой язык не был дан великому народу!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ургене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674" y="414951"/>
            <a:ext cx="7130226" cy="4867048"/>
          </a:xfrm>
          <a:prstGeom prst="rect">
            <a:avLst/>
          </a:prstGeom>
        </p:spPr>
      </p:pic>
      <p:pic>
        <p:nvPicPr>
          <p:cNvPr id="3" name="Picture 4" descr="Рисунок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 flipH="1">
            <a:off x="4787900" y="3500438"/>
            <a:ext cx="4032250" cy="29162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143512"/>
            <a:ext cx="821537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u="sng" dirty="0" smtClean="0">
                <a:solidFill>
                  <a:schemeClr val="accent2">
                    <a:lumMod val="50000"/>
                  </a:schemeClr>
                </a:solidFill>
              </a:rPr>
              <a:t>Задание 1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Сравните 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тексты и определите, что отличает художественное произведение от материала, лёгшего в его основу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/>
              <a:t>Из бесед Тургенева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/>
              <a:t>Из </a:t>
            </a:r>
            <a:r>
              <a:rPr lang="ru-RU" sz="2000" dirty="0" smtClean="0"/>
              <a:t>его писем </a:t>
            </a:r>
            <a:r>
              <a:rPr lang="ru-RU" sz="2000" dirty="0" smtClean="0"/>
              <a:t>и статей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- Куда денут скептики наш гибкий, чарующий язык? Поверьте, господа, Народ, у которого такой язык, - народ великий.</a:t>
            </a:r>
          </a:p>
          <a:p>
            <a:r>
              <a:rPr lang="ru-RU" sz="2000" dirty="0" smtClean="0"/>
              <a:t>- Я верю, что у народа, выработавшего такой язык, должно быть прекрасное будущее.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- Берегите наш язык, наш прекрасный русский язык, этот клад, это достояние, переданное нам нашими предшественниками… Берегите чистоту языка как святыню…</a:t>
            </a:r>
          </a:p>
          <a:p>
            <a:r>
              <a:rPr lang="ru-RU" sz="2000" dirty="0" smtClean="0"/>
              <a:t>- … он (русский язык) удивительно хорош по своей честной простоте и свободной силе.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Задание 2.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Основная мысль стихотворения: родной язык – это то, что даёт автору веру в народ и его будущее. Посмотрите, с помощью каких художественных средств  она выражена. 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Метафора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 smtClean="0"/>
              <a:t>– это вид тропа, в котором отдельные слова или выражения сближаются по сходству или контрасту. Метафоры создаются по принципу олицетворения, овеществления, отвлечения.</a:t>
            </a:r>
          </a:p>
          <a:p>
            <a:pPr algn="just"/>
            <a:r>
              <a:rPr lang="ru-RU" sz="2000" dirty="0" smtClean="0"/>
              <a:t>Найдите метафоры и определите, по какому принципу они созданы.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Эпитет</a:t>
            </a:r>
            <a:r>
              <a:rPr lang="ru-RU" sz="1800" dirty="0" smtClean="0"/>
              <a:t>- слово, определяющее предмет или явление и подчёркивающее какие-либо его свойства, качества или признаки.</a:t>
            </a:r>
          </a:p>
          <a:p>
            <a:pPr algn="just"/>
            <a:r>
              <a:rPr lang="ru-RU" sz="1800" dirty="0" smtClean="0"/>
              <a:t>Найдите эпитеты, обратившись к ЛЗ слов, выступающих в роли эпитетов, и выясните, сколько значений включает в себя каждое из них. Подумайте, как эти значения обыгрываются в тексте.</a:t>
            </a: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290" y="285728"/>
            <a:ext cx="749935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bliqueTopRigh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Словарная работа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357290" y="1447800"/>
            <a:ext cx="7500990" cy="4800600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400" dirty="0" smtClean="0"/>
              <a:t>Великий</a:t>
            </a:r>
            <a:r>
              <a:rPr lang="ru-RU" dirty="0" smtClean="0"/>
              <a:t> </a:t>
            </a:r>
            <a:r>
              <a:rPr lang="ru-RU" sz="2400" dirty="0" smtClean="0"/>
              <a:t>–</a:t>
            </a:r>
            <a:r>
              <a:rPr lang="ru-RU" sz="1800" dirty="0" smtClean="0"/>
              <a:t> превышающий всякую меру, выдающийся по своим достоинствам.</a:t>
            </a:r>
            <a:endParaRPr lang="ru-RU" dirty="0" smtClean="0"/>
          </a:p>
          <a:p>
            <a:r>
              <a:rPr lang="ru-RU" sz="2400" dirty="0" smtClean="0"/>
              <a:t>Могучий – </a:t>
            </a:r>
            <a:r>
              <a:rPr lang="ru-RU" sz="1800" dirty="0" smtClean="0"/>
              <a:t>очень большой, значительный, мощный, обладающий властью, силой, влиянием.</a:t>
            </a:r>
          </a:p>
          <a:p>
            <a:r>
              <a:rPr lang="ru-RU" sz="2400" dirty="0" smtClean="0"/>
              <a:t>Правдивый</a:t>
            </a:r>
            <a:r>
              <a:rPr lang="ru-RU" dirty="0" smtClean="0"/>
              <a:t> </a:t>
            </a:r>
            <a:r>
              <a:rPr lang="ru-RU" sz="2400" dirty="0" smtClean="0"/>
              <a:t>– </a:t>
            </a:r>
            <a:r>
              <a:rPr lang="ru-RU" sz="1800" dirty="0" smtClean="0"/>
              <a:t>любящий правду, истину; содержащий в себе правду, основанный на правде.</a:t>
            </a:r>
            <a:endParaRPr lang="ru-RU" sz="2400" dirty="0" smtClean="0"/>
          </a:p>
          <a:p>
            <a:r>
              <a:rPr lang="ru-RU" sz="2400" dirty="0" smtClean="0"/>
              <a:t>Свободный – </a:t>
            </a:r>
            <a:r>
              <a:rPr lang="ru-RU" sz="1800" dirty="0" smtClean="0"/>
              <a:t>не знающий, не терпящий ограничений, не связанный никакими обязательствами, ограничениями; проявляющийся легко, без ограничений, затруднений.</a:t>
            </a:r>
          </a:p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Подумайте, почему автор употребляет не один эпитет, а несколько подряд. Как называется такой синтаксический приём? Каким образом достигается выделение смысла последнего из названных эпитетов?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215</TotalTime>
  <Words>1014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«Смысла, отдельного от поэтики, не существует»</vt:lpstr>
      <vt:lpstr>Слайд 2</vt:lpstr>
      <vt:lpstr>Стихотворения в прозе (1877-1883)</vt:lpstr>
      <vt:lpstr>Слайд 4</vt:lpstr>
      <vt:lpstr>Русский язык</vt:lpstr>
      <vt:lpstr>Слайд 6</vt:lpstr>
      <vt:lpstr>Задание 1 Сравните  тексты и определите, что отличает художественное произведение от материала, лёгшего в его основу</vt:lpstr>
      <vt:lpstr>Задание 2. Основная мысль стихотворения: родной язык – это то, что даёт автору веру в народ и его будущее. Посмотрите, с помощью каких художественных средств  она выражена. </vt:lpstr>
      <vt:lpstr>Словарная работа</vt:lpstr>
      <vt:lpstr>Задание 3 разберёмся в стилистических фигурах речи</vt:lpstr>
      <vt:lpstr>Задание 4 </vt:lpstr>
      <vt:lpstr>Задание 5</vt:lpstr>
      <vt:lpstr>Задание 6</vt:lpstr>
      <vt:lpstr>Задание 7</vt:lpstr>
      <vt:lpstr>Итог урока</vt:lpstr>
      <vt:lpstr>рефлексия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«Смысла, отдельного от поэтики, не существует»</dc:title>
  <dc:creator>Admin</dc:creator>
  <cp:lastModifiedBy>Admin</cp:lastModifiedBy>
  <cp:revision>35</cp:revision>
  <dcterms:created xsi:type="dcterms:W3CDTF">2011-05-17T13:29:22Z</dcterms:created>
  <dcterms:modified xsi:type="dcterms:W3CDTF">2011-05-18T15:12:52Z</dcterms:modified>
</cp:coreProperties>
</file>