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9" r:id="rId3"/>
    <p:sldId id="260" r:id="rId4"/>
    <p:sldId id="261" r:id="rId5"/>
    <p:sldId id="263"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22EFDD86-196D-4782-90FE-D5FDEE1E1DEB}" type="datetimeFigureOut">
              <a:rPr lang="ru-RU" smtClean="0"/>
              <a:pPr/>
              <a:t>25.05.2011</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4C5EE1E4-8297-4C13-AB5A-98FD0348AC2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5EE1E4-8297-4C13-AB5A-98FD0348AC2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5EE1E4-8297-4C13-AB5A-98FD0348AC2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5EE1E4-8297-4C13-AB5A-98FD0348AC22}"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C5EE1E4-8297-4C13-AB5A-98FD0348AC22}"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5EE1E4-8297-4C13-AB5A-98FD0348AC22}"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C5EE1E4-8297-4C13-AB5A-98FD0348AC2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C5EE1E4-8297-4C13-AB5A-98FD0348AC22}"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22EFDD86-196D-4782-90FE-D5FDEE1E1DEB}" type="datetimeFigureOut">
              <a:rPr lang="ru-RU" smtClean="0"/>
              <a:pPr/>
              <a:t>25.05.2011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C5EE1E4-8297-4C13-AB5A-98FD0348AC2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22EFDD86-196D-4782-90FE-D5FDEE1E1DEB}" type="datetimeFigureOut">
              <a:rPr lang="ru-RU" smtClean="0"/>
              <a:pPr/>
              <a:t>25.05.2011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C5EE1E4-8297-4C13-AB5A-98FD0348AC22}"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22EFDD86-196D-4782-90FE-D5FDEE1E1DEB}" type="datetimeFigureOut">
              <a:rPr lang="ru-RU" smtClean="0"/>
              <a:pPr/>
              <a:t>25.05.2011</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4C5EE1E4-8297-4C13-AB5A-98FD0348AC22}"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2EFDD86-196D-4782-90FE-D5FDEE1E1DEB}" type="datetimeFigureOut">
              <a:rPr lang="ru-RU" smtClean="0"/>
              <a:pPr/>
              <a:t>25.05.2011</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C5EE1E4-8297-4C13-AB5A-98FD0348AC2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r>
              <a:rPr lang="ru-RU" sz="5400" dirty="0" smtClean="0"/>
              <a:t>Бестолковый </a:t>
            </a:r>
            <a:r>
              <a:rPr lang="ru-RU" sz="5400" dirty="0" err="1" smtClean="0"/>
              <a:t>словарьрусского</a:t>
            </a:r>
            <a:r>
              <a:rPr lang="ru-RU" sz="5400" dirty="0" smtClean="0"/>
              <a:t> языка</a:t>
            </a:r>
          </a:p>
          <a:p>
            <a:pPr algn="r">
              <a:buNone/>
            </a:pPr>
            <a:r>
              <a:rPr lang="ru-RU" sz="2400" dirty="0" smtClean="0"/>
              <a:t>Презентация подготовлена</a:t>
            </a:r>
          </a:p>
          <a:p>
            <a:pPr algn="r">
              <a:buNone/>
            </a:pPr>
            <a:r>
              <a:rPr lang="ru-RU" sz="2400" dirty="0" smtClean="0"/>
              <a:t> учениками 10 класса</a:t>
            </a:r>
          </a:p>
          <a:p>
            <a:pPr algn="r">
              <a:buNone/>
            </a:pPr>
            <a:r>
              <a:rPr lang="ru-RU" sz="2400" dirty="0" err="1" smtClean="0"/>
              <a:t>Батровой</a:t>
            </a:r>
            <a:r>
              <a:rPr lang="ru-RU" sz="2400" dirty="0" smtClean="0"/>
              <a:t> Анастасией и </a:t>
            </a:r>
          </a:p>
          <a:p>
            <a:pPr algn="r">
              <a:buNone/>
            </a:pPr>
            <a:r>
              <a:rPr lang="ru-RU" sz="2400" dirty="0" smtClean="0"/>
              <a:t>Масловым Павлом</a:t>
            </a:r>
            <a:endParaRPr lang="ru-RU" sz="2400" dirty="0"/>
          </a:p>
        </p:txBody>
      </p:sp>
      <p:sp>
        <p:nvSpPr>
          <p:cNvPr id="2" name="Заголовок 1"/>
          <p:cNvSpPr>
            <a:spLocks noGrp="1"/>
          </p:cNvSpPr>
          <p:nvPr>
            <p:ph type="title"/>
          </p:nvPr>
        </p:nvSpPr>
        <p:spPr>
          <a:solidFill>
            <a:schemeClr val="bg2">
              <a:lumMod val="75000"/>
            </a:schemeClr>
          </a:solidFill>
        </p:spPr>
        <p:txBody>
          <a:bodyPr>
            <a:normAutofit/>
          </a:bodyPr>
          <a:lstStyle/>
          <a:p>
            <a:pPr algn="ctr"/>
            <a:r>
              <a:rPr lang="ru-RU" dirty="0" smtClean="0"/>
              <a:t>МОУ </a:t>
            </a:r>
            <a:r>
              <a:rPr lang="ru-RU" dirty="0" err="1" smtClean="0"/>
              <a:t>Лепокуровская</a:t>
            </a:r>
            <a:r>
              <a:rPr lang="ru-RU" dirty="0" smtClean="0"/>
              <a:t> СОШ</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571481"/>
            <a:ext cx="5286396" cy="5016758"/>
          </a:xfrm>
          <a:prstGeom prst="rect">
            <a:avLst/>
          </a:prstGeom>
        </p:spPr>
        <p:txBody>
          <a:bodyPr wrap="square">
            <a:spAutoFit/>
          </a:bodyPr>
          <a:lstStyle/>
          <a:p>
            <a:r>
              <a:rPr lang="ru-RU" sz="2000" b="1" u="sng" dirty="0" smtClean="0">
                <a:solidFill>
                  <a:srgbClr val="FF0000"/>
                </a:solidFill>
              </a:rPr>
              <a:t>Пища, процесс ее поглощения</a:t>
            </a:r>
            <a:r>
              <a:rPr lang="ru-RU" sz="2000" b="1" dirty="0" smtClean="0"/>
              <a:t>: </a:t>
            </a:r>
            <a:r>
              <a:rPr lang="ru-RU" sz="2000" b="1" i="1" dirty="0" smtClean="0"/>
              <a:t>хлебало, </a:t>
            </a:r>
            <a:r>
              <a:rPr lang="ru-RU" sz="2000" b="1" i="1" dirty="0" err="1" smtClean="0"/>
              <a:t>хавать</a:t>
            </a:r>
            <a:r>
              <a:rPr lang="ru-RU" sz="2000" b="1" i="1" dirty="0" smtClean="0"/>
              <a:t>, </a:t>
            </a:r>
            <a:r>
              <a:rPr lang="ru-RU" sz="2000" b="1" i="1" dirty="0" err="1" smtClean="0"/>
              <a:t>хавчик</a:t>
            </a:r>
            <a:r>
              <a:rPr lang="ru-RU" sz="2000" b="1" dirty="0" smtClean="0"/>
              <a:t>.</a:t>
            </a:r>
            <a:br>
              <a:rPr lang="ru-RU" sz="2000" b="1" dirty="0" smtClean="0"/>
            </a:br>
            <a:r>
              <a:rPr lang="ru-RU" sz="2000" b="1" dirty="0" smtClean="0"/>
              <a:t>· </a:t>
            </a:r>
            <a:r>
              <a:rPr lang="ru-RU" sz="2000" b="1" u="sng" dirty="0" smtClean="0">
                <a:solidFill>
                  <a:srgbClr val="FF0000"/>
                </a:solidFill>
              </a:rPr>
              <a:t>Бытовая техника</a:t>
            </a:r>
            <a:r>
              <a:rPr lang="ru-RU" sz="2000" b="1" dirty="0" smtClean="0"/>
              <a:t>: </a:t>
            </a:r>
            <a:r>
              <a:rPr lang="ru-RU" sz="2000" b="1" i="1" dirty="0" err="1" smtClean="0"/>
              <a:t>комп</a:t>
            </a:r>
            <a:r>
              <a:rPr lang="ru-RU" sz="2000" b="1" i="1" dirty="0" smtClean="0"/>
              <a:t>, </a:t>
            </a:r>
            <a:r>
              <a:rPr lang="ru-RU" sz="2000" b="1" i="1" dirty="0" err="1" smtClean="0"/>
              <a:t>мобила</a:t>
            </a:r>
            <a:r>
              <a:rPr lang="ru-RU" sz="2000" b="1" i="1" dirty="0" smtClean="0"/>
              <a:t>, телик, ящик, </a:t>
            </a:r>
            <a:r>
              <a:rPr lang="ru-RU" sz="2000" b="1" i="1" dirty="0" err="1" smtClean="0"/>
              <a:t>видак</a:t>
            </a:r>
            <a:r>
              <a:rPr lang="ru-RU" sz="2000" b="1" i="1" dirty="0" smtClean="0"/>
              <a:t>.</a:t>
            </a:r>
            <a:r>
              <a:rPr lang="ru-RU" sz="2000" b="1" dirty="0" smtClean="0"/>
              <a:t/>
            </a:r>
            <a:br>
              <a:rPr lang="ru-RU" sz="2000" b="1" dirty="0" smtClean="0"/>
            </a:br>
            <a:r>
              <a:rPr lang="ru-RU" sz="2000" b="1" dirty="0" smtClean="0"/>
              <a:t>· </a:t>
            </a:r>
            <a:r>
              <a:rPr lang="ru-RU" sz="2000" b="1" u="sng" dirty="0" smtClean="0">
                <a:solidFill>
                  <a:srgbClr val="FF0000"/>
                </a:solidFill>
              </a:rPr>
              <a:t>Деньги</a:t>
            </a:r>
            <a:r>
              <a:rPr lang="ru-RU" sz="2000" b="1" dirty="0" smtClean="0"/>
              <a:t>: </a:t>
            </a:r>
            <a:r>
              <a:rPr lang="ru-RU" sz="2000" b="1" i="1" dirty="0" smtClean="0"/>
              <a:t>бабки, </a:t>
            </a:r>
            <a:r>
              <a:rPr lang="ru-RU" sz="2000" b="1" i="1" dirty="0" err="1" smtClean="0"/>
              <a:t>бабло</a:t>
            </a:r>
            <a:r>
              <a:rPr lang="ru-RU" sz="2000" b="1" i="1" dirty="0" smtClean="0"/>
              <a:t>, </a:t>
            </a:r>
            <a:r>
              <a:rPr lang="ru-RU" sz="2000" b="1" i="1" dirty="0" err="1" smtClean="0"/>
              <a:t>лавэ</a:t>
            </a:r>
            <a:r>
              <a:rPr lang="ru-RU" sz="2000" b="1" i="1" dirty="0" smtClean="0"/>
              <a:t>, капуста, зелень.</a:t>
            </a:r>
            <a:r>
              <a:rPr lang="ru-RU" sz="2000" b="1" dirty="0" smtClean="0"/>
              <a:t/>
            </a:r>
            <a:br>
              <a:rPr lang="ru-RU" sz="2000" b="1" dirty="0" smtClean="0"/>
            </a:br>
            <a:r>
              <a:rPr lang="ru-RU" sz="2000" b="1" dirty="0" smtClean="0"/>
              <a:t>· </a:t>
            </a:r>
            <a:r>
              <a:rPr lang="ru-RU" sz="2000" b="1" u="sng" dirty="0" smtClean="0">
                <a:solidFill>
                  <a:srgbClr val="FF0000"/>
                </a:solidFill>
              </a:rPr>
              <a:t>Части тела </a:t>
            </a:r>
            <a:r>
              <a:rPr lang="ru-RU" sz="2000" b="1" i="1" dirty="0" smtClean="0"/>
              <a:t>(</a:t>
            </a:r>
            <a:r>
              <a:rPr lang="ru-RU" sz="2000" dirty="0" smtClean="0"/>
              <a:t>особенно много синонимов для головы) </a:t>
            </a:r>
            <a:r>
              <a:rPr lang="ru-RU" sz="2000" b="1" i="1" dirty="0" smtClean="0"/>
              <a:t>бубен, котелок, крыша, репа, тыква, череп, чайник. Клешни, копыта, хлебало, локаторы, ласты.</a:t>
            </a:r>
            <a:r>
              <a:rPr lang="ru-RU" sz="2000" b="1" dirty="0" smtClean="0"/>
              <a:t/>
            </a:r>
            <a:br>
              <a:rPr lang="ru-RU" sz="2000" b="1" dirty="0" smtClean="0"/>
            </a:br>
            <a:r>
              <a:rPr lang="ru-RU" sz="2000" b="1" dirty="0" smtClean="0"/>
              <a:t>· </a:t>
            </a:r>
            <a:r>
              <a:rPr lang="ru-RU" sz="2000" b="1" u="sng" dirty="0" smtClean="0">
                <a:solidFill>
                  <a:srgbClr val="FF0000"/>
                </a:solidFill>
              </a:rPr>
              <a:t>Состояние, оценка</a:t>
            </a:r>
            <a:r>
              <a:rPr lang="ru-RU" sz="2000" b="1" dirty="0" smtClean="0"/>
              <a:t>: </a:t>
            </a:r>
            <a:r>
              <a:rPr lang="ru-RU" sz="2000" b="1" i="1" dirty="0" err="1" smtClean="0"/>
              <a:t>клёво</a:t>
            </a:r>
            <a:r>
              <a:rPr lang="ru-RU" sz="2000" b="1" i="1" dirty="0" smtClean="0"/>
              <a:t>, классно, </a:t>
            </a:r>
            <a:r>
              <a:rPr lang="ru-RU" sz="2000" b="1" i="1" dirty="0" err="1" smtClean="0"/>
              <a:t>супер</a:t>
            </a:r>
            <a:r>
              <a:rPr lang="ru-RU" sz="2000" b="1" i="1" dirty="0" smtClean="0"/>
              <a:t>, </a:t>
            </a:r>
            <a:r>
              <a:rPr lang="ru-RU" sz="2000" b="1" i="1" dirty="0" err="1" smtClean="0"/>
              <a:t>ништяк</a:t>
            </a:r>
            <a:r>
              <a:rPr lang="ru-RU" sz="2000" b="1" i="1" dirty="0" smtClean="0"/>
              <a:t>, </a:t>
            </a:r>
            <a:r>
              <a:rPr lang="ru-RU" sz="2000" b="1" i="1" dirty="0" err="1" smtClean="0"/>
              <a:t>окейно</a:t>
            </a:r>
            <a:r>
              <a:rPr lang="ru-RU" sz="2000" b="1" i="1" dirty="0" smtClean="0"/>
              <a:t>, </a:t>
            </a:r>
            <a:r>
              <a:rPr lang="ru-RU" sz="2000" b="1" i="1" dirty="0" err="1" smtClean="0"/>
              <a:t>западло</a:t>
            </a:r>
            <a:r>
              <a:rPr lang="ru-RU" sz="2000" b="1" i="1" dirty="0" smtClean="0"/>
              <a:t>. </a:t>
            </a:r>
            <a:r>
              <a:rPr lang="ru-RU" sz="2000" b="1" u="sng" dirty="0" smtClean="0">
                <a:solidFill>
                  <a:srgbClr val="FF0000"/>
                </a:solidFill>
              </a:rPr>
              <a:t>Оценки</a:t>
            </a:r>
            <a:r>
              <a:rPr lang="ru-RU" sz="2000" b="1" u="sng" dirty="0" smtClean="0">
                <a:solidFill>
                  <a:srgbClr val="FF0000"/>
                </a:solidFill>
              </a:rPr>
              <a:t>,</a:t>
            </a:r>
            <a:r>
              <a:rPr lang="ru-RU" sz="2000" b="1" u="sng" dirty="0" smtClean="0">
                <a:solidFill>
                  <a:srgbClr val="FF0000"/>
                </a:solidFill>
              </a:rPr>
              <a:t> </a:t>
            </a:r>
            <a:r>
              <a:rPr lang="ru-RU" sz="2000" b="1" u="sng" dirty="0" smtClean="0">
                <a:solidFill>
                  <a:srgbClr val="FF0000"/>
                </a:solidFill>
              </a:rPr>
              <a:t>чаще всего крайние и резко </a:t>
            </a:r>
            <a:r>
              <a:rPr lang="ru-RU" sz="2000" b="1" u="sng" dirty="0" err="1" smtClean="0">
                <a:solidFill>
                  <a:srgbClr val="FF0000"/>
                </a:solidFill>
              </a:rPr>
              <a:t>антонимичные</a:t>
            </a:r>
            <a:r>
              <a:rPr lang="ru-RU" sz="2000" b="1" dirty="0" smtClean="0"/>
              <a:t>: </a:t>
            </a:r>
            <a:r>
              <a:rPr lang="ru-RU" sz="2000" b="1" i="1" dirty="0" smtClean="0"/>
              <a:t>отпад – отстой, </a:t>
            </a:r>
            <a:r>
              <a:rPr lang="ru-RU" sz="2000" b="1" i="1" dirty="0" err="1" smtClean="0"/>
              <a:t>клёво</a:t>
            </a:r>
            <a:r>
              <a:rPr lang="ru-RU" sz="2000" b="1" i="1" dirty="0" smtClean="0"/>
              <a:t> – </a:t>
            </a:r>
            <a:r>
              <a:rPr lang="ru-RU" sz="2000" b="1" i="1" dirty="0" err="1" smtClean="0"/>
              <a:t>стрёмно</a:t>
            </a:r>
            <a:r>
              <a:rPr lang="ru-RU" sz="2000" b="1" i="1" dirty="0" smtClean="0"/>
              <a:t> и т.д. </a:t>
            </a:r>
            <a:endParaRPr lang="ru-RU" sz="2000" i="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1028343"/>
            <a:ext cx="6286544" cy="3693319"/>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b="1" dirty="0" smtClean="0"/>
              <a:t>4. Анализ источников возникновения жаргонизмов школьников привёл к неутешительному выводу, что очень много слов имеют</a:t>
            </a:r>
            <a:br>
              <a:rPr lang="ru-RU" b="1" dirty="0" smtClean="0"/>
            </a:br>
            <a:r>
              <a:rPr lang="ru-RU" b="1" dirty="0" smtClean="0"/>
              <a:t>· </a:t>
            </a:r>
            <a:r>
              <a:rPr lang="ru-RU" b="1" u="sng" dirty="0" smtClean="0"/>
              <a:t>уголовную подоплёку</a:t>
            </a:r>
            <a:r>
              <a:rPr lang="ru-RU" b="1" dirty="0" smtClean="0"/>
              <a:t>: </a:t>
            </a:r>
            <a:r>
              <a:rPr lang="ru-RU" b="1" i="1" dirty="0" smtClean="0"/>
              <a:t>авторитет, базарить, </a:t>
            </a:r>
            <a:r>
              <a:rPr lang="ru-RU" b="1" i="1" dirty="0" err="1" smtClean="0"/>
              <a:t>быковать</a:t>
            </a:r>
            <a:r>
              <a:rPr lang="ru-RU" b="1" i="1" dirty="0" smtClean="0"/>
              <a:t>, </a:t>
            </a:r>
            <a:r>
              <a:rPr lang="ru-RU" b="1" i="1" dirty="0" err="1" smtClean="0"/>
              <a:t>понтоваться</a:t>
            </a:r>
            <a:r>
              <a:rPr lang="ru-RU" b="1" i="1" dirty="0" smtClean="0"/>
              <a:t> разборки, стрелка, феня, очковать, </a:t>
            </a:r>
            <a:r>
              <a:rPr lang="ru-RU" b="1" dirty="0" smtClean="0"/>
              <a:t>что говорит о </a:t>
            </a:r>
            <a:r>
              <a:rPr lang="ru-RU" b="1" dirty="0" err="1" smtClean="0"/>
              <a:t>криминалицации</a:t>
            </a:r>
            <a:r>
              <a:rPr lang="ru-RU" b="1" dirty="0" smtClean="0"/>
              <a:t> общественной жизни.</a:t>
            </a:r>
            <a:br>
              <a:rPr lang="ru-RU" b="1" dirty="0" smtClean="0"/>
            </a:br>
            <a:r>
              <a:rPr lang="ru-RU" b="1" dirty="0" smtClean="0"/>
              <a:t>· </a:t>
            </a:r>
            <a:r>
              <a:rPr lang="ru-RU" b="1" u="sng" dirty="0" smtClean="0"/>
              <a:t>взяты из жаргона наркоманов</a:t>
            </a:r>
            <a:r>
              <a:rPr lang="ru-RU" b="1" dirty="0" smtClean="0"/>
              <a:t>: </a:t>
            </a:r>
            <a:r>
              <a:rPr lang="ru-RU" b="1" i="1" dirty="0" err="1" smtClean="0"/>
              <a:t>глюки</a:t>
            </a:r>
            <a:r>
              <a:rPr lang="ru-RU" b="1" i="1" dirty="0" smtClean="0"/>
              <a:t>, кайф, </a:t>
            </a:r>
            <a:r>
              <a:rPr lang="ru-RU" b="1" i="1" dirty="0" err="1" smtClean="0"/>
              <a:t>расколбас</a:t>
            </a:r>
            <a:r>
              <a:rPr lang="ru-RU" b="1" i="1" dirty="0" smtClean="0"/>
              <a:t>, </a:t>
            </a:r>
            <a:r>
              <a:rPr lang="ru-RU" b="1" i="1" dirty="0" err="1" smtClean="0"/>
              <a:t>колбасить</a:t>
            </a:r>
            <a:r>
              <a:rPr lang="ru-RU" b="1" i="1" dirty="0" smtClean="0"/>
              <a:t>, </a:t>
            </a:r>
            <a:r>
              <a:rPr lang="ru-RU" b="1" i="1" dirty="0" err="1" smtClean="0"/>
              <a:t>пруха</a:t>
            </a:r>
            <a:r>
              <a:rPr lang="ru-RU" b="1" i="1" dirty="0" smtClean="0"/>
              <a:t>, угорать, </a:t>
            </a:r>
            <a:r>
              <a:rPr lang="ru-RU" b="1" i="1" dirty="0" err="1" smtClean="0"/>
              <a:t>торкнуть</a:t>
            </a:r>
            <a:r>
              <a:rPr lang="ru-RU" b="1" i="1" dirty="0" smtClean="0"/>
              <a:t>, отъехать </a:t>
            </a:r>
            <a:r>
              <a:rPr lang="ru-RU" b="1" dirty="0" smtClean="0"/>
              <a:t>и др. И это печальное свидетельство того, что наркомания стала очень распространённым явлением, почти повседневным атрибутом современной жизни.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571472" y="1428736"/>
            <a:ext cx="8286808" cy="4524315"/>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b="1" i="0" u="none" strike="noStrike" cap="none" normalizeH="0" baseline="0" dirty="0" smtClean="0">
                <a:ln>
                  <a:noFill/>
                </a:ln>
                <a:solidFill>
                  <a:schemeClr val="tx1"/>
                </a:solidFill>
                <a:effectLst/>
                <a:latin typeface="Trebuchet MS" pitchFamily="34" charset="0"/>
                <a:ea typeface="Times New Roman" pitchFamily="18" charset="0"/>
              </a:rPr>
              <a:t>5. Проанализировав жаргонизмы, мы пришли к выводу, что чаще всего среди них встречаются следующие части речи:</a:t>
            </a:r>
            <a:br>
              <a:rPr kumimoji="0" lang="ru-RU" b="1" i="0" u="none" strike="noStrike" cap="none" normalizeH="0" baseline="0" dirty="0" smtClean="0">
                <a:ln>
                  <a:noFill/>
                </a:ln>
                <a:solidFill>
                  <a:schemeClr val="tx1"/>
                </a:solidFill>
                <a:effectLst/>
                <a:latin typeface="Trebuchet MS" pitchFamily="34" charset="0"/>
                <a:ea typeface="Times New Roman" pitchFamily="18" charset="0"/>
              </a:rPr>
            </a:br>
            <a:r>
              <a:rPr kumimoji="0" lang="ru-RU" b="1" i="0" u="none" strike="noStrike" cap="none" normalizeH="0" baseline="0" dirty="0" smtClean="0">
                <a:ln>
                  <a:noFill/>
                </a:ln>
                <a:solidFill>
                  <a:schemeClr val="tx1"/>
                </a:solidFill>
                <a:effectLst/>
                <a:latin typeface="Trebuchet MS" pitchFamily="34" charset="0"/>
                <a:ea typeface="Times New Roman" pitchFamily="18" charset="0"/>
              </a:rPr>
              <a:t>— существительные: </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лох,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чувак</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прикид</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прикол, базар,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фигня</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понты</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дискарь</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халява, крышка,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понт</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мраки, мелочь </a:t>
            </a:r>
            <a:r>
              <a:rPr kumimoji="0" lang="ru-RU" b="1" i="0" u="none" strike="noStrike" cap="none" normalizeH="0" baseline="0" dirty="0" smtClean="0">
                <a:ln>
                  <a:noFill/>
                </a:ln>
                <a:solidFill>
                  <a:schemeClr val="tx1"/>
                </a:solidFill>
                <a:effectLst/>
                <a:latin typeface="Trebuchet MS" pitchFamily="34" charset="0"/>
                <a:ea typeface="Times New Roman" pitchFamily="18" charset="0"/>
              </a:rPr>
              <a:t>и др. – 47 % от всех слов.</a:t>
            </a:r>
            <a:br>
              <a:rPr kumimoji="0" lang="ru-RU" b="1" i="0" u="none" strike="noStrike" cap="none" normalizeH="0" baseline="0" dirty="0" smtClean="0">
                <a:ln>
                  <a:noFill/>
                </a:ln>
                <a:solidFill>
                  <a:schemeClr val="tx1"/>
                </a:solidFill>
                <a:effectLst/>
                <a:latin typeface="Trebuchet MS" pitchFamily="34" charset="0"/>
                <a:ea typeface="Times New Roman" pitchFamily="18" charset="0"/>
              </a:rPr>
            </a:br>
            <a:r>
              <a:rPr kumimoji="0" lang="ru-RU" b="1" i="0" u="none" strike="noStrike" cap="none" normalizeH="0" baseline="0" dirty="0" smtClean="0">
                <a:ln>
                  <a:noFill/>
                </a:ln>
                <a:solidFill>
                  <a:schemeClr val="tx1"/>
                </a:solidFill>
                <a:effectLst/>
                <a:latin typeface="Trebuchet MS" pitchFamily="34" charset="0"/>
                <a:ea typeface="Times New Roman" pitchFamily="18" charset="0"/>
              </a:rPr>
              <a:t>— глаголы: </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отвали, гонишь, заколебать, обломать, прикинь,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офигеть</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приколоться,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притаранить</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подорваться,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торкнуть</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отмочить, зашиваться, махаться,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борзеть</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0" u="none" strike="noStrike" cap="none" normalizeH="0" baseline="0" dirty="0" smtClean="0">
                <a:ln>
                  <a:noFill/>
                </a:ln>
                <a:solidFill>
                  <a:schemeClr val="tx1"/>
                </a:solidFill>
                <a:effectLst/>
                <a:latin typeface="Trebuchet MS" pitchFamily="34" charset="0"/>
                <a:ea typeface="Times New Roman" pitchFamily="18" charset="0"/>
              </a:rPr>
              <a:t>и др. – около 30 %</a:t>
            </a:r>
            <a:br>
              <a:rPr kumimoji="0" lang="ru-RU" b="1" i="0" u="none" strike="noStrike" cap="none" normalizeH="0" baseline="0" dirty="0" smtClean="0">
                <a:ln>
                  <a:noFill/>
                </a:ln>
                <a:solidFill>
                  <a:schemeClr val="tx1"/>
                </a:solidFill>
                <a:effectLst/>
                <a:latin typeface="Trebuchet MS" pitchFamily="34" charset="0"/>
                <a:ea typeface="Times New Roman" pitchFamily="18" charset="0"/>
              </a:rPr>
            </a:br>
            <a:r>
              <a:rPr kumimoji="0" lang="ru-RU" b="1" i="0" u="none" strike="noStrike" cap="none" normalizeH="0" baseline="0" dirty="0" smtClean="0">
                <a:ln>
                  <a:noFill/>
                </a:ln>
                <a:solidFill>
                  <a:schemeClr val="tx1"/>
                </a:solidFill>
                <a:effectLst/>
                <a:latin typeface="Trebuchet MS" pitchFamily="34" charset="0"/>
                <a:ea typeface="Times New Roman" pitchFamily="18" charset="0"/>
              </a:rPr>
              <a:t>— значительно реже встречаются наречия: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клёво</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западло</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беспонтово</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прикольно</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влом</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0" u="none" strike="noStrike" cap="none" normalizeH="0" baseline="0" dirty="0" smtClean="0">
                <a:ln>
                  <a:noFill/>
                </a:ln>
                <a:solidFill>
                  <a:schemeClr val="tx1"/>
                </a:solidFill>
                <a:effectLst/>
                <a:latin typeface="Trebuchet MS" pitchFamily="34" charset="0"/>
                <a:ea typeface="Times New Roman" pitchFamily="18" charset="0"/>
              </a:rPr>
              <a:t>– 12 %</a:t>
            </a:r>
            <a:br>
              <a:rPr kumimoji="0" lang="ru-RU" b="1" i="0" u="none" strike="noStrike" cap="none" normalizeH="0" baseline="0" dirty="0" smtClean="0">
                <a:ln>
                  <a:noFill/>
                </a:ln>
                <a:solidFill>
                  <a:schemeClr val="tx1"/>
                </a:solidFill>
                <a:effectLst/>
                <a:latin typeface="Trebuchet MS" pitchFamily="34" charset="0"/>
                <a:ea typeface="Times New Roman" pitchFamily="18" charset="0"/>
              </a:rPr>
            </a:br>
            <a:r>
              <a:rPr kumimoji="0" lang="ru-RU" b="1" i="0" u="none" strike="noStrike" cap="none" normalizeH="0" baseline="0" dirty="0" smtClean="0">
                <a:ln>
                  <a:noFill/>
                </a:ln>
                <a:solidFill>
                  <a:schemeClr val="tx1"/>
                </a:solidFill>
                <a:effectLst/>
                <a:latin typeface="Trebuchet MS" pitchFamily="34" charset="0"/>
                <a:ea typeface="Times New Roman" pitchFamily="18" charset="0"/>
              </a:rPr>
              <a:t>— примерно столько же, сколько наречий, устойчивых словосочетаний и односоставных предложений: </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базара нет,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канай</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отсюда,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ё-моё</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ёлы-палы</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a:t>
            </a:r>
            <a:r>
              <a:rPr kumimoji="0" lang="ru-RU" b="1" i="1" u="none" strike="noStrike" cap="none" normalizeH="0" baseline="0" dirty="0" err="1" smtClean="0">
                <a:ln>
                  <a:noFill/>
                </a:ln>
                <a:solidFill>
                  <a:schemeClr val="tx1"/>
                </a:solidFill>
                <a:effectLst/>
                <a:latin typeface="Trebuchet MS" pitchFamily="34" charset="0"/>
                <a:ea typeface="Times New Roman" pitchFamily="18" charset="0"/>
              </a:rPr>
              <a:t>блин-даешь</a:t>
            </a:r>
            <a:r>
              <a:rPr kumimoji="0" lang="ru-RU" b="1" i="1" u="none" strike="noStrike" cap="none" normalizeH="0" baseline="0" dirty="0" smtClean="0">
                <a:ln>
                  <a:noFill/>
                </a:ln>
                <a:solidFill>
                  <a:schemeClr val="tx1"/>
                </a:solidFill>
                <a:effectLst/>
                <a:latin typeface="Trebuchet MS" pitchFamily="34" charset="0"/>
                <a:ea typeface="Times New Roman" pitchFamily="18" charset="0"/>
              </a:rPr>
              <a:t>, ни фига себе </a:t>
            </a:r>
            <a:r>
              <a:rPr kumimoji="0" lang="ru-RU" b="1" i="0" u="none" strike="noStrike" cap="none" normalizeH="0" baseline="0" dirty="0" smtClean="0">
                <a:ln>
                  <a:noFill/>
                </a:ln>
                <a:solidFill>
                  <a:schemeClr val="tx1"/>
                </a:solidFill>
                <a:effectLst/>
                <a:latin typeface="Trebuchet MS" pitchFamily="34" charset="0"/>
                <a:ea typeface="Times New Roman" pitchFamily="18" charset="0"/>
              </a:rPr>
              <a:t>и др. - 11 %</a:t>
            </a:r>
            <a:endParaRPr kumimoji="0" lang="ru-RU" b="0" i="0" u="none" strike="noStrike" cap="none" normalizeH="0" baseline="0" dirty="0" smtClean="0">
              <a:ln>
                <a:noFill/>
              </a:ln>
              <a:solidFill>
                <a:schemeClr val="tx1"/>
              </a:solidFill>
              <a:effectLst/>
              <a:latin typeface="Arial" pitchFamily="34" charset="0"/>
              <a:ea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Trebuchet MS" pitchFamily="34" charset="0"/>
                <a:ea typeface="Times New Roman" pitchFamily="18" charset="0"/>
              </a:rPr>
              <a:t/>
            </a:r>
            <a:br>
              <a:rPr kumimoji="0" lang="ru-RU" b="0" i="0" u="none" strike="noStrike" cap="none" normalizeH="0" baseline="0" dirty="0" smtClean="0">
                <a:ln>
                  <a:noFill/>
                </a:ln>
                <a:solidFill>
                  <a:schemeClr val="tx1"/>
                </a:solidFill>
                <a:effectLst/>
                <a:latin typeface="Trebuchet MS" pitchFamily="34" charset="0"/>
                <a:ea typeface="Times New Roman" pitchFamily="18" charset="0"/>
              </a:rPr>
            </a:br>
            <a:r>
              <a:rPr kumimoji="0" lang="ru-RU" b="1" i="0" u="none" strike="noStrike" cap="none" normalizeH="0" baseline="0" dirty="0" smtClean="0">
                <a:ln>
                  <a:noFill/>
                </a:ln>
                <a:solidFill>
                  <a:schemeClr val="tx1"/>
                </a:solidFill>
                <a:effectLst/>
                <a:latin typeface="Trebuchet MS" pitchFamily="34" charset="0"/>
                <a:ea typeface="Times New Roman" pitchFamily="18" charset="0"/>
              </a:rPr>
              <a:t>6. Канцеляризмов мы в речи школьников не обнаружили, кроме одного: </a:t>
            </a:r>
            <a:r>
              <a:rPr kumimoji="0" lang="ru-RU" i="1" u="none" strike="noStrike" cap="none" normalizeH="0" baseline="0" dirty="0" smtClean="0">
                <a:ln>
                  <a:noFill/>
                </a:ln>
                <a:solidFill>
                  <a:schemeClr val="tx1"/>
                </a:solidFill>
                <a:effectLst/>
                <a:latin typeface="Trebuchet MS" pitchFamily="34" charset="0"/>
                <a:ea typeface="Times New Roman" pitchFamily="18" charset="0"/>
              </a:rPr>
              <a:t>я в курсе. </a:t>
            </a:r>
            <a:endParaRPr kumimoji="0" lang="ru-RU" i="1"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714348" y="928670"/>
            <a:ext cx="7786742" cy="501675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rebuchet MS" pitchFamily="34" charset="0"/>
                <a:ea typeface="Times New Roman" pitchFamily="18" charset="0"/>
              </a:rPr>
              <a:t>7. Среди неформального общения в сети выделяются следующие особенности лексики:</a:t>
            </a:r>
            <a:br>
              <a:rPr kumimoji="0" lang="ru-RU" sz="2000" b="1"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 Слова, относящиеся к компьютеру, составляющим его деталям, аксессуарам, а также действиям, которые сопровождают работу на компьютере или в сети: </a:t>
            </a:r>
            <a:r>
              <a:rPr kumimoji="0" lang="ru-RU" sz="2000" b="1" i="1" u="none" strike="noStrike" cap="none" normalizeH="0" baseline="0" dirty="0" err="1" smtClean="0">
                <a:ln>
                  <a:noFill/>
                </a:ln>
                <a:effectLst/>
                <a:latin typeface="Trebuchet MS" pitchFamily="34" charset="0"/>
                <a:ea typeface="Times New Roman" pitchFamily="18" charset="0"/>
              </a:rPr>
              <a:t>комп</a:t>
            </a:r>
            <a:r>
              <a:rPr kumimoji="0" lang="ru-RU" sz="2000" b="1" i="1" u="none" strike="noStrike" cap="none" normalizeH="0" baseline="0" dirty="0" smtClean="0">
                <a:ln>
                  <a:noFill/>
                </a:ln>
                <a:effectLst/>
                <a:latin typeface="Trebuchet MS" pitchFamily="34" charset="0"/>
                <a:ea typeface="Times New Roman" pitchFamily="18" charset="0"/>
              </a:rPr>
              <a:t>, мамка, </a:t>
            </a:r>
            <a:r>
              <a:rPr kumimoji="0" lang="ru-RU" sz="2000" b="1" i="1" u="none" strike="noStrike" cap="none" normalizeH="0" baseline="0" dirty="0" err="1" smtClean="0">
                <a:ln>
                  <a:noFill/>
                </a:ln>
                <a:effectLst/>
                <a:latin typeface="Trebuchet MS" pitchFamily="34" charset="0"/>
                <a:ea typeface="Times New Roman" pitchFamily="18" charset="0"/>
              </a:rPr>
              <a:t>сидюк</a:t>
            </a:r>
            <a:r>
              <a:rPr kumimoji="0" lang="ru-RU" sz="2000" b="1" i="1" u="none" strike="noStrike" cap="none" normalizeH="0" baseline="0" dirty="0" smtClean="0">
                <a:ln>
                  <a:noFill/>
                </a:ln>
                <a:effectLst/>
                <a:latin typeface="Trebuchet MS" pitchFamily="34" charset="0"/>
                <a:ea typeface="Times New Roman" pitchFamily="18" charset="0"/>
              </a:rPr>
              <a:t>, зажарить, скинуть, железо, </a:t>
            </a:r>
            <a:r>
              <a:rPr kumimoji="0" lang="ru-RU" sz="2000" b="1" i="1" u="none" strike="noStrike" cap="none" normalizeH="0" baseline="0" dirty="0" err="1" smtClean="0">
                <a:ln>
                  <a:noFill/>
                </a:ln>
                <a:effectLst/>
                <a:latin typeface="Trebuchet MS" pitchFamily="34" charset="0"/>
                <a:ea typeface="Times New Roman" pitchFamily="18" charset="0"/>
              </a:rPr>
              <a:t>винда</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емеля</a:t>
            </a:r>
            <a:r>
              <a:rPr kumimoji="0" lang="ru-RU" sz="2000" b="1" i="1" u="none" strike="noStrike" cap="none" normalizeH="0" baseline="0" dirty="0" smtClean="0">
                <a:ln>
                  <a:noFill/>
                </a:ln>
                <a:effectLst/>
                <a:latin typeface="Trebuchet MS" pitchFamily="34" charset="0"/>
                <a:ea typeface="Times New Roman" pitchFamily="18" charset="0"/>
              </a:rPr>
              <a:t>, мыло</a:t>
            </a:r>
            <a:r>
              <a:rPr kumimoji="0" lang="ru-RU" sz="2000" b="1" i="0" u="none" strike="noStrike" cap="none" normalizeH="0" baseline="0" dirty="0" smtClean="0">
                <a:ln>
                  <a:noFill/>
                </a:ln>
                <a:effectLst/>
                <a:latin typeface="Trebuchet MS" pitchFamily="34" charset="0"/>
                <a:ea typeface="Times New Roman" pitchFamily="18" charset="0"/>
              </a:rPr>
              <a:t> и др. , то есть своеобразный компьютерный жаргон.</a:t>
            </a:r>
            <a:br>
              <a:rPr kumimoji="0" lang="ru-RU" sz="2000" b="1"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 Так называемый «</a:t>
            </a:r>
            <a:r>
              <a:rPr kumimoji="0" lang="ru-RU" sz="2000" b="1" i="0" u="none" strike="noStrike" cap="none" normalizeH="0" baseline="0" dirty="0" err="1" smtClean="0">
                <a:ln>
                  <a:noFill/>
                </a:ln>
                <a:effectLst/>
                <a:latin typeface="Trebuchet MS" pitchFamily="34" charset="0"/>
                <a:ea typeface="Times New Roman" pitchFamily="18" charset="0"/>
              </a:rPr>
              <a:t>олбанский</a:t>
            </a:r>
            <a:r>
              <a:rPr kumimoji="0" lang="ru-RU" sz="2000" b="1" i="0" u="none" strike="noStrike" cap="none" normalizeH="0" baseline="0" dirty="0" smtClean="0">
                <a:ln>
                  <a:noFill/>
                </a:ln>
                <a:effectLst/>
                <a:latin typeface="Trebuchet MS" pitchFamily="34" charset="0"/>
                <a:ea typeface="Times New Roman" pitchFamily="18" charset="0"/>
              </a:rPr>
              <a:t> язык», или «язык </a:t>
            </a:r>
            <a:r>
              <a:rPr kumimoji="0" lang="ru-RU" sz="2000" b="1" i="0" u="none" strike="noStrike" cap="none" normalizeH="0" baseline="0" dirty="0" err="1" smtClean="0">
                <a:ln>
                  <a:noFill/>
                </a:ln>
                <a:effectLst/>
                <a:latin typeface="Trebuchet MS" pitchFamily="34" charset="0"/>
                <a:ea typeface="Times New Roman" pitchFamily="18" charset="0"/>
              </a:rPr>
              <a:t>падонкафф</a:t>
            </a:r>
            <a:r>
              <a:rPr kumimoji="0" lang="ru-RU" sz="2000" b="1" i="0" u="none" strike="noStrike" cap="none" normalizeH="0" baseline="0" dirty="0" smtClean="0">
                <a:ln>
                  <a:noFill/>
                </a:ln>
                <a:effectLst/>
                <a:latin typeface="Trebuchet MS" pitchFamily="34" charset="0"/>
                <a:ea typeface="Times New Roman" pitchFamily="18" charset="0"/>
              </a:rPr>
              <a:t>», в котором слова пишутся нарочито неправильно: слова-приветствия (</a:t>
            </a:r>
            <a:r>
              <a:rPr kumimoji="0" lang="ru-RU" sz="2000" b="1" i="0" u="none" strike="noStrike" cap="none" normalizeH="0" baseline="0" dirty="0" err="1" smtClean="0">
                <a:ln>
                  <a:noFill/>
                </a:ln>
                <a:effectLst/>
                <a:latin typeface="Trebuchet MS" pitchFamily="34" charset="0"/>
                <a:ea typeface="Times New Roman" pitchFamily="18" charset="0"/>
              </a:rPr>
              <a:t>препед-медвед</a:t>
            </a:r>
            <a:r>
              <a:rPr kumimoji="0" lang="ru-RU" sz="2000" b="1" i="0" u="none" strike="noStrike" cap="none" normalizeH="0" baseline="0" dirty="0" smtClean="0">
                <a:ln>
                  <a:noFill/>
                </a:ln>
                <a:effectLst/>
                <a:latin typeface="Trebuchet MS" pitchFamily="34" charset="0"/>
                <a:ea typeface="Times New Roman" pitchFamily="18" charset="0"/>
              </a:rPr>
              <a:t>, </a:t>
            </a:r>
            <a:r>
              <a:rPr kumimoji="0" lang="ru-RU" sz="2000" b="1" i="0" u="none" strike="noStrike" cap="none" normalizeH="0" baseline="0" dirty="0" err="1" smtClean="0">
                <a:ln>
                  <a:noFill/>
                </a:ln>
                <a:effectLst/>
                <a:latin typeface="Trebuchet MS" pitchFamily="34" charset="0"/>
                <a:ea typeface="Times New Roman" pitchFamily="18" charset="0"/>
              </a:rPr>
              <a:t>йа</a:t>
            </a:r>
            <a:r>
              <a:rPr kumimoji="0" lang="ru-RU" sz="2000" b="1" i="0" u="none" strike="noStrike" cap="none" normalizeH="0" baseline="0" dirty="0" smtClean="0">
                <a:ln>
                  <a:noFill/>
                </a:ln>
                <a:effectLst/>
                <a:latin typeface="Trebuchet MS" pitchFamily="34" charset="0"/>
                <a:ea typeface="Times New Roman" pitchFamily="18" charset="0"/>
              </a:rPr>
              <a:t> </a:t>
            </a:r>
            <a:r>
              <a:rPr kumimoji="0" lang="ru-RU" sz="2000" b="1" i="0" u="none" strike="noStrike" cap="none" normalizeH="0" baseline="0" dirty="0" err="1" smtClean="0">
                <a:ln>
                  <a:noFill/>
                </a:ln>
                <a:effectLst/>
                <a:latin typeface="Trebuchet MS" pitchFamily="34" charset="0"/>
                <a:ea typeface="Times New Roman" pitchFamily="18" charset="0"/>
              </a:rPr>
              <a:t>креведко</a:t>
            </a:r>
            <a:r>
              <a:rPr kumimoji="0" lang="ru-RU" sz="2000" b="1" i="0" u="none" strike="noStrike" cap="none" normalizeH="0" baseline="0" dirty="0" smtClean="0">
                <a:ln>
                  <a:noFill/>
                </a:ln>
                <a:effectLst/>
                <a:latin typeface="Trebuchet MS" pitchFamily="34" charset="0"/>
                <a:ea typeface="Times New Roman" pitchFamily="18" charset="0"/>
              </a:rPr>
              <a:t>), слова и выражения оценочного характера, комментирующие то, что прочитано в Интернете: </a:t>
            </a:r>
            <a:r>
              <a:rPr kumimoji="0" lang="ru-RU" sz="2000" b="1" i="1" u="none" strike="noStrike" cap="none" normalizeH="0" baseline="0" dirty="0" err="1" smtClean="0">
                <a:ln>
                  <a:noFill/>
                </a:ln>
                <a:effectLst/>
                <a:latin typeface="Trebuchet MS" pitchFamily="34" charset="0"/>
                <a:ea typeface="Times New Roman" pitchFamily="18" charset="0"/>
              </a:rPr>
              <a:t>аццкий</a:t>
            </a:r>
            <a:r>
              <a:rPr kumimoji="0" lang="ru-RU" sz="2000" b="1" i="1" u="none" strike="noStrike" cap="none" normalizeH="0" baseline="0" dirty="0" smtClean="0">
                <a:ln>
                  <a:noFill/>
                </a:ln>
                <a:effectLst/>
                <a:latin typeface="Trebuchet MS" pitchFamily="34" charset="0"/>
                <a:ea typeface="Times New Roman" pitchFamily="18" charset="0"/>
              </a:rPr>
              <a:t>, жесть, зачёт, </a:t>
            </a:r>
            <a:r>
              <a:rPr kumimoji="0" lang="ru-RU" sz="2000" b="1" i="1" u="none" strike="noStrike" cap="none" normalizeH="0" baseline="0" dirty="0" err="1" smtClean="0">
                <a:ln>
                  <a:noFill/>
                </a:ln>
                <a:effectLst/>
                <a:latin typeface="Trebuchet MS" pitchFamily="34" charset="0"/>
                <a:ea typeface="Times New Roman" pitchFamily="18" charset="0"/>
              </a:rPr>
              <a:t>аффтар</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жжот</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аффтар</a:t>
            </a:r>
            <a:r>
              <a:rPr kumimoji="0" lang="ru-RU" sz="2000" b="1" i="1" u="none" strike="noStrike" cap="none" normalizeH="0" baseline="0" dirty="0" smtClean="0">
                <a:ln>
                  <a:noFill/>
                </a:ln>
                <a:effectLst/>
                <a:latin typeface="Trebuchet MS" pitchFamily="34" charset="0"/>
                <a:ea typeface="Times New Roman" pitchFamily="18" charset="0"/>
              </a:rPr>
              <a:t> выпей </a:t>
            </a:r>
            <a:r>
              <a:rPr kumimoji="0" lang="ru-RU" sz="2000" b="1" i="1" u="none" strike="noStrike" cap="none" normalizeH="0" baseline="0" dirty="0" err="1" smtClean="0">
                <a:ln>
                  <a:noFill/>
                </a:ln>
                <a:effectLst/>
                <a:latin typeface="Trebuchet MS" pitchFamily="34" charset="0"/>
                <a:ea typeface="Times New Roman" pitchFamily="18" charset="0"/>
              </a:rPr>
              <a:t>йаду</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ниасилил</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фтопку</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ржунимагу</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0" u="none" strike="noStrike" cap="none" normalizeH="0" baseline="0" dirty="0" smtClean="0">
                <a:ln>
                  <a:noFill/>
                </a:ln>
                <a:effectLst/>
                <a:latin typeface="Trebuchet MS" pitchFamily="34" charset="0"/>
                <a:ea typeface="Times New Roman" pitchFamily="18" charset="0"/>
              </a:rPr>
              <a:t>и др. Здесь тоже выражается максимализм восприятия: или очень плохо, или очень хорошо. </a:t>
            </a:r>
            <a:endParaRPr kumimoji="0" lang="ru-RU" sz="2000" b="0" i="0" u="none" strike="noStrike" cap="none" normalizeH="0" baseline="0" dirty="0" smtClean="0">
              <a:ln>
                <a:noFill/>
              </a:ln>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500034" y="428604"/>
            <a:ext cx="8358246" cy="5016758"/>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rebuchet MS" pitchFamily="34" charset="0"/>
                <a:ea typeface="Times New Roman" pitchFamily="18" charset="0"/>
              </a:rPr>
              <a:t>8. Язык СМИ отражён в общей картине использования школьниками речевых штампов и неоправданного применения в речи иностранных слов. Наш анализ отмечает большую роль СМИ в «</a:t>
            </a:r>
            <a:r>
              <a:rPr kumimoji="0" lang="ru-RU" sz="2000" b="1" i="0" u="none" strike="noStrike" cap="none" normalizeH="0" baseline="0" dirty="0" err="1" smtClean="0">
                <a:ln>
                  <a:noFill/>
                </a:ln>
                <a:effectLst/>
                <a:latin typeface="Trebuchet MS" pitchFamily="34" charset="0"/>
                <a:ea typeface="Times New Roman" pitchFamily="18" charset="0"/>
              </a:rPr>
              <a:t>вестернизации</a:t>
            </a:r>
            <a:r>
              <a:rPr kumimoji="0" lang="ru-RU" sz="2000" b="1" i="0" u="none" strike="noStrike" cap="none" normalizeH="0" baseline="0" dirty="0" smtClean="0">
                <a:ln>
                  <a:noFill/>
                </a:ln>
                <a:effectLst/>
                <a:latin typeface="Trebuchet MS" pitchFamily="34" charset="0"/>
                <a:ea typeface="Times New Roman" pitchFamily="18" charset="0"/>
              </a:rPr>
              <a:t>» речи учащихся:</a:t>
            </a:r>
            <a:br>
              <a:rPr kumimoji="0" lang="ru-RU" sz="2000" b="1"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 Использование иностранной лексики, обозначающей политические или социальные процессы, рыночные термины: </a:t>
            </a:r>
            <a:r>
              <a:rPr kumimoji="0" lang="ru-RU" sz="2000" b="1" i="1" u="none" strike="noStrike" cap="none" normalizeH="0" baseline="0" dirty="0" smtClean="0">
                <a:ln>
                  <a:noFill/>
                </a:ln>
                <a:effectLst/>
                <a:latin typeface="Trebuchet MS" pitchFamily="34" charset="0"/>
                <a:ea typeface="Times New Roman" pitchFamily="18" charset="0"/>
              </a:rPr>
              <a:t>рейтинг, электорат, импичмент, шоу, менеджер, </a:t>
            </a:r>
            <a:r>
              <a:rPr kumimoji="0" lang="ru-RU" sz="2000" b="1" i="1" u="none" strike="noStrike" cap="none" normalizeH="0" baseline="0" dirty="0" err="1" smtClean="0">
                <a:ln>
                  <a:noFill/>
                </a:ln>
                <a:effectLst/>
                <a:latin typeface="Trebuchet MS" pitchFamily="34" charset="0"/>
                <a:ea typeface="Times New Roman" pitchFamily="18" charset="0"/>
              </a:rPr>
              <a:t>менчендайзер</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масс-медиа</a:t>
            </a:r>
            <a:r>
              <a:rPr kumimoji="0" lang="ru-RU" sz="2000" b="1" i="1" u="none" strike="noStrike" cap="none" normalizeH="0" baseline="0" dirty="0" smtClean="0">
                <a:ln>
                  <a:noFill/>
                </a:ln>
                <a:effectLst/>
                <a:latin typeface="Trebuchet MS" pitchFamily="34" charset="0"/>
                <a:ea typeface="Times New Roman" pitchFamily="18" charset="0"/>
              </a:rPr>
              <a:t>, спонсор </a:t>
            </a:r>
            <a:r>
              <a:rPr kumimoji="0" lang="ru-RU" sz="2000" b="1" i="0" u="none" strike="noStrike" cap="none" normalizeH="0" baseline="0" dirty="0" smtClean="0">
                <a:ln>
                  <a:noFill/>
                </a:ln>
                <a:effectLst/>
                <a:latin typeface="Trebuchet MS" pitchFamily="34" charset="0"/>
                <a:ea typeface="Times New Roman" pitchFamily="18" charset="0"/>
              </a:rPr>
              <a:t>и </a:t>
            </a:r>
            <a:r>
              <a:rPr kumimoji="0" lang="ru-RU" sz="2000" b="1" i="0" u="none" strike="noStrike" cap="none" normalizeH="0" baseline="0" dirty="0" err="1" smtClean="0">
                <a:ln>
                  <a:noFill/>
                </a:ln>
                <a:effectLst/>
                <a:latin typeface="Trebuchet MS" pitchFamily="34" charset="0"/>
                <a:ea typeface="Times New Roman" pitchFamily="18" charset="0"/>
              </a:rPr>
              <a:t>др</a:t>
            </a:r>
            <a:r>
              <a:rPr kumimoji="0" lang="ru-RU" sz="2000" b="1" i="0" u="none" strike="noStrike" cap="none" normalizeH="0" baseline="0" dirty="0" smtClean="0">
                <a:ln>
                  <a:noFill/>
                </a:ln>
                <a:effectLst/>
                <a:latin typeface="Trebuchet MS" pitchFamily="34" charset="0"/>
                <a:ea typeface="Times New Roman" pitchFamily="18" charset="0"/>
              </a:rPr>
              <a:t/>
            </a:r>
            <a:br>
              <a:rPr kumimoji="0" lang="ru-RU" sz="2000" b="1"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 Слова, используемые в мире шоу-бизнеса: </a:t>
            </a:r>
            <a:r>
              <a:rPr kumimoji="0" lang="ru-RU" sz="2000" b="1" i="1" u="none" strike="noStrike" cap="none" normalizeH="0" baseline="0" dirty="0" smtClean="0">
                <a:ln>
                  <a:noFill/>
                </a:ln>
                <a:effectLst/>
                <a:latin typeface="Trebuchet MS" pitchFamily="34" charset="0"/>
                <a:ea typeface="Times New Roman" pitchFamily="18" charset="0"/>
              </a:rPr>
              <a:t>раскрутка. фанера, </a:t>
            </a:r>
            <a:r>
              <a:rPr kumimoji="0" lang="ru-RU" sz="2000" b="1" i="1" u="none" strike="noStrike" cap="none" normalizeH="0" baseline="0" dirty="0" err="1" smtClean="0">
                <a:ln>
                  <a:noFill/>
                </a:ln>
                <a:effectLst/>
                <a:latin typeface="Trebuchet MS" pitchFamily="34" charset="0"/>
                <a:ea typeface="Times New Roman" pitchFamily="18" charset="0"/>
              </a:rPr>
              <a:t>гламур</a:t>
            </a:r>
            <a:r>
              <a:rPr kumimoji="0" lang="ru-RU" sz="2000" b="1" i="1" u="none" strike="noStrike" cap="none" normalizeH="0" baseline="0" dirty="0" smtClean="0">
                <a:ln>
                  <a:noFill/>
                </a:ln>
                <a:effectLst/>
                <a:latin typeface="Trebuchet MS" pitchFamily="34" charset="0"/>
                <a:ea typeface="Times New Roman" pitchFamily="18" charset="0"/>
              </a:rPr>
              <a:t>, тусовка, </a:t>
            </a:r>
            <a:r>
              <a:rPr kumimoji="0" lang="ru-RU" sz="2000" b="1" i="1" u="none" strike="noStrike" cap="none" normalizeH="0" baseline="0" dirty="0" err="1" smtClean="0">
                <a:ln>
                  <a:noFill/>
                </a:ln>
                <a:effectLst/>
                <a:latin typeface="Trebuchet MS" pitchFamily="34" charset="0"/>
                <a:ea typeface="Times New Roman" pitchFamily="18" charset="0"/>
              </a:rPr>
              <a:t>саундтре</a:t>
            </a:r>
            <a:r>
              <a:rPr kumimoji="0" lang="ru-RU" sz="2000" b="1" i="0" u="none" strike="noStrike" cap="none" normalizeH="0" baseline="0" dirty="0" err="1" smtClean="0">
                <a:ln>
                  <a:noFill/>
                </a:ln>
                <a:effectLst/>
                <a:latin typeface="Trebuchet MS" pitchFamily="34" charset="0"/>
                <a:ea typeface="Times New Roman" pitchFamily="18" charset="0"/>
              </a:rPr>
              <a:t>к</a:t>
            </a:r>
            <a:r>
              <a:rPr kumimoji="0" lang="ru-RU" sz="2000" b="1" i="0" u="none" strike="noStrike" cap="none" normalizeH="0" baseline="0" dirty="0" smtClean="0">
                <a:ln>
                  <a:noFill/>
                </a:ln>
                <a:effectLst/>
                <a:latin typeface="Trebuchet MS" pitchFamily="34" charset="0"/>
                <a:ea typeface="Times New Roman" pitchFamily="18" charset="0"/>
              </a:rPr>
              <a:t> и др.</a:t>
            </a:r>
            <a:br>
              <a:rPr kumimoji="0" lang="ru-RU" sz="2000" b="1"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 Американизированные оценочные слова, часто междометия: </a:t>
            </a:r>
            <a:r>
              <a:rPr kumimoji="0" lang="ru-RU" sz="2000" b="1" i="1" u="none" strike="noStrike" cap="none" normalizeH="0" baseline="0" dirty="0" err="1" smtClean="0">
                <a:ln>
                  <a:noFill/>
                </a:ln>
                <a:effectLst/>
                <a:latin typeface="Trebuchet MS" pitchFamily="34" charset="0"/>
                <a:ea typeface="Times New Roman" pitchFamily="18" charset="0"/>
              </a:rPr>
              <a:t>вау</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окей</a:t>
            </a:r>
            <a:r>
              <a:rPr kumimoji="0" lang="ru-RU" sz="2000" b="1" i="1" u="none" strike="noStrike" cap="none" normalizeH="0" baseline="0" dirty="0" smtClean="0">
                <a:ln>
                  <a:noFill/>
                </a:ln>
                <a:effectLst/>
                <a:latin typeface="Trebuchet MS" pitchFamily="34" charset="0"/>
                <a:ea typeface="Times New Roman" pitchFamily="18" charset="0"/>
              </a:rPr>
              <a:t>, фифти-фифти, </a:t>
            </a:r>
            <a:r>
              <a:rPr kumimoji="0" lang="ru-RU" sz="2000" b="1" i="1" u="none" strike="noStrike" cap="none" normalizeH="0" baseline="0" dirty="0" err="1" smtClean="0">
                <a:ln>
                  <a:noFill/>
                </a:ln>
                <a:effectLst/>
                <a:latin typeface="Trebuchet MS" pitchFamily="34" charset="0"/>
                <a:ea typeface="Times New Roman" pitchFamily="18" charset="0"/>
              </a:rPr>
              <a:t>ноу</a:t>
            </a:r>
            <a:r>
              <a:rPr kumimoji="0" lang="ru-RU" sz="2000" b="1" i="1" u="none" strike="noStrike" cap="none" normalizeH="0" baseline="0" dirty="0" smtClean="0">
                <a:ln>
                  <a:noFill/>
                </a:ln>
                <a:effectLst/>
                <a:latin typeface="Trebuchet MS" pitchFamily="34" charset="0"/>
                <a:ea typeface="Times New Roman" pitchFamily="18" charset="0"/>
              </a:rPr>
              <a:t> проблем </a:t>
            </a:r>
            <a:r>
              <a:rPr kumimoji="0" lang="ru-RU" sz="2000" b="1" i="0" u="none" strike="noStrike" cap="none" normalizeH="0" baseline="0" dirty="0" smtClean="0">
                <a:ln>
                  <a:noFill/>
                </a:ln>
                <a:effectLst/>
                <a:latin typeface="Trebuchet MS" pitchFamily="34" charset="0"/>
                <a:ea typeface="Times New Roman" pitchFamily="18" charset="0"/>
              </a:rPr>
              <a:t>и др.</a:t>
            </a:r>
            <a:br>
              <a:rPr kumimoji="0" lang="ru-RU" sz="2000" b="1"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 Слова-монстры или целые выражения-штампы из рекламных роликов: </a:t>
            </a:r>
            <a:r>
              <a:rPr kumimoji="0" lang="ru-RU" sz="2000" b="1" i="1" u="none" strike="noStrike" cap="none" normalizeH="0" baseline="0" dirty="0" err="1" smtClean="0">
                <a:ln>
                  <a:noFill/>
                </a:ln>
                <a:effectLst/>
                <a:latin typeface="Trebuchet MS" pitchFamily="34" charset="0"/>
                <a:ea typeface="Times New Roman" pitchFamily="18" charset="0"/>
              </a:rPr>
              <a:t>сникерсни</a:t>
            </a:r>
            <a:r>
              <a:rPr kumimoji="0" lang="ru-RU" sz="2000" b="1" i="1" u="none" strike="noStrike" cap="none" normalizeH="0" baseline="0" dirty="0" smtClean="0">
                <a:ln>
                  <a:noFill/>
                </a:ln>
                <a:effectLst/>
                <a:latin typeface="Trebuchet MS" pitchFamily="34" charset="0"/>
                <a:ea typeface="Times New Roman" pitchFamily="18" charset="0"/>
              </a:rPr>
              <a:t>, </a:t>
            </a:r>
            <a:r>
              <a:rPr kumimoji="0" lang="ru-RU" sz="2000" b="1" i="1" u="none" strike="noStrike" cap="none" normalizeH="0" baseline="0" dirty="0" err="1" smtClean="0">
                <a:ln>
                  <a:noFill/>
                </a:ln>
                <a:effectLst/>
                <a:latin typeface="Trebuchet MS" pitchFamily="34" charset="0"/>
                <a:ea typeface="Times New Roman" pitchFamily="18" charset="0"/>
              </a:rPr>
              <a:t>чупсуйтесь</a:t>
            </a:r>
            <a:r>
              <a:rPr kumimoji="0" lang="ru-RU" sz="2000" b="1" i="1" u="none" strike="noStrike" cap="none" normalizeH="0" baseline="0" dirty="0" smtClean="0">
                <a:ln>
                  <a:noFill/>
                </a:ln>
                <a:effectLst/>
                <a:latin typeface="Trebuchet MS" pitchFamily="34" charset="0"/>
                <a:ea typeface="Times New Roman" pitchFamily="18" charset="0"/>
              </a:rPr>
              <a:t>, всё будет кока-</a:t>
            </a:r>
            <a:r>
              <a:rPr kumimoji="0" lang="ru-RU" sz="2000" b="1" i="0" u="none" strike="noStrike" cap="none" normalizeH="0" baseline="0" dirty="0" smtClean="0">
                <a:ln>
                  <a:noFill/>
                </a:ln>
                <a:effectLst/>
                <a:latin typeface="Trebuchet MS" pitchFamily="34" charset="0"/>
                <a:ea typeface="Times New Roman" pitchFamily="18" charset="0"/>
              </a:rPr>
              <a:t>кола и др.</a:t>
            </a:r>
            <a:br>
              <a:rPr kumimoji="0" lang="ru-RU" sz="2000" b="1"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 Слова из уголовного мира: </a:t>
            </a:r>
            <a:r>
              <a:rPr kumimoji="0" lang="ru-RU" sz="2000" b="1" i="1" u="none" strike="noStrike" cap="none" normalizeH="0" baseline="0" dirty="0" smtClean="0">
                <a:ln>
                  <a:noFill/>
                </a:ln>
                <a:effectLst/>
                <a:latin typeface="Trebuchet MS" pitchFamily="34" charset="0"/>
                <a:ea typeface="Times New Roman" pitchFamily="18" charset="0"/>
              </a:rPr>
              <a:t>разборки, замочить, беспредел </a:t>
            </a:r>
            <a:r>
              <a:rPr kumimoji="0" lang="ru-RU" sz="2000" b="1" i="0" u="none" strike="noStrike" cap="none" normalizeH="0" baseline="0" dirty="0" smtClean="0">
                <a:ln>
                  <a:noFill/>
                </a:ln>
                <a:effectLst/>
                <a:latin typeface="Trebuchet MS" pitchFamily="34" charset="0"/>
                <a:ea typeface="Times New Roman" pitchFamily="18" charset="0"/>
              </a:rPr>
              <a:t>– которыми пестрят СМИ. </a:t>
            </a:r>
            <a:endParaRPr kumimoji="0" lang="ru-RU" sz="2000" b="0" i="0" u="none" strike="noStrike" cap="none" normalizeH="0" baseline="0" dirty="0" smtClean="0">
              <a:ln>
                <a:noFill/>
              </a:ln>
              <a:effectLst/>
              <a:latin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86000" y="1720840"/>
            <a:ext cx="4572000" cy="341632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ru-RU" b="1" dirty="0" smtClean="0"/>
              <a:t>9. В образовательной среде школьники в основном используют жаргонные слова для обозначения:</a:t>
            </a:r>
            <a:br>
              <a:rPr lang="ru-RU" b="1" dirty="0" smtClean="0"/>
            </a:br>
            <a:r>
              <a:rPr lang="ru-RU" b="1" dirty="0" smtClean="0"/>
              <a:t>· </a:t>
            </a:r>
            <a:r>
              <a:rPr lang="ru-RU" b="1" dirty="0" smtClean="0">
                <a:solidFill>
                  <a:srgbClr val="FF0000"/>
                </a:solidFill>
              </a:rPr>
              <a:t>Учителей</a:t>
            </a:r>
            <a:r>
              <a:rPr lang="ru-RU" b="1" dirty="0" smtClean="0"/>
              <a:t>: </a:t>
            </a:r>
            <a:r>
              <a:rPr lang="ru-RU" b="1" i="1" dirty="0" err="1" smtClean="0"/>
              <a:t>класснуха</a:t>
            </a:r>
            <a:r>
              <a:rPr lang="ru-RU" b="1" i="1" dirty="0" smtClean="0"/>
              <a:t>, </a:t>
            </a:r>
            <a:r>
              <a:rPr lang="ru-RU" b="1" i="1" dirty="0" err="1" smtClean="0"/>
              <a:t>русичка</a:t>
            </a:r>
            <a:r>
              <a:rPr lang="ru-RU" b="1" i="1" dirty="0" smtClean="0"/>
              <a:t>, </a:t>
            </a:r>
            <a:r>
              <a:rPr lang="ru-RU" b="1" i="1" dirty="0" err="1" smtClean="0"/>
              <a:t>физручка</a:t>
            </a:r>
            <a:r>
              <a:rPr lang="ru-RU" b="1" i="1" dirty="0" smtClean="0"/>
              <a:t>, </a:t>
            </a:r>
            <a:r>
              <a:rPr lang="ru-RU" b="1" i="1" dirty="0" err="1" smtClean="0"/>
              <a:t>химоза</a:t>
            </a:r>
            <a:r>
              <a:rPr lang="ru-RU" b="1" i="1" dirty="0" smtClean="0"/>
              <a:t> </a:t>
            </a:r>
            <a:r>
              <a:rPr lang="ru-RU" b="1" dirty="0" smtClean="0"/>
              <a:t>и т.д.</a:t>
            </a:r>
            <a:br>
              <a:rPr lang="ru-RU" b="1" dirty="0" smtClean="0"/>
            </a:br>
            <a:r>
              <a:rPr lang="ru-RU" b="1" dirty="0" smtClean="0"/>
              <a:t>· </a:t>
            </a:r>
            <a:r>
              <a:rPr lang="ru-RU" b="1" dirty="0" smtClean="0">
                <a:solidFill>
                  <a:srgbClr val="FF0000"/>
                </a:solidFill>
              </a:rPr>
              <a:t>Процесса учения или событий на экзаменах</a:t>
            </a:r>
            <a:r>
              <a:rPr lang="ru-RU" b="1" dirty="0" smtClean="0"/>
              <a:t>: </a:t>
            </a:r>
            <a:r>
              <a:rPr lang="ru-RU" b="1" i="1" dirty="0" smtClean="0"/>
              <a:t>срезать, срезаться, скатывать, сколоться, завалиться и т.д.</a:t>
            </a:r>
            <a:r>
              <a:rPr lang="ru-RU" b="1" dirty="0" smtClean="0"/>
              <a:t/>
            </a:r>
            <a:br>
              <a:rPr lang="ru-RU" b="1" dirty="0" smtClean="0"/>
            </a:br>
            <a:r>
              <a:rPr lang="ru-RU" b="1" dirty="0" smtClean="0"/>
              <a:t>· </a:t>
            </a:r>
            <a:r>
              <a:rPr lang="ru-RU" b="1" dirty="0" smtClean="0">
                <a:solidFill>
                  <a:srgbClr val="FF0000"/>
                </a:solidFill>
              </a:rPr>
              <a:t>Названия оценок </a:t>
            </a:r>
            <a:r>
              <a:rPr lang="ru-RU" b="1" dirty="0" smtClean="0"/>
              <a:t>(особенно неудовлетворительных): </a:t>
            </a:r>
            <a:r>
              <a:rPr lang="ru-RU" b="1" i="1" dirty="0" smtClean="0"/>
              <a:t>параша, кол, банан, </a:t>
            </a:r>
            <a:r>
              <a:rPr lang="ru-RU" b="1" i="1" dirty="0" err="1" smtClean="0"/>
              <a:t>тройбан</a:t>
            </a:r>
            <a:endParaRPr lang="ru-RU"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77500" lnSpcReduction="20000"/>
          </a:bodyPr>
          <a:lstStyle/>
          <a:p>
            <a:r>
              <a:rPr lang="ru-RU" b="1" dirty="0" smtClean="0"/>
              <a:t>1. Массовая культура накладывает свой отпечаток на язык всей нации. Средства массовой информации перестали бережно относиться к слову. На радио и телевидении засилье иностранных слов, вульгарных выражений, жаргонных словечек и оборотов, речевых штампов. Жаргон, штампы и иностранные заимствования теснят «классическую» правильную русскую речь.</a:t>
            </a:r>
            <a:endParaRPr lang="ru-RU" dirty="0" smtClean="0"/>
          </a:p>
          <a:p>
            <a:r>
              <a:rPr lang="ru-RU" dirty="0" smtClean="0"/>
              <a:t/>
            </a:r>
            <a:br>
              <a:rPr lang="ru-RU" dirty="0" smtClean="0"/>
            </a:br>
            <a:r>
              <a:rPr lang="ru-RU" b="1" dirty="0" smtClean="0"/>
              <a:t>2.Печально, но факт: в нашу речь входит всё больше жаргонных слов из арго наркоманов, которые переосмысливаются и приобретают другие значения, но, тем не менее, семантическое их единство можно отследить.</a:t>
            </a:r>
            <a:endParaRPr lang="ru-RU" dirty="0" smtClean="0"/>
          </a:p>
          <a:p>
            <a:r>
              <a:rPr lang="ru-RU" dirty="0" smtClean="0"/>
              <a:t/>
            </a:r>
            <a:br>
              <a:rPr lang="ru-RU" dirty="0" smtClean="0"/>
            </a:br>
            <a:endParaRPr lang="ru-RU" dirty="0"/>
          </a:p>
        </p:txBody>
      </p:sp>
      <p:sp>
        <p:nvSpPr>
          <p:cNvPr id="3" name="Заголовок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ru-RU" dirty="0" smtClean="0">
                <a:effectLst>
                  <a:glow rad="139700">
                    <a:schemeClr val="accent1">
                      <a:satMod val="175000"/>
                      <a:alpha val="40000"/>
                    </a:schemeClr>
                  </a:glow>
                  <a:outerShdw blurRad="31750" dist="25400" dir="5400000" algn="tl" rotWithShape="0">
                    <a:srgbClr val="000000">
                      <a:alpha val="25000"/>
                    </a:srgbClr>
                  </a:outerShdw>
                </a:effectLst>
              </a:rPr>
              <a:t>Кто виноват?</a:t>
            </a:r>
            <a:endParaRPr lang="ru-RU" dirty="0">
              <a:effectLst>
                <a:glow rad="139700">
                  <a:schemeClr val="accent1">
                    <a:satMod val="175000"/>
                    <a:alpha val="40000"/>
                  </a:schemeClr>
                </a:glow>
                <a:outerShdw blurRad="31750" dist="25400" dir="5400000" algn="tl" rotWithShape="0">
                  <a:srgbClr val="000000">
                    <a:alpha val="25000"/>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357158" y="500042"/>
            <a:ext cx="8429684" cy="6247864"/>
          </a:xfrm>
          <a:prstGeom prst="rect">
            <a:avLst/>
          </a:prstGeom>
          <a:ln>
            <a:headEnd/>
            <a:tailEnd/>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000" b="1" i="0" u="none" strike="noStrike" cap="none" normalizeH="0" baseline="0" dirty="0" smtClean="0">
                <a:ln>
                  <a:noFill/>
                </a:ln>
                <a:effectLst/>
                <a:latin typeface="Trebuchet MS" pitchFamily="34" charset="0"/>
                <a:ea typeface="Times New Roman" pitchFamily="18" charset="0"/>
              </a:rPr>
              <a:t>3.Настораживает факт нарастания «криминальной зараженности» молодежного лексикона. Романтизация подростками преступного мира привела к тому, что очень многие жаргонизмы школьников имеют «уголовную природу», так называемый «сленг зоны». Филологи бьют тревогу, говоря о криминализации русской речи. </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rebuchet MS" pitchFamily="34" charset="0"/>
                <a:ea typeface="Times New Roman" pitchFamily="18" charset="0"/>
              </a:rPr>
              <a:t/>
            </a:r>
            <a:br>
              <a:rPr kumimoji="0" lang="ru-RU" sz="2000" b="0"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4.Засилье иностранных слов, засорение языка терминами и словесными оборотами иностранного происхождения, не свойственными традициям русской словесности во всех социальных слоях общества и в средствах массовой информации. </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rebuchet MS" pitchFamily="34" charset="0"/>
                <a:ea typeface="Times New Roman" pitchFamily="18" charset="0"/>
              </a:rPr>
              <a:t/>
            </a:r>
            <a:br>
              <a:rPr kumimoji="0" lang="ru-RU" sz="2000" b="0"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5.Проникновение в разговорный язык штампов официально-делового стиля, так называемого «</a:t>
            </a:r>
            <a:r>
              <a:rPr kumimoji="0" lang="ru-RU" sz="2000" b="1" i="0" u="none" strike="noStrike" cap="none" normalizeH="0" baseline="0" dirty="0" err="1" smtClean="0">
                <a:ln>
                  <a:noFill/>
                </a:ln>
                <a:effectLst/>
                <a:latin typeface="Trebuchet MS" pitchFamily="34" charset="0"/>
                <a:ea typeface="Times New Roman" pitchFamily="18" charset="0"/>
              </a:rPr>
              <a:t>канцелярита</a:t>
            </a:r>
            <a:r>
              <a:rPr kumimoji="0" lang="ru-RU" sz="2000" b="1" i="0" u="none" strike="noStrike" cap="none" normalizeH="0" baseline="0" dirty="0" smtClean="0">
                <a:ln>
                  <a:noFill/>
                </a:ln>
                <a:effectLst/>
                <a:latin typeface="Trebuchet MS" pitchFamily="34" charset="0"/>
                <a:ea typeface="Times New Roman" pitchFamily="18" charset="0"/>
              </a:rPr>
              <a:t>» (К. Чуковский) и речевых штампов.</a:t>
            </a:r>
            <a:endParaRPr kumimoji="0" lang="ru-RU" sz="2000" b="0" i="0" u="none" strike="noStrike" cap="none" normalizeH="0" baseline="0" dirty="0" smtClean="0">
              <a:ln>
                <a:noFill/>
              </a:ln>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effectLst/>
                <a:latin typeface="Trebuchet MS" pitchFamily="34" charset="0"/>
                <a:ea typeface="Times New Roman" pitchFamily="18" charset="0"/>
              </a:rPr>
              <a:t/>
            </a:r>
            <a:br>
              <a:rPr kumimoji="0" lang="ru-RU" sz="2000" b="0" i="0" u="none" strike="noStrike" cap="none" normalizeH="0" baseline="0" dirty="0" smtClean="0">
                <a:ln>
                  <a:noFill/>
                </a:ln>
                <a:effectLst/>
                <a:latin typeface="Trebuchet MS" pitchFamily="34" charset="0"/>
                <a:ea typeface="Times New Roman" pitchFamily="18" charset="0"/>
              </a:rPr>
            </a:br>
            <a:r>
              <a:rPr kumimoji="0" lang="ru-RU" sz="2000" b="1" i="0" u="none" strike="noStrike" cap="none" normalizeH="0" baseline="0" dirty="0" smtClean="0">
                <a:ln>
                  <a:noFill/>
                </a:ln>
                <a:effectLst/>
                <a:latin typeface="Trebuchet MS" pitchFamily="34" charset="0"/>
                <a:ea typeface="Times New Roman" pitchFamily="18" charset="0"/>
              </a:rPr>
              <a:t>6. Изобилие «словесного мусора» из слов-паразитов, эмоционально окрашенных слов </a:t>
            </a:r>
            <a:r>
              <a:rPr kumimoji="0" lang="ru-RU" sz="2000" b="1" i="0" u="none" strike="noStrike" cap="none" normalizeH="0" baseline="0" dirty="0" err="1" smtClean="0">
                <a:ln>
                  <a:noFill/>
                </a:ln>
                <a:effectLst/>
                <a:latin typeface="Trebuchet MS" pitchFamily="34" charset="0"/>
                <a:ea typeface="Times New Roman" pitchFamily="18" charset="0"/>
              </a:rPr>
              <a:t>общеположительного</a:t>
            </a:r>
            <a:r>
              <a:rPr kumimoji="0" lang="ru-RU" sz="2000" b="1" i="0" u="none" strike="noStrike" cap="none" normalizeH="0" baseline="0" dirty="0" smtClean="0">
                <a:ln>
                  <a:noFill/>
                </a:ln>
                <a:effectLst/>
                <a:latin typeface="Trebuchet MS" pitchFamily="34" charset="0"/>
                <a:ea typeface="Times New Roman" pitchFamily="18" charset="0"/>
              </a:rPr>
              <a:t> значения – словечек восклицаний.</a:t>
            </a:r>
            <a:endParaRPr kumimoji="0" lang="ru-RU" sz="2000" b="0" i="0" u="none" strike="noStrike" cap="none" normalizeH="0" baseline="0" dirty="0" smtClean="0">
              <a:ln>
                <a:noFill/>
              </a:ln>
              <a:effectLst/>
              <a:latin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style>
          <a:lnRef idx="2">
            <a:schemeClr val="accent1"/>
          </a:lnRef>
          <a:fillRef idx="1">
            <a:schemeClr val="lt1"/>
          </a:fillRef>
          <a:effectRef idx="0">
            <a:schemeClr val="accent1"/>
          </a:effectRef>
          <a:fontRef idx="minor">
            <a:schemeClr val="dk1"/>
          </a:fontRef>
        </p:style>
        <p:txBody>
          <a:bodyPr/>
          <a:lstStyle/>
          <a:p>
            <a:r>
              <a:rPr lang="ru-RU" dirty="0" smtClean="0"/>
              <a:t>1. Следить за своей речью.</a:t>
            </a:r>
          </a:p>
          <a:p>
            <a:r>
              <a:rPr lang="ru-RU" dirty="0" smtClean="0"/>
              <a:t>2.Не употреблять в ней неоправданно «Словесный мусор».</a:t>
            </a:r>
          </a:p>
          <a:p>
            <a:r>
              <a:rPr lang="ru-RU" dirty="0" smtClean="0"/>
              <a:t>3. Приобщаться к образцам классической литературы, т.е. больше читать книг.</a:t>
            </a:r>
            <a:endParaRPr lang="ru-RU" dirty="0"/>
          </a:p>
        </p:txBody>
      </p:sp>
      <p:sp>
        <p:nvSpPr>
          <p:cNvPr id="3" name="Заголовок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ru-RU" dirty="0" smtClean="0"/>
              <a:t>Что делать?</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57158" y="1569660"/>
            <a:ext cx="8429684" cy="31700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ru-RU" sz="4000" b="1" i="1" u="none" strike="noStrike" cap="none" normalizeH="0" baseline="0" dirty="0" smtClean="0">
                <a:ln>
                  <a:noFill/>
                </a:ln>
                <a:solidFill>
                  <a:srgbClr val="6633FF"/>
                </a:solidFill>
                <a:effectLst/>
                <a:latin typeface="Trebuchet MS" pitchFamily="34" charset="0"/>
                <a:ea typeface="Times New Roman" pitchFamily="18" charset="0"/>
              </a:rPr>
              <a:t>Изучение и сбережение русского языка является не праздным занятием от нечего делать, но насущной необходимостью</a:t>
            </a:r>
            <a:br>
              <a:rPr kumimoji="0" lang="ru-RU" sz="4000" b="1" i="1" u="none" strike="noStrike" cap="none" normalizeH="0" baseline="0" dirty="0" smtClean="0">
                <a:ln>
                  <a:noFill/>
                </a:ln>
                <a:solidFill>
                  <a:srgbClr val="6633FF"/>
                </a:solidFill>
                <a:effectLst/>
                <a:latin typeface="Trebuchet MS" pitchFamily="34" charset="0"/>
                <a:ea typeface="Times New Roman" pitchFamily="18" charset="0"/>
              </a:rPr>
            </a:br>
            <a:r>
              <a:rPr kumimoji="0" lang="ru-RU" sz="4000" b="1" i="1" u="none" strike="noStrike" cap="none" normalizeH="0" baseline="0" dirty="0" smtClean="0">
                <a:ln>
                  <a:noFill/>
                </a:ln>
                <a:solidFill>
                  <a:srgbClr val="333333"/>
                </a:solidFill>
                <a:effectLst/>
                <a:latin typeface="Trebuchet MS" pitchFamily="34" charset="0"/>
                <a:ea typeface="Times New Roman" pitchFamily="18" charset="0"/>
              </a:rPr>
              <a:t>Александр Куприн.</a:t>
            </a:r>
            <a:endParaRPr kumimoji="0" lang="ru-RU" sz="40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lstStyle/>
          <a:p>
            <a:r>
              <a:rPr lang="ru-RU" b="1" dirty="0" smtClean="0"/>
              <a:t>Темой нашего исследования стал «словесный мусор», загрязняющий наш язык, который мы разделили на 3 категории:</a:t>
            </a:r>
            <a:endParaRPr lang="ru-RU" dirty="0" smtClean="0"/>
          </a:p>
          <a:p>
            <a:r>
              <a:rPr lang="ru-RU" b="1" dirty="0" smtClean="0"/>
              <a:t/>
            </a:r>
            <a:br>
              <a:rPr lang="ru-RU" b="1" dirty="0" smtClean="0"/>
            </a:br>
            <a:r>
              <a:rPr lang="ru-RU" b="1" dirty="0" smtClean="0"/>
              <a:t>1. Жаргонизмы</a:t>
            </a:r>
            <a:br>
              <a:rPr lang="ru-RU" b="1" dirty="0" smtClean="0"/>
            </a:br>
            <a:r>
              <a:rPr lang="ru-RU" b="1" dirty="0" smtClean="0"/>
              <a:t>2. Канцеляризмы</a:t>
            </a:r>
            <a:br>
              <a:rPr lang="ru-RU" b="1" dirty="0" smtClean="0"/>
            </a:br>
            <a:r>
              <a:rPr lang="ru-RU" b="1" dirty="0" smtClean="0"/>
              <a:t>3. Речевые штампы </a:t>
            </a:r>
            <a:endParaRPr lang="ru-RU" dirty="0" smtClean="0"/>
          </a:p>
          <a:p>
            <a:pPr>
              <a:buNone/>
            </a:pPr>
            <a:endParaRPr lang="ru-RU" dirty="0"/>
          </a:p>
        </p:txBody>
      </p:sp>
      <p:sp>
        <p:nvSpPr>
          <p:cNvPr id="3" name="Заголовок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ru-RU" dirty="0" smtClean="0">
                <a:effectLst>
                  <a:glow rad="139700">
                    <a:schemeClr val="accent1">
                      <a:satMod val="175000"/>
                      <a:alpha val="40000"/>
                    </a:schemeClr>
                  </a:glow>
                  <a:outerShdw blurRad="31750" dist="25400" dir="5400000" algn="tl" rotWithShape="0">
                    <a:srgbClr val="000000">
                      <a:alpha val="25000"/>
                    </a:srgbClr>
                  </a:outerShdw>
                </a:effectLst>
              </a:rPr>
              <a:t>Тема исследования</a:t>
            </a:r>
            <a:endParaRPr lang="ru-RU" dirty="0">
              <a:effectLst>
                <a:glow rad="139700">
                  <a:schemeClr val="accent1">
                    <a:satMod val="175000"/>
                    <a:alpha val="40000"/>
                  </a:schemeClr>
                </a:glow>
                <a:outerShdw blurRad="31750" dist="25400" dir="5400000" algn="tl" rotWithShape="0">
                  <a:srgbClr val="000000">
                    <a:alpha val="25000"/>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62500" lnSpcReduction="20000"/>
          </a:bodyPr>
          <a:lstStyle/>
          <a:p>
            <a:r>
              <a:rPr lang="ru-RU" u="sng" dirty="0" smtClean="0">
                <a:solidFill>
                  <a:srgbClr val="FF0000"/>
                </a:solidFill>
              </a:rPr>
              <a:t>жаргон</a:t>
            </a:r>
            <a:r>
              <a:rPr lang="ru-RU" b="1" dirty="0" smtClean="0"/>
              <a:t> – это своего рода язык в языке, разновидность речи какой-либо группы людей, объединённых единой профессией, занятием, возрастом, социальной средой. Слово жаргон (от французского `</a:t>
            </a:r>
            <a:r>
              <a:rPr lang="ru-RU" b="1" dirty="0" err="1" smtClean="0"/>
              <a:t>jargon</a:t>
            </a:r>
            <a:r>
              <a:rPr lang="ru-RU" b="1" dirty="0" smtClean="0"/>
              <a:t>) речь социальной или профессиональной группы, которая отличается от общеразговорного языка особым составом слов и выражений.</a:t>
            </a:r>
            <a:endParaRPr lang="ru-RU" dirty="0" smtClean="0"/>
          </a:p>
          <a:p>
            <a:r>
              <a:rPr lang="ru-RU" b="1" dirty="0" smtClean="0"/>
              <a:t/>
            </a:r>
            <a:br>
              <a:rPr lang="ru-RU" b="1" dirty="0" smtClean="0"/>
            </a:br>
            <a:r>
              <a:rPr lang="ru-RU" b="1" dirty="0" smtClean="0"/>
              <a:t>Молодёжный жаргон часто называют </a:t>
            </a:r>
            <a:r>
              <a:rPr lang="ru-RU" u="sng" dirty="0" smtClean="0">
                <a:solidFill>
                  <a:srgbClr val="FF0000"/>
                </a:solidFill>
              </a:rPr>
              <a:t>сленгом</a:t>
            </a:r>
            <a:r>
              <a:rPr lang="ru-RU" b="1" dirty="0" smtClean="0"/>
              <a:t> (от английского </a:t>
            </a:r>
            <a:r>
              <a:rPr lang="ru-RU" b="1" dirty="0" err="1" smtClean="0"/>
              <a:t>slang</a:t>
            </a:r>
            <a:r>
              <a:rPr lang="ru-RU" b="1" dirty="0" smtClean="0"/>
              <a:t>) или арго (от французского </a:t>
            </a:r>
            <a:r>
              <a:rPr lang="ru-RU" b="1" dirty="0" err="1" smtClean="0"/>
              <a:t>argot</a:t>
            </a:r>
            <a:r>
              <a:rPr lang="ru-RU" b="1" dirty="0" smtClean="0"/>
              <a:t>). Сленг противостоит официально общепринятому языку, и, хотя лингвисты продолжают уверять, что он употребляется только представителями узкого круга лиц, принадлежащих той или иной социальной или профессиональной группы, мы смеем утверждать, что жаргонизмы и сленг давно перешагнул эти границы, а употребление жаргонизмов школьниками становится практически бесконтрольным, часто заменяя общепринятые литературные слова. Расширяется пропасть между общепринятым разговорным языком и сленгом, и это не следствие демократизации общества, как пишут некоторые языковеды, а, как нам кажется, вульгаризация общественной жизни.</a:t>
            </a:r>
            <a:br>
              <a:rPr lang="ru-RU" b="1" dirty="0" smtClean="0"/>
            </a:br>
            <a:endParaRPr lang="ru-RU" dirty="0"/>
          </a:p>
        </p:txBody>
      </p:sp>
      <p:sp>
        <p:nvSpPr>
          <p:cNvPr id="3" name="Заголовок 2"/>
          <p:cNvSpPr>
            <a:spLocks noGrp="1"/>
          </p:cNvSpPr>
          <p:nvPr>
            <p:ph type="title"/>
          </p:nvPr>
        </p:nvSpPr>
        <p:spPr/>
        <p:style>
          <a:lnRef idx="2">
            <a:schemeClr val="accent2"/>
          </a:lnRef>
          <a:fillRef idx="1">
            <a:schemeClr val="lt1"/>
          </a:fillRef>
          <a:effectRef idx="0">
            <a:schemeClr val="accent2"/>
          </a:effectRef>
          <a:fontRef idx="minor">
            <a:schemeClr val="dk1"/>
          </a:fontRef>
        </p:style>
        <p:txBody>
          <a:bodyPr/>
          <a:lstStyle/>
          <a:p>
            <a:pPr algn="ctr"/>
            <a:r>
              <a:rPr lang="ru-RU" u="sng" dirty="0" smtClean="0">
                <a:solidFill>
                  <a:schemeClr val="bg2">
                    <a:lumMod val="50000"/>
                  </a:schemeClr>
                </a:solidFill>
              </a:rPr>
              <a:t>жаргон</a:t>
            </a:r>
            <a:endParaRPr lang="ru-RU" dirty="0">
              <a:solidFill>
                <a:schemeClr val="bg2">
                  <a:lumMod val="50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Канцеляризмы и речевые штампы</a:t>
            </a:r>
            <a:endParaRPr lang="ru-RU" dirty="0"/>
          </a:p>
        </p:txBody>
      </p:sp>
      <p:sp>
        <p:nvSpPr>
          <p:cNvPr id="3" name="Текст 2"/>
          <p:cNvSpPr>
            <a:spLocks noGrp="1"/>
          </p:cNvSpPr>
          <p:nvPr>
            <p:ph type="body" idx="1"/>
          </p:nvPr>
        </p:nvSpPr>
        <p:spPr/>
        <p:txBody>
          <a:bodyPr/>
          <a:lstStyle/>
          <a:p>
            <a:endParaRPr lang="ru-RU" dirty="0"/>
          </a:p>
        </p:txBody>
      </p:sp>
      <p:sp>
        <p:nvSpPr>
          <p:cNvPr id="4" name="Текст 3"/>
          <p:cNvSpPr>
            <a:spLocks noGrp="1"/>
          </p:cNvSpPr>
          <p:nvPr>
            <p:ph type="body" sz="half" idx="3"/>
          </p:nvPr>
        </p:nvSpPr>
        <p:spPr/>
        <p:txBody>
          <a:bodyPr/>
          <a:lstStyle/>
          <a:p>
            <a:endParaRPr lang="ru-RU"/>
          </a:p>
        </p:txBody>
      </p:sp>
      <p:sp>
        <p:nvSpPr>
          <p:cNvPr id="5" name="Содержимое 4"/>
          <p:cNvSpPr>
            <a:spLocks noGrp="1"/>
          </p:cNvSpPr>
          <p:nvPr>
            <p:ph sz="quarter" idx="2"/>
          </p:nvPr>
        </p:nvSpPr>
        <p:spPr/>
        <p:style>
          <a:lnRef idx="2">
            <a:schemeClr val="accent1"/>
          </a:lnRef>
          <a:fillRef idx="1">
            <a:schemeClr val="lt1"/>
          </a:fillRef>
          <a:effectRef idx="0">
            <a:schemeClr val="accent1"/>
          </a:effectRef>
          <a:fontRef idx="minor">
            <a:schemeClr val="dk1"/>
          </a:fontRef>
        </p:style>
        <p:txBody>
          <a:bodyPr/>
          <a:lstStyle/>
          <a:p>
            <a:r>
              <a:rPr lang="ru-RU" b="1" dirty="0" smtClean="0"/>
              <a:t>Канцеляризмы – это стандартные формулы официально-деловой речи, которые неоправданно употребляются в речи разговорной. </a:t>
            </a:r>
            <a:endParaRPr lang="ru-RU" dirty="0" smtClean="0"/>
          </a:p>
          <a:p>
            <a:endParaRPr lang="ru-RU" dirty="0"/>
          </a:p>
        </p:txBody>
      </p:sp>
      <p:sp>
        <p:nvSpPr>
          <p:cNvPr id="6" name="Содержимое 5"/>
          <p:cNvSpPr>
            <a:spLocks noGrp="1"/>
          </p:cNvSpPr>
          <p:nvPr>
            <p:ph sz="quarter" idx="4"/>
          </p:nvPr>
        </p:nvSpPr>
        <p:spPr/>
        <p:style>
          <a:lnRef idx="2">
            <a:schemeClr val="accent1"/>
          </a:lnRef>
          <a:fillRef idx="1">
            <a:schemeClr val="lt1"/>
          </a:fillRef>
          <a:effectRef idx="0">
            <a:schemeClr val="accent1"/>
          </a:effectRef>
          <a:fontRef idx="minor">
            <a:schemeClr val="dk1"/>
          </a:fontRef>
        </p:style>
        <p:txBody>
          <a:bodyPr>
            <a:normAutofit fontScale="70000" lnSpcReduction="20000"/>
          </a:bodyPr>
          <a:lstStyle/>
          <a:p>
            <a:r>
              <a:rPr lang="ru-RU" sz="2600" b="1" dirty="0" smtClean="0"/>
              <a:t>Речевые штампы – это слова и выражения, которые вследствие слишком частого и постоянного употребления превратились в стандартную, ходовую и надоевшую единицу. Это избитые выражения, лишенные образности, часто и однообразно повторяемые без учета контекста, обедняющие речь, заполняя ее шаблонными оборотами, убивающие живое изложение. </a:t>
            </a:r>
            <a:endParaRPr lang="ru-RU" sz="2600" dirty="0" smtClean="0"/>
          </a:p>
          <a:p>
            <a:r>
              <a:rPr lang="ru-RU" b="1" dirty="0" smtClean="0"/>
              <a:t/>
            </a:r>
            <a:br>
              <a:rPr lang="ru-RU" b="1"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2500298" y="1481328"/>
            <a:ext cx="6186502" cy="5090944"/>
          </a:xfrm>
        </p:spPr>
        <p:style>
          <a:lnRef idx="2">
            <a:schemeClr val="accent1"/>
          </a:lnRef>
          <a:fillRef idx="1">
            <a:schemeClr val="lt1"/>
          </a:fillRef>
          <a:effectRef idx="0">
            <a:schemeClr val="accent1"/>
          </a:effectRef>
          <a:fontRef idx="minor">
            <a:schemeClr val="dk1"/>
          </a:fontRef>
        </p:style>
        <p:txBody>
          <a:bodyPr>
            <a:normAutofit fontScale="32500" lnSpcReduction="20000"/>
          </a:bodyPr>
          <a:lstStyle/>
          <a:p>
            <a:pPr lvl="0" algn="just"/>
            <a:r>
              <a:rPr lang="ru-RU" sz="4200" dirty="0" smtClean="0"/>
              <a:t>где вы больше всего употребляете жаргонных слов? В </a:t>
            </a:r>
            <a:r>
              <a:rPr lang="ru-RU" sz="4200" dirty="0" err="1" smtClean="0"/>
              <a:t>школе___</a:t>
            </a:r>
            <a:r>
              <a:rPr lang="ru-RU" sz="4200" dirty="0" smtClean="0"/>
              <a:t>, вне </a:t>
            </a:r>
            <a:r>
              <a:rPr lang="ru-RU" sz="4200" dirty="0" err="1" smtClean="0"/>
              <a:t>школы___</a:t>
            </a:r>
            <a:endParaRPr lang="ru-RU" sz="4200" dirty="0" smtClean="0"/>
          </a:p>
          <a:p>
            <a:pPr lvl="0" algn="just"/>
            <a:r>
              <a:rPr lang="ru-RU" sz="4200" dirty="0" smtClean="0"/>
              <a:t>чаще всего вы пользуетесь жаргонизмами: - при личном </a:t>
            </a:r>
            <a:r>
              <a:rPr lang="ru-RU" sz="4200" dirty="0" err="1" smtClean="0"/>
              <a:t>общении___</a:t>
            </a:r>
            <a:r>
              <a:rPr lang="ru-RU" sz="4200" dirty="0" smtClean="0"/>
              <a:t>, в письменной </a:t>
            </a:r>
            <a:r>
              <a:rPr lang="ru-RU" sz="4200" dirty="0" err="1" smtClean="0"/>
              <a:t>речи____</a:t>
            </a:r>
            <a:endParaRPr lang="ru-RU" sz="4200" dirty="0" smtClean="0"/>
          </a:p>
          <a:p>
            <a:pPr lvl="0" algn="just"/>
            <a:r>
              <a:rPr lang="ru-RU" sz="4200" dirty="0" smtClean="0"/>
              <a:t>дополните тематические группы жаргонизмов:</a:t>
            </a:r>
          </a:p>
          <a:p>
            <a:pPr lvl="1" algn="just"/>
            <a:r>
              <a:rPr lang="ru-RU" sz="4200" dirty="0" smtClean="0"/>
              <a:t>название </a:t>
            </a:r>
            <a:r>
              <a:rPr lang="ru-RU" sz="4200" dirty="0" err="1" smtClean="0"/>
              <a:t>чел-ка</a:t>
            </a:r>
            <a:r>
              <a:rPr lang="ru-RU" sz="4200" dirty="0" smtClean="0"/>
              <a:t>, его умственных и физических возможностей</a:t>
            </a:r>
          </a:p>
          <a:p>
            <a:pPr lvl="1" algn="just"/>
            <a:r>
              <a:rPr lang="ru-RU" sz="4200" dirty="0" smtClean="0"/>
              <a:t>название людей по родству Н, </a:t>
            </a:r>
            <a:r>
              <a:rPr lang="ru-RU" sz="4200" dirty="0" err="1" smtClean="0"/>
              <a:t>родоки</a:t>
            </a:r>
            <a:endParaRPr lang="ru-RU" sz="4200" dirty="0" smtClean="0"/>
          </a:p>
          <a:p>
            <a:pPr algn="just"/>
            <a:r>
              <a:rPr lang="ru-RU" sz="4200" dirty="0" smtClean="0"/>
              <a:t> пища и процесс её поглощения</a:t>
            </a:r>
          </a:p>
          <a:p>
            <a:pPr algn="just"/>
            <a:r>
              <a:rPr lang="ru-RU" sz="4200" dirty="0" smtClean="0"/>
              <a:t> бытовая техника </a:t>
            </a:r>
          </a:p>
          <a:p>
            <a:pPr lvl="1" algn="just">
              <a:buNone/>
            </a:pPr>
            <a:r>
              <a:rPr lang="ru-RU" sz="4200" dirty="0" smtClean="0"/>
              <a:t>деньги</a:t>
            </a:r>
          </a:p>
          <a:p>
            <a:pPr lvl="1" algn="just">
              <a:buNone/>
            </a:pPr>
            <a:r>
              <a:rPr lang="ru-RU" sz="4200" dirty="0" smtClean="0"/>
              <a:t>части тела</a:t>
            </a:r>
          </a:p>
          <a:p>
            <a:pPr algn="just"/>
            <a:r>
              <a:rPr lang="ru-RU" sz="4200" dirty="0" smtClean="0"/>
              <a:t> состояние, оценка чего-нибудь</a:t>
            </a:r>
          </a:p>
          <a:p>
            <a:pPr algn="just"/>
            <a:r>
              <a:rPr lang="ru-RU" sz="4200" dirty="0" smtClean="0"/>
              <a:t> слова, относящиеся к компьютеру и его составляющим</a:t>
            </a:r>
          </a:p>
          <a:p>
            <a:pPr algn="just"/>
            <a:r>
              <a:rPr lang="ru-RU" sz="4200" dirty="0" smtClean="0"/>
              <a:t> »</a:t>
            </a:r>
            <a:r>
              <a:rPr lang="ru-RU" sz="4200" dirty="0" err="1" smtClean="0"/>
              <a:t>Олбанский</a:t>
            </a:r>
            <a:r>
              <a:rPr lang="ru-RU" sz="4200" dirty="0" smtClean="0"/>
              <a:t> язык» или «язык </a:t>
            </a:r>
            <a:r>
              <a:rPr lang="ru-RU" sz="4200" dirty="0" err="1" smtClean="0"/>
              <a:t>падонкафф</a:t>
            </a:r>
            <a:r>
              <a:rPr lang="ru-RU" sz="4200" dirty="0" smtClean="0"/>
              <a:t>», в котором слова пишутся нарочито неправильно, например, </a:t>
            </a:r>
            <a:r>
              <a:rPr lang="ru-RU" sz="4200" i="1" dirty="0" err="1" smtClean="0"/>
              <a:t>ржунимагу</a:t>
            </a:r>
            <a:endParaRPr lang="ru-RU" sz="4200" dirty="0" smtClean="0"/>
          </a:p>
          <a:p>
            <a:pPr algn="just"/>
            <a:r>
              <a:rPr lang="ru-RU" sz="4200" dirty="0" smtClean="0"/>
              <a:t> Слова, использующиеся в речи шоу-бизнеса</a:t>
            </a:r>
          </a:p>
          <a:p>
            <a:pPr algn="just"/>
            <a:r>
              <a:rPr lang="ru-RU" sz="4200" dirty="0" smtClean="0"/>
              <a:t>  Слова из рекламных роликов</a:t>
            </a:r>
          </a:p>
          <a:p>
            <a:pPr algn="just"/>
            <a:r>
              <a:rPr lang="ru-RU" sz="4200" dirty="0" smtClean="0"/>
              <a:t>  жаргонные слова для обозначения:</a:t>
            </a:r>
          </a:p>
          <a:p>
            <a:pPr lvl="0" algn="just"/>
            <a:r>
              <a:rPr lang="ru-RU" sz="4200" dirty="0" smtClean="0"/>
              <a:t>учителей</a:t>
            </a:r>
          </a:p>
          <a:p>
            <a:pPr algn="just"/>
            <a:r>
              <a:rPr lang="ru-RU" sz="4200" dirty="0" smtClean="0"/>
              <a:t> процесса учения или поведения на экзаменах</a:t>
            </a:r>
          </a:p>
          <a:p>
            <a:pPr algn="just"/>
            <a:r>
              <a:rPr lang="ru-RU" sz="4200" dirty="0" smtClean="0"/>
              <a:t> названия оценок</a:t>
            </a:r>
          </a:p>
          <a:p>
            <a:pPr algn="just"/>
            <a:r>
              <a:rPr lang="ru-RU" sz="4200" dirty="0" smtClean="0"/>
              <a:t>  С какой целью используете жаргонизмы?</a:t>
            </a:r>
          </a:p>
          <a:p>
            <a:endParaRPr lang="ru-RU" dirty="0"/>
          </a:p>
        </p:txBody>
      </p:sp>
      <p:sp>
        <p:nvSpPr>
          <p:cNvPr id="3" name="Заголовок 2"/>
          <p:cNvSpPr>
            <a:spLocks noGrp="1"/>
          </p:cNvSpPr>
          <p:nvPr>
            <p:ph type="title"/>
          </p:nvPr>
        </p:nvSpPr>
        <p:spPr>
          <a:xfrm>
            <a:off x="2500298" y="274638"/>
            <a:ext cx="6186502" cy="1143000"/>
          </a:xfrm>
        </p:spPr>
        <p:style>
          <a:lnRef idx="2">
            <a:schemeClr val="accent1"/>
          </a:lnRef>
          <a:fillRef idx="1">
            <a:schemeClr val="lt1"/>
          </a:fillRef>
          <a:effectRef idx="0">
            <a:schemeClr val="accent1"/>
          </a:effectRef>
          <a:fontRef idx="minor">
            <a:schemeClr val="dk1"/>
          </a:fontRef>
        </p:style>
        <p:txBody>
          <a:bodyPr/>
          <a:lstStyle/>
          <a:p>
            <a:pPr algn="ctr"/>
            <a:r>
              <a:rPr lang="ru-RU" dirty="0" smtClean="0"/>
              <a:t>анкета</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style>
          <a:lnRef idx="2">
            <a:schemeClr val="accent1"/>
          </a:lnRef>
          <a:fillRef idx="1">
            <a:schemeClr val="lt1"/>
          </a:fillRef>
          <a:effectRef idx="0">
            <a:schemeClr val="accent1"/>
          </a:effectRef>
          <a:fontRef idx="minor">
            <a:schemeClr val="dk1"/>
          </a:fontRef>
        </p:style>
        <p:txBody>
          <a:bodyPr>
            <a:normAutofit fontScale="77500" lnSpcReduction="20000"/>
          </a:bodyPr>
          <a:lstStyle/>
          <a:p>
            <a:r>
              <a:rPr lang="ru-RU" b="1" dirty="0" smtClean="0"/>
              <a:t>выявить происхождение жаргонизмов;</a:t>
            </a:r>
            <a:br>
              <a:rPr lang="ru-RU" b="1" dirty="0" smtClean="0"/>
            </a:br>
            <a:r>
              <a:rPr lang="ru-RU" b="1" dirty="0" smtClean="0"/>
              <a:t>· определить мотивы их употребления;</a:t>
            </a:r>
            <a:br>
              <a:rPr lang="ru-RU" b="1" dirty="0" smtClean="0"/>
            </a:br>
            <a:r>
              <a:rPr lang="ru-RU" b="1" dirty="0" smtClean="0"/>
              <a:t>· выявить круг наиболее часто встречающихся из них;</a:t>
            </a:r>
            <a:br>
              <a:rPr lang="ru-RU" b="1" dirty="0" smtClean="0"/>
            </a:br>
            <a:r>
              <a:rPr lang="ru-RU" b="1" dirty="0" smtClean="0"/>
              <a:t>· определить, насколько засорён язык респондентов канцеляризмами, речевыми штампами и неоправданно используемыми иностранными словами, которые имеют синонимы в русском языке.</a:t>
            </a:r>
            <a:br>
              <a:rPr lang="ru-RU" b="1" dirty="0" smtClean="0"/>
            </a:br>
            <a:r>
              <a:rPr lang="ru-RU" b="1" dirty="0" smtClean="0"/>
              <a:t>· составить бестолковый словарик «словесного мусора»;</a:t>
            </a:r>
            <a:br>
              <a:rPr lang="ru-RU" b="1" dirty="0" smtClean="0"/>
            </a:br>
            <a:r>
              <a:rPr lang="ru-RU" b="1" dirty="0" smtClean="0"/>
              <a:t>· призвать учащихся, их родителей и учителей внимательнее относиться к своей речи, по возможности сократить использование в ней жаргонизмов, очистить нашу речь от «словесного мусора»;</a:t>
            </a:r>
            <a:br>
              <a:rPr lang="ru-RU" b="1" dirty="0" smtClean="0"/>
            </a:br>
            <a:r>
              <a:rPr lang="ru-RU" b="1" dirty="0" smtClean="0"/>
              <a:t>· научить «переводить» жаргонизмы, </a:t>
            </a:r>
            <a:r>
              <a:rPr lang="ru-RU" b="1" dirty="0" err="1" smtClean="0"/>
              <a:t>канцеляриты</a:t>
            </a:r>
            <a:r>
              <a:rPr lang="ru-RU" b="1" dirty="0" smtClean="0"/>
              <a:t> и речевые штампы на общелитературный правильный и грамотный русский язык.</a:t>
            </a:r>
            <a:endParaRPr lang="ru-RU" dirty="0" smtClean="0"/>
          </a:p>
          <a:p>
            <a:endParaRPr lang="ru-RU" dirty="0"/>
          </a:p>
        </p:txBody>
      </p:sp>
      <p:sp>
        <p:nvSpPr>
          <p:cNvPr id="3" name="Заголовок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ru-RU" dirty="0" smtClean="0">
                <a:solidFill>
                  <a:schemeClr val="bg2">
                    <a:lumMod val="50000"/>
                  </a:schemeClr>
                </a:solidFill>
              </a:rPr>
              <a:t>Цель анкетирования</a:t>
            </a:r>
            <a:endParaRPr lang="ru-RU" dirty="0">
              <a:solidFill>
                <a:schemeClr val="bg2">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p:txBody>
          <a:bodyPr>
            <a:normAutofit fontScale="85000" lnSpcReduction="10000"/>
          </a:bodyPr>
          <a:lstStyle/>
          <a:p>
            <a:r>
              <a:rPr lang="ru-RU" b="1" dirty="0" smtClean="0"/>
              <a:t>1. Судя по проведённым опросам, количество жаргонных слов, употребляемых в школе, заметно отличается от их количества во внеурочное время:</a:t>
            </a:r>
            <a:br>
              <a:rPr lang="ru-RU" b="1" dirty="0" smtClean="0"/>
            </a:br>
            <a:r>
              <a:rPr lang="ru-RU" b="1" dirty="0" smtClean="0"/>
              <a:t>· в школе: 60% от общей лексики;</a:t>
            </a:r>
            <a:br>
              <a:rPr lang="ru-RU" b="1" dirty="0" smtClean="0"/>
            </a:br>
            <a:r>
              <a:rPr lang="ru-RU" b="1" dirty="0" smtClean="0"/>
              <a:t>· вне школы: 80% от общей лексики. Было опрошено </a:t>
            </a:r>
            <a:r>
              <a:rPr lang="ru-RU" b="1" smtClean="0"/>
              <a:t>68 учащихся.</a:t>
            </a:r>
            <a:endParaRPr lang="ru-RU" dirty="0" smtClean="0"/>
          </a:p>
          <a:p>
            <a:r>
              <a:rPr lang="ru-RU" dirty="0" smtClean="0"/>
              <a:t/>
            </a:r>
            <a:br>
              <a:rPr lang="ru-RU" dirty="0" smtClean="0"/>
            </a:br>
            <a:r>
              <a:rPr lang="ru-RU" b="1" dirty="0" smtClean="0"/>
              <a:t>2. Больше всего засоряется язык школьников жаргоном, который преобладает в неформальном очном общении. Сленг школьников в основном несет в себе негативный эмоциональный заряд. Среди сленговых выражений преобладают выражения с негативной смысловой окраской.</a:t>
            </a:r>
            <a:endParaRPr lang="ru-RU" dirty="0" smtClean="0"/>
          </a:p>
          <a:p>
            <a:endParaRPr lang="ru-RU" dirty="0"/>
          </a:p>
        </p:txBody>
      </p:sp>
      <p:sp>
        <p:nvSpPr>
          <p:cNvPr id="3" name="Заголовок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lstStyle/>
          <a:p>
            <a:pPr algn="ctr"/>
            <a:r>
              <a:rPr lang="ru-RU" dirty="0" smtClean="0"/>
              <a:t>Результаты исследования</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57290" y="1166842"/>
            <a:ext cx="6715172" cy="378565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ru-RU" sz="2000" b="1" dirty="0" smtClean="0"/>
              <a:t>3. Были выявлены следующие тематические группы жаргонизмов:</a:t>
            </a:r>
            <a:br>
              <a:rPr lang="ru-RU" sz="2000" b="1" dirty="0" smtClean="0"/>
            </a:br>
            <a:r>
              <a:rPr lang="ru-RU" sz="2000" b="1" dirty="0" smtClean="0"/>
              <a:t>· </a:t>
            </a:r>
            <a:r>
              <a:rPr lang="ru-RU" sz="2000" b="1" u="sng" dirty="0" smtClean="0">
                <a:solidFill>
                  <a:srgbClr val="FF0000"/>
                </a:solidFill>
              </a:rPr>
              <a:t>Наименование людей, характеристика их по качествам характера.</a:t>
            </a:r>
            <a:r>
              <a:rPr lang="ru-RU" sz="2000" b="1" dirty="0" smtClean="0"/>
              <a:t> Наиболее ходовыми являются выражения, просто называющие человека или негативно характеризующие его умственные или физические способности: </a:t>
            </a:r>
            <a:r>
              <a:rPr lang="ru-RU" sz="2000" b="1" i="1" dirty="0" err="1" smtClean="0"/>
              <a:t>кент</a:t>
            </a:r>
            <a:r>
              <a:rPr lang="ru-RU" sz="2000" b="1" i="1" dirty="0" smtClean="0"/>
              <a:t>, </a:t>
            </a:r>
            <a:r>
              <a:rPr lang="ru-RU" sz="2000" b="1" i="1" dirty="0" err="1" smtClean="0"/>
              <a:t>чувак</a:t>
            </a:r>
            <a:r>
              <a:rPr lang="ru-RU" sz="2000" b="1" i="1" dirty="0" smtClean="0"/>
              <a:t>, чикса, </a:t>
            </a:r>
            <a:r>
              <a:rPr lang="ru-RU" sz="2000" b="1" i="1" dirty="0" err="1" smtClean="0"/>
              <a:t>братан,тормоз</a:t>
            </a:r>
            <a:r>
              <a:rPr lang="ru-RU" sz="2000" b="1" i="1" dirty="0" smtClean="0"/>
              <a:t>, жмот, </a:t>
            </a:r>
            <a:r>
              <a:rPr lang="ru-RU" sz="2000" b="1" i="1" dirty="0" err="1" smtClean="0"/>
              <a:t>лахудра</a:t>
            </a:r>
            <a:r>
              <a:rPr lang="ru-RU" sz="2000" b="1" i="1" dirty="0" smtClean="0"/>
              <a:t>, овца, лох, </a:t>
            </a:r>
            <a:r>
              <a:rPr lang="ru-RU" sz="2000" b="1" i="1" dirty="0" err="1" smtClean="0"/>
              <a:t>лошара</a:t>
            </a:r>
            <a:r>
              <a:rPr lang="ru-RU" sz="2000" b="1" i="1" dirty="0" smtClean="0"/>
              <a:t>, шестерка, ботаник, дятел.</a:t>
            </a:r>
            <a:r>
              <a:rPr lang="ru-RU" sz="2000" b="1" dirty="0" smtClean="0"/>
              <a:t/>
            </a:r>
            <a:br>
              <a:rPr lang="ru-RU" sz="2000" b="1" dirty="0" smtClean="0"/>
            </a:br>
            <a:r>
              <a:rPr lang="ru-RU" sz="2000" b="1" dirty="0" smtClean="0"/>
              <a:t>· </a:t>
            </a:r>
            <a:r>
              <a:rPr lang="ru-RU" sz="2000" b="1" u="sng" dirty="0" smtClean="0">
                <a:solidFill>
                  <a:srgbClr val="FF0000"/>
                </a:solidFill>
              </a:rPr>
              <a:t>Наименование людей по родству</a:t>
            </a:r>
            <a:r>
              <a:rPr lang="ru-RU" sz="2000" b="1" dirty="0" smtClean="0"/>
              <a:t>: </a:t>
            </a:r>
            <a:r>
              <a:rPr lang="ru-RU" sz="2000" b="1" i="1" dirty="0" smtClean="0"/>
              <a:t>предки, </a:t>
            </a:r>
            <a:r>
              <a:rPr lang="ru-RU" sz="2000" b="1" i="1" dirty="0" err="1" smtClean="0"/>
              <a:t>перенсы</a:t>
            </a:r>
            <a:r>
              <a:rPr lang="ru-RU" sz="2000" b="1" i="1" dirty="0" smtClean="0"/>
              <a:t>, </a:t>
            </a:r>
            <a:r>
              <a:rPr lang="ru-RU" sz="2000" b="1" i="1" dirty="0" err="1" smtClean="0"/>
              <a:t>мутер</a:t>
            </a:r>
            <a:r>
              <a:rPr lang="ru-RU" sz="2000" b="1" i="1" dirty="0" smtClean="0"/>
              <a:t>, маманя, браток, братан, сеструха, папаня, </a:t>
            </a:r>
            <a:r>
              <a:rPr lang="ru-RU" sz="2000" b="1" i="1" dirty="0" err="1" smtClean="0"/>
              <a:t>родоки</a:t>
            </a:r>
            <a:r>
              <a:rPr lang="ru-RU" sz="2000" b="1" i="1" dirty="0" smtClean="0"/>
              <a:t>.</a:t>
            </a:r>
            <a:endParaRPr lang="ru-RU" sz="2000" i="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47</TotalTime>
  <Words>509</Words>
  <Application>Microsoft Office PowerPoint</Application>
  <PresentationFormat>Экран (4:3)</PresentationFormat>
  <Paragraphs>62</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Открытая</vt:lpstr>
      <vt:lpstr>МОУ Лепокуровская СОШ</vt:lpstr>
      <vt:lpstr>Слайд 2</vt:lpstr>
      <vt:lpstr>Тема исследования</vt:lpstr>
      <vt:lpstr>жаргон</vt:lpstr>
      <vt:lpstr>Канцеляризмы и речевые штампы</vt:lpstr>
      <vt:lpstr>анкета</vt:lpstr>
      <vt:lpstr>Цель анкетирования</vt:lpstr>
      <vt:lpstr>Результаты исследования</vt:lpstr>
      <vt:lpstr>Слайд 9</vt:lpstr>
      <vt:lpstr>Слайд 10</vt:lpstr>
      <vt:lpstr>Слайд 11</vt:lpstr>
      <vt:lpstr>Слайд 12</vt:lpstr>
      <vt:lpstr>Слайд 13</vt:lpstr>
      <vt:lpstr>Слайд 14</vt:lpstr>
      <vt:lpstr>Слайд 15</vt:lpstr>
      <vt:lpstr>Кто виноват?</vt:lpstr>
      <vt:lpstr>Слайд 17</vt:lpstr>
      <vt:lpstr>Что делать?</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МОУ Лепокуровская СОШ</dc:title>
  <dc:creator>Admin</dc:creator>
  <cp:lastModifiedBy>Admin</cp:lastModifiedBy>
  <cp:revision>12</cp:revision>
  <dcterms:created xsi:type="dcterms:W3CDTF">2011-05-24T23:15:52Z</dcterms:created>
  <dcterms:modified xsi:type="dcterms:W3CDTF">2011-05-25T00:04:13Z</dcterms:modified>
</cp:coreProperties>
</file>