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9" r:id="rId3"/>
    <p:sldId id="257" r:id="rId4"/>
    <p:sldId id="263" r:id="rId5"/>
    <p:sldId id="258" r:id="rId6"/>
    <p:sldId id="260" r:id="rId7"/>
    <p:sldId id="261" r:id="rId8"/>
    <p:sldId id="264" r:id="rId9"/>
    <p:sldId id="262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E46A8-AB8C-43DB-916B-2A995D2093EC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53CB0-F740-4785-95E9-F64BA53CF2A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3CB0-F740-4785-95E9-F64BA53CF2A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3CB0-F740-4785-95E9-F64BA53CF2A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3CB0-F740-4785-95E9-F64BA53CF2A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3CB0-F740-4785-95E9-F64BA53CF2A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3CB0-F740-4785-95E9-F64BA53CF2A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3CB0-F740-4785-95E9-F64BA53CF2A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3CB0-F740-4785-95E9-F64BA53CF2A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3CB0-F740-4785-95E9-F64BA53CF2A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9213" y="877888"/>
            <a:ext cx="4219575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45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61392" y="4350019"/>
            <a:ext cx="4740978" cy="3512328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3CB0-F740-4785-95E9-F64BA53CF2A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19213" y="877888"/>
            <a:ext cx="4219575" cy="31654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457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061392" y="4350019"/>
            <a:ext cx="4740978" cy="3512328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3CB0-F740-4785-95E9-F64BA53CF2A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F53CB0-F740-4785-95E9-F64BA53CF2A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E91B5CE-4F5A-4F6F-85AB-7F979571779A}" type="datetimeFigureOut">
              <a:rPr lang="ru-RU" smtClean="0"/>
              <a:pPr/>
              <a:t>29.10.2011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F40FEBB-61A7-4422-9F3C-CD0CB9F3E9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357166"/>
            <a:ext cx="7929618" cy="3286148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Деятельность творческих групп учителей-предметников по совершенствованию овладения современными образовательными технологиями в качестве важного показателя профессиональной компетентности и обязательного параметра аттестации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1736" y="4143380"/>
            <a:ext cx="6072230" cy="1857388"/>
          </a:xfrm>
        </p:spPr>
        <p:txBody>
          <a:bodyPr>
            <a:normAutofit/>
          </a:bodyPr>
          <a:lstStyle/>
          <a:p>
            <a:pPr algn="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Виноградова И.В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.- методист творческой группы «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Широкообразованный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естественник»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>ПОРТФОЛИО ПРОФЕССИОНАЛЬНОЙ ДЕЯТЕЛЬНОСТИ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b="1" dirty="0" smtClean="0"/>
              <a:t>ПЕДАГОГИЧЕСКОГО РАБОТНИКА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357298"/>
            <a:ext cx="8001056" cy="5214974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3400" b="1" dirty="0" smtClean="0">
                <a:solidFill>
                  <a:srgbClr val="0070C0"/>
                </a:solidFill>
              </a:rPr>
              <a:t>Структура </a:t>
            </a:r>
            <a:r>
              <a:rPr lang="ru-RU" sz="3400" b="1" dirty="0" err="1" smtClean="0">
                <a:solidFill>
                  <a:srgbClr val="0070C0"/>
                </a:solidFill>
              </a:rPr>
              <a:t>портфолио</a:t>
            </a:r>
            <a:r>
              <a:rPr lang="ru-RU" sz="3400" b="1" dirty="0" smtClean="0">
                <a:solidFill>
                  <a:srgbClr val="0070C0"/>
                </a:solidFill>
              </a:rPr>
              <a:t> педагогического работника </a:t>
            </a:r>
          </a:p>
          <a:p>
            <a:pPr>
              <a:buNone/>
            </a:pPr>
            <a:r>
              <a:rPr lang="ru-RU" b="1" dirty="0" smtClean="0"/>
              <a:t> </a:t>
            </a:r>
          </a:p>
          <a:p>
            <a:pPr algn="just">
              <a:buNone/>
            </a:pPr>
            <a:r>
              <a:rPr lang="ru-RU" b="1" dirty="0" smtClean="0"/>
              <a:t>Раздел 1.  Общие сведения о педагоге</a:t>
            </a:r>
            <a:endParaRPr lang="ru-RU" dirty="0" smtClean="0"/>
          </a:p>
          <a:p>
            <a:pPr lvl="0" algn="just">
              <a:buNone/>
            </a:pPr>
            <a:r>
              <a:rPr lang="ru-RU" dirty="0" smtClean="0"/>
              <a:t>образование (копия диплома);</a:t>
            </a:r>
          </a:p>
          <a:p>
            <a:pPr lvl="0" algn="just">
              <a:buNone/>
            </a:pPr>
            <a:r>
              <a:rPr lang="ru-RU" dirty="0" smtClean="0"/>
              <a:t>копия аттестационного листа предыдущей аттестации; </a:t>
            </a:r>
          </a:p>
          <a:p>
            <a:pPr lvl="0" algn="just">
              <a:buNone/>
            </a:pPr>
            <a:r>
              <a:rPr lang="ru-RU" dirty="0" smtClean="0"/>
              <a:t>повышение квалификации (копии документов).</a:t>
            </a:r>
          </a:p>
          <a:p>
            <a:pPr algn="just">
              <a:buNone/>
            </a:pPr>
            <a:r>
              <a:rPr lang="ru-RU" b="1" dirty="0" smtClean="0"/>
              <a:t>Раздел 2. Документы для проведения процедуры аттестации</a:t>
            </a:r>
            <a:endParaRPr lang="ru-RU" dirty="0" smtClean="0"/>
          </a:p>
          <a:p>
            <a:pPr lvl="0" algn="just">
              <a:buNone/>
            </a:pPr>
            <a:r>
              <a:rPr lang="ru-RU" dirty="0" smtClean="0"/>
              <a:t>два комплекта экспертных заключений (для работы экспертов);</a:t>
            </a:r>
          </a:p>
          <a:p>
            <a:pPr lvl="0" algn="just">
              <a:buNone/>
            </a:pPr>
            <a:r>
              <a:rPr lang="ru-RU" dirty="0" smtClean="0"/>
              <a:t>аттестационный лист, заполненный до 6 пункта (включительно).</a:t>
            </a:r>
          </a:p>
          <a:p>
            <a:pPr algn="just">
              <a:buNone/>
            </a:pPr>
            <a:r>
              <a:rPr lang="ru-RU" sz="3400" b="1" dirty="0" smtClean="0">
                <a:solidFill>
                  <a:srgbClr val="002060"/>
                </a:solidFill>
              </a:rPr>
              <a:t>Раздел 3. Владение современными образовательными технологиями и методиками, эффективность их применения</a:t>
            </a:r>
            <a:endParaRPr lang="ru-RU" sz="34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b="1" dirty="0" smtClean="0"/>
              <a:t>Раздел 4. Вклад в повышение качества образования, распространение собственного опыта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1" y="1714488"/>
          <a:ext cx="8643998" cy="4701113"/>
        </p:xfrm>
        <a:graphic>
          <a:graphicData uri="http://schemas.openxmlformats.org/drawingml/2006/table">
            <a:tbl>
              <a:tblPr/>
              <a:tblGrid>
                <a:gridCol w="716680"/>
                <a:gridCol w="6590455"/>
                <a:gridCol w="1336863"/>
              </a:tblGrid>
              <a:tr h="244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Критерии, показатели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imes New Roman"/>
                        </a:rPr>
                        <a:t>Баллы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Цели мероприятия, его план были открыты участникам, конкретны и побудительны для них 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Замысел мероприятия реализован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Содержание мероприятия оптимально (научно, доступно)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Проблемный характер изложения предлагаемого материала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Участники имели возможность выбора форм и средств работы, вариантов представления результатов 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5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Были созданы условия для актуализации опыта участников, их личностного общения, рефлексии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7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В мероприятии использовались современные образовательные технологии:</a:t>
                      </a: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32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проектная деятельность 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информационно-коммуникативные  технологии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здоровьесберегающие</a:t>
                      </a: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 технологии 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2000" b="1" i="1" dirty="0" err="1">
                          <a:latin typeface="Times New Roman"/>
                          <a:ea typeface="Times New Roman"/>
                          <a:cs typeface="Times New Roman"/>
                        </a:rPr>
                        <a:t>портфолио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другие</a:t>
                      </a:r>
                      <a:endParaRPr lang="ru-RU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840108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ПЕДАГОГИЧЕСКИЙ АНАЛИЗ</a:t>
            </a:r>
            <a:endParaRPr kumimoji="0" lang="ru-RU" sz="2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(мероприятия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педагогами, родителями, социальными партнерами)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___________________________________________________________________________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(Ф.И.О. педагогического работника, должность, место работы)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__________________________________________________________________________________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(форма, тема и дата проведения мероприятия)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9001156" cy="3071810"/>
          </a:xfrm>
        </p:spPr>
        <p:txBody>
          <a:bodyPr>
            <a:normAutofit fontScale="90000"/>
          </a:bodyPr>
          <a:lstStyle/>
          <a:p>
            <a:pPr lvl="0" algn="ctr" fontAlgn="base">
              <a:spcAft>
                <a:spcPct val="0"/>
              </a:spcAft>
            </a:pP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Экспертное заключение об уровне профессиональной деятельности</a:t>
            </a: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0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педагогического работника образовательного учреждения</a:t>
            </a:r>
            <a:r>
              <a:rPr lang="ru-RU" sz="1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(учителя,  преподавателя,  мастера производственного обучения,  методиста, воспитателя (кроме дошкольного образовательного учреждения, учреждения дополнительного образования детей), учителя-логопеда, учителя-дефектолога, преподавателя-организатора ОБЖ, </a:t>
            </a:r>
            <a:b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педагога-организатора  (кроме учреждения и отделения дополнительного образования детей), старшего вожатого, руководителя физического воспитания (кроме дошкольного образовательного учреждения),   </a:t>
            </a:r>
            <a:r>
              <a:rPr lang="ru-RU" sz="11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тьютора</a:t>
            </a:r>
            <a: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(кроме учреждения дополнительного профессионального образования)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100" dirty="0" smtClean="0">
                <a:latin typeface="Arial" pitchFamily="34" charset="0"/>
                <a:cs typeface="Arial" pitchFamily="34" charset="0"/>
              </a:rPr>
            </a:br>
            <a: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(Ф.И.О. аттестуемого, место работы, должность)</a:t>
            </a:r>
            <a:b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______________________________________________________________________________________________________________________________________</a:t>
            </a:r>
            <a:b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Эксперт: ___________________________________________________________________________________________________________________</a:t>
            </a:r>
            <a:b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(Ф.И.О., место работы, должность эксперта)</a:t>
            </a:r>
            <a:b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провел(а) экспертизу в форме анализа </a:t>
            </a:r>
            <a:r>
              <a:rPr lang="ru-RU" sz="11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портфолио</a:t>
            </a:r>
            <a: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профессиональной деятельности ___________________________________________________</a:t>
            </a:r>
            <a:b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                                                                      (дата проведения экспертизы)</a:t>
            </a:r>
            <a:br>
              <a:rPr lang="ru-RU" sz="11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lang="ru-RU" sz="11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3071810"/>
          <a:ext cx="8215369" cy="3326505"/>
        </p:xfrm>
        <a:graphic>
          <a:graphicData uri="http://schemas.openxmlformats.org/drawingml/2006/table">
            <a:tbl>
              <a:tblPr/>
              <a:tblGrid>
                <a:gridCol w="466801"/>
                <a:gridCol w="2353434"/>
                <a:gridCol w="503434"/>
                <a:gridCol w="3759387"/>
                <a:gridCol w="1132313"/>
              </a:tblGrid>
              <a:tr h="5544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69" marR="444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Критерии и показатели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69" marR="444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Баллы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69" marR="444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 dirty="0">
                          <a:latin typeface="Times New Roman"/>
                          <a:ea typeface="Times New Roman"/>
                          <a:cs typeface="Times New Roman"/>
                        </a:rPr>
                        <a:t>Наличие подтверждающих документов в </a:t>
                      </a:r>
                      <a:r>
                        <a:rPr lang="ru-RU" sz="1600" i="1" dirty="0" err="1">
                          <a:latin typeface="Times New Roman"/>
                          <a:ea typeface="Times New Roman"/>
                          <a:cs typeface="Times New Roman"/>
                        </a:rPr>
                        <a:t>портфолио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69" marR="444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i="1">
                          <a:latin typeface="Times New Roman"/>
                          <a:ea typeface="Times New Roman"/>
                          <a:cs typeface="Times New Roman"/>
                        </a:rPr>
                        <a:t>Примечания</a:t>
                      </a:r>
                      <a:endParaRPr lang="ru-RU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69" marR="444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18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1. Владение современными образовательными технологиями и методиками, эффективность их применения</a:t>
                      </a:r>
                      <a:endParaRPr lang="ru-RU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69" marR="444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7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1.1</a:t>
                      </a:r>
                    </a:p>
                  </a:txBody>
                  <a:tcPr marL="44469" marR="444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Использование современных образовательных технологий</a:t>
                      </a:r>
                    </a:p>
                  </a:txBody>
                  <a:tcPr marL="44469" marR="444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44469" marR="444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Презентации не менее 5 уроков/занятий (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CD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или распечатка на бумажном носителе), подготовленные в </a:t>
                      </a: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PowerPoint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, подтверждающие обоснованное и эффективное использование педагогом современных образовательных технологий</a:t>
                      </a:r>
                    </a:p>
                  </a:txBody>
                  <a:tcPr marL="44469" marR="444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межаттестационный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период </a:t>
                      </a:r>
                    </a:p>
                  </a:txBody>
                  <a:tcPr marL="44469" marR="444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1500174"/>
            <a:ext cx="8143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Воспитание достигло своей цели, когда человек обладает силой и волей самого себя образовывать и знает способ и средства, как это осуществить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>
              <a:buNone/>
            </a:pP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Дистервег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3857652"/>
          </a:xfrm>
        </p:spPr>
        <p:txBody>
          <a:bodyPr>
            <a:noAutofit/>
          </a:bodyPr>
          <a:lstStyle/>
          <a:p>
            <a:pPr algn="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Самым важным явлением в школе, самым поучительным предметом, самым живым примером для ученика является сам учитель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Дистервег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429000"/>
            <a:ext cx="8329642" cy="269716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171451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Использование современных образовательных технологий на уроках естественнонаучного цикла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000240"/>
            <a:ext cx="8286808" cy="464347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Игровые технологии   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Miriam" pitchFamily="34" charset="-79"/>
              </a:rPr>
              <a:t>7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Проблемное обучение 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6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Технология проектного обучения 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4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Интерактивные </a:t>
            </a: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технологии (технология «Развитие критического мышления», технология проведения дискуссий, технология «Дебаты», )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6</a:t>
            </a: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2"/>
                </a:solidFill>
                <a:latin typeface="Monotype Corsiva" pitchFamily="66" charset="0"/>
              </a:rPr>
              <a:t>Технология интенсификации обучения на основе схемных и знаковых моделей учебного материала (В.Ф. Шаталов)   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4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501122" cy="498317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tx2"/>
                </a:solidFill>
                <a:latin typeface="Monotype Corsiva" pitchFamily="66" charset="0"/>
              </a:rPr>
              <a:t>Технология программированного обучения 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3</a:t>
            </a:r>
          </a:p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tx2"/>
                </a:solidFill>
                <a:latin typeface="Monotype Corsiva" pitchFamily="66" charset="0"/>
              </a:rPr>
              <a:t>Технология  развивающего обучения 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8</a:t>
            </a:r>
          </a:p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tx2"/>
                </a:solidFill>
                <a:latin typeface="Monotype Corsiva" pitchFamily="66" charset="0"/>
              </a:rPr>
              <a:t>Технология индивидуализации обучения  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4</a:t>
            </a:r>
          </a:p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tx2"/>
                </a:solidFill>
                <a:latin typeface="Monotype Corsiva" pitchFamily="66" charset="0"/>
              </a:rPr>
              <a:t>Коллективный способ обучения (КСО)  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9</a:t>
            </a:r>
          </a:p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tx2"/>
                </a:solidFill>
                <a:latin typeface="Monotype Corsiva" pitchFamily="66" charset="0"/>
              </a:rPr>
              <a:t>Технология </a:t>
            </a:r>
            <a:r>
              <a:rPr lang="ru-RU" sz="3600" b="1" dirty="0" smtClean="0">
                <a:solidFill>
                  <a:schemeClr val="tx2"/>
                </a:solidFill>
                <a:latin typeface="Monotype Corsiva" pitchFamily="66" charset="0"/>
              </a:rPr>
              <a:t>парного обучения </a:t>
            </a:r>
            <a:r>
              <a:rPr lang="ru-RU" sz="3600" b="1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4</a:t>
            </a:r>
            <a:endParaRPr lang="ru-RU" sz="3600" b="1" dirty="0" smtClean="0">
              <a:solidFill>
                <a:schemeClr val="accent6">
                  <a:lumMod val="75000"/>
                </a:schemeClr>
              </a:solidFill>
              <a:latin typeface="Monotype Corsiva" pitchFamily="66" charset="0"/>
            </a:endParaRPr>
          </a:p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tx2"/>
                </a:solidFill>
                <a:latin typeface="Monotype Corsiva" pitchFamily="66" charset="0"/>
              </a:rPr>
              <a:t>Компьютерные технологии 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7</a:t>
            </a:r>
            <a:endParaRPr lang="ru-RU" sz="3600" b="1" dirty="0" smtClean="0">
              <a:solidFill>
                <a:schemeClr val="tx2"/>
              </a:solidFill>
              <a:latin typeface="Monotype Corsiva" pitchFamily="66" charset="0"/>
            </a:endParaRPr>
          </a:p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tx2"/>
                </a:solidFill>
                <a:latin typeface="Monotype Corsiva" pitchFamily="66" charset="0"/>
              </a:rPr>
              <a:t>Экскурсии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2</a:t>
            </a:r>
          </a:p>
          <a:p>
            <a:pPr>
              <a:lnSpc>
                <a:spcPct val="80000"/>
              </a:lnSpc>
            </a:pPr>
            <a:r>
              <a:rPr lang="ru-RU" sz="3600" b="1" dirty="0" smtClean="0">
                <a:solidFill>
                  <a:schemeClr val="tx2"/>
                </a:solidFill>
                <a:latin typeface="Monotype Corsiva" pitchFamily="66" charset="0"/>
              </a:rPr>
              <a:t>Практические и лабораторные работы 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6</a:t>
            </a:r>
          </a:p>
          <a:p>
            <a:pPr>
              <a:lnSpc>
                <a:spcPct val="80000"/>
              </a:lnSpc>
            </a:pPr>
            <a:endParaRPr lang="ru-RU" sz="3600" b="1" dirty="0" smtClean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  <a:p>
            <a:pPr>
              <a:lnSpc>
                <a:spcPct val="80000"/>
              </a:lnSpc>
            </a:pPr>
            <a:endParaRPr lang="ru-RU" sz="3600" b="1" dirty="0" smtClean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3357563"/>
            <a:ext cx="7786687" cy="3214687"/>
          </a:xfrm>
          <a:solidFill>
            <a:srgbClr val="B83D68"/>
          </a:solidFill>
          <a:ln w="76320">
            <a:solidFill>
              <a:srgbClr val="FFFFFF"/>
            </a:solidFill>
          </a:ln>
        </p:spPr>
        <p:txBody>
          <a:bodyPr lIns="91440" tIns="91440" rIns="91440" bIns="45720" anchor="t"/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2400" i="0" dirty="0" smtClean="0">
                <a:solidFill>
                  <a:srgbClr val="5D194F"/>
                </a:solidFill>
                <a:latin typeface="Trebuchet MS" charset="0"/>
              </a:rPr>
              <a:t>Одним из направлений модернизации системы российского образования является совершенствование контроля и управления качеством образования, формирование общенациональной системы оценки качества образования, получаемого гражданином Российской Федерации, и реализуемых образовательных программ.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88913"/>
            <a:ext cx="3997325" cy="3168650"/>
          </a:xfrm>
          <a:prstGeom prst="rect">
            <a:avLst/>
          </a:prstGeom>
          <a:solidFill>
            <a:srgbClr val="EDEDED"/>
          </a:solidFill>
          <a:ln w="88920">
            <a:solidFill>
              <a:srgbClr val="FFFFFF"/>
            </a:solidFill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4663" y="188913"/>
            <a:ext cx="4606925" cy="3143250"/>
          </a:xfrm>
          <a:prstGeom prst="rect">
            <a:avLst/>
          </a:prstGeom>
          <a:solidFill>
            <a:srgbClr val="EDEDED"/>
          </a:solidFill>
          <a:ln w="88920">
            <a:solidFill>
              <a:srgbClr val="FFFFFF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 additive="repl">
                                        <p:cTn id="7" dur="10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642918"/>
            <a:ext cx="8001055" cy="5929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1214414" y="142852"/>
            <a:ext cx="7632700" cy="1052513"/>
          </a:xfrm>
          <a:prstGeom prst="roundRect">
            <a:avLst>
              <a:gd name="adj" fmla="val 16667"/>
            </a:avLst>
          </a:prstGeom>
          <a:solidFill>
            <a:srgbClr val="B83D68"/>
          </a:solidFill>
          <a:ln w="39960">
            <a:solidFill>
              <a:srgbClr val="882D4C"/>
            </a:solidFill>
            <a:round/>
            <a:headEnd/>
            <a:tailEnd/>
          </a:ln>
        </p:spPr>
        <p:txBody>
          <a:bodyPr tIns="91440" anchor="ctr"/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3200" b="1">
                <a:solidFill>
                  <a:srgbClr val="000000"/>
                </a:solidFill>
                <a:latin typeface="Monotype Corsiva" pitchFamily="64" charset="0"/>
              </a:rPr>
              <a:t>Основные пути развития профессиональной компетентности педагога:</a:t>
            </a:r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1000100" y="1285860"/>
            <a:ext cx="7632700" cy="576262"/>
          </a:xfrm>
          <a:prstGeom prst="roundRect">
            <a:avLst>
              <a:gd name="adj" fmla="val 16667"/>
            </a:avLst>
          </a:prstGeom>
          <a:solidFill>
            <a:srgbClr val="B83D68"/>
          </a:solidFill>
          <a:ln w="39960">
            <a:solidFill>
              <a:srgbClr val="882D4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071538" y="2071678"/>
            <a:ext cx="7704137" cy="576263"/>
          </a:xfrm>
          <a:prstGeom prst="roundRect">
            <a:avLst>
              <a:gd name="adj" fmla="val 16667"/>
            </a:avLst>
          </a:prstGeom>
          <a:solidFill>
            <a:srgbClr val="B83D68"/>
          </a:solidFill>
          <a:ln w="39960">
            <a:solidFill>
              <a:srgbClr val="882D4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071538" y="2857496"/>
            <a:ext cx="7704137" cy="576262"/>
          </a:xfrm>
          <a:prstGeom prst="roundRect">
            <a:avLst>
              <a:gd name="adj" fmla="val 16667"/>
            </a:avLst>
          </a:prstGeom>
          <a:solidFill>
            <a:srgbClr val="B83D68"/>
          </a:solidFill>
          <a:ln w="39960">
            <a:solidFill>
              <a:srgbClr val="882D4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071538" y="3643314"/>
            <a:ext cx="7748611" cy="576263"/>
          </a:xfrm>
          <a:prstGeom prst="roundRect">
            <a:avLst>
              <a:gd name="adj" fmla="val 16667"/>
            </a:avLst>
          </a:prstGeom>
          <a:solidFill>
            <a:srgbClr val="B83D68"/>
          </a:solidFill>
          <a:ln w="39960">
            <a:solidFill>
              <a:srgbClr val="882D4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000100" y="4429132"/>
            <a:ext cx="7704137" cy="576262"/>
          </a:xfrm>
          <a:prstGeom prst="roundRect">
            <a:avLst>
              <a:gd name="adj" fmla="val 16667"/>
            </a:avLst>
          </a:prstGeom>
          <a:solidFill>
            <a:srgbClr val="B83D68"/>
          </a:solidFill>
          <a:ln w="39960">
            <a:solidFill>
              <a:srgbClr val="882D4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071538" y="5286388"/>
            <a:ext cx="7704137" cy="576263"/>
          </a:xfrm>
          <a:prstGeom prst="roundRect">
            <a:avLst>
              <a:gd name="adj" fmla="val 16667"/>
            </a:avLst>
          </a:prstGeom>
          <a:solidFill>
            <a:srgbClr val="B83D68"/>
          </a:solidFill>
          <a:ln w="39960">
            <a:solidFill>
              <a:srgbClr val="882D4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1071538" y="6072206"/>
            <a:ext cx="7704137" cy="576262"/>
          </a:xfrm>
          <a:prstGeom prst="roundRect">
            <a:avLst>
              <a:gd name="adj" fmla="val 16667"/>
            </a:avLst>
          </a:prstGeom>
          <a:solidFill>
            <a:srgbClr val="B83D68"/>
          </a:solidFill>
          <a:ln w="39960">
            <a:solidFill>
              <a:srgbClr val="882D4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692275" y="6092825"/>
            <a:ext cx="5040313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tIns="9144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ru-RU" sz="2400">
                <a:solidFill>
                  <a:srgbClr val="000000"/>
                </a:solidFill>
                <a:latin typeface="Monotype Corsiva" pitchFamily="64" charset="0"/>
              </a:rPr>
              <a:t>7. Использование ИКТ и др.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900113" y="5229225"/>
            <a:ext cx="7172349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tIns="9144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ru-RU" sz="2400" dirty="0">
                <a:solidFill>
                  <a:srgbClr val="000000"/>
                </a:solidFill>
                <a:latin typeface="Monotype Corsiva" pitchFamily="64" charset="0"/>
              </a:rPr>
              <a:t>6. Трансляция собственного педагогического опыта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071538" y="4572008"/>
            <a:ext cx="7416800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tIns="9144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2400" dirty="0">
                <a:solidFill>
                  <a:srgbClr val="000000"/>
                </a:solidFill>
                <a:latin typeface="Monotype Corsiva" pitchFamily="64" charset="0"/>
              </a:rPr>
              <a:t>5. Активное участие в педагогических конкурсах и фестивалях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611188" y="3644900"/>
            <a:ext cx="7127875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tIns="9144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ru-RU" sz="2400" dirty="0">
                <a:solidFill>
                  <a:srgbClr val="000000"/>
                </a:solidFill>
                <a:latin typeface="Monotype Corsiva" pitchFamily="64" charset="0"/>
              </a:rPr>
              <a:t>4. Различные формы педагогической поддержки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1000100" y="2928934"/>
            <a:ext cx="8929718" cy="46166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tIns="9144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2000" dirty="0">
                <a:solidFill>
                  <a:srgbClr val="000000"/>
                </a:solidFill>
                <a:latin typeface="Monotype Corsiva" pitchFamily="64" charset="0"/>
              </a:rPr>
              <a:t>3</a:t>
            </a:r>
            <a:r>
              <a:rPr lang="ru-RU" sz="2000" b="1" i="1" u="sng" dirty="0">
                <a:solidFill>
                  <a:srgbClr val="002060"/>
                </a:solidFill>
                <a:latin typeface="Monotype Corsiva" pitchFamily="64" charset="0"/>
              </a:rPr>
              <a:t>. </a:t>
            </a:r>
            <a:r>
              <a:rPr lang="ru-RU" sz="2100" b="1" i="1" u="sng" dirty="0">
                <a:solidFill>
                  <a:srgbClr val="002060"/>
                </a:solidFill>
                <a:latin typeface="Monotype Corsiva" pitchFamily="64" charset="0"/>
              </a:rPr>
              <a:t>Инновационная деятельность, освоение новых педагогических технолог</a:t>
            </a:r>
            <a:r>
              <a:rPr lang="ru-RU" sz="2000" b="1" i="1" u="sng" dirty="0">
                <a:solidFill>
                  <a:srgbClr val="002060"/>
                </a:solidFill>
                <a:latin typeface="Monotype Corsiva" pitchFamily="64" charset="0"/>
              </a:rPr>
              <a:t>ий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500034" y="2133600"/>
            <a:ext cx="8072494" cy="503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tIns="9144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2400" dirty="0">
                <a:solidFill>
                  <a:srgbClr val="000000"/>
                </a:solidFill>
                <a:latin typeface="Monotype Corsiva" pitchFamily="64" charset="0"/>
              </a:rPr>
              <a:t>2. Исследовательская деятельность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000100" y="1268413"/>
            <a:ext cx="7643866" cy="507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tIns="91440">
            <a:spAutoFit/>
          </a:bodyPr>
          <a:lstStyle/>
          <a:p>
            <a:pPr algn="ct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ru-RU" sz="2400" dirty="0">
                <a:solidFill>
                  <a:srgbClr val="000000"/>
                </a:solidFill>
                <a:latin typeface="Monotype Corsiva" pitchFamily="64" charset="0"/>
              </a:rPr>
              <a:t>1. Работа в методических объединениях, творческих группах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 additive="repl">
                                        <p:cTn id="7" dur="2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6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5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9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5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8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1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500"/>
                            </p:stCondLst>
                            <p:childTnLst>
                              <p:par>
                                <p:cTn id="5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6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0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5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5" grpId="0" animBg="1"/>
      <p:bldP spid="15366" grpId="0" animBg="1"/>
      <p:bldP spid="15367" grpId="0" animBg="1"/>
      <p:bldP spid="1536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928670"/>
            <a:ext cx="7715303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АТТЕСТАЦИЯ ПЕДАГОГИЧЕСКИХ РАБОТНИКОВ</a:t>
            </a:r>
            <a:br>
              <a:rPr lang="ru-RU" dirty="0" smtClean="0"/>
            </a:br>
            <a:r>
              <a:rPr lang="ru-RU" cap="all" dirty="0" smtClean="0"/>
              <a:t> 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000100" y="1500174"/>
            <a:ext cx="7929618" cy="5143536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 algn="ctr"/>
            <a:r>
              <a:rPr lang="ru-RU" sz="4200" dirty="0" smtClean="0">
                <a:solidFill>
                  <a:schemeClr val="tx1"/>
                </a:solidFill>
              </a:rPr>
              <a:t>ТЕСТОВЫЕ ЗАДАНИЯ</a:t>
            </a:r>
            <a:r>
              <a:rPr lang="ru-RU" sz="4200" cap="all" dirty="0">
                <a:solidFill>
                  <a:schemeClr val="tx1"/>
                </a:solidFill>
              </a:rPr>
              <a:t/>
            </a:r>
            <a:br>
              <a:rPr lang="ru-RU" sz="4200" cap="all" dirty="0">
                <a:solidFill>
                  <a:schemeClr val="tx1"/>
                </a:solidFill>
              </a:rPr>
            </a:br>
            <a:r>
              <a:rPr lang="ru-RU" sz="4200" cap="all" dirty="0">
                <a:solidFill>
                  <a:schemeClr val="tx1"/>
                </a:solidFill>
              </a:rPr>
              <a:t>в форме компьютерного тестирования</a:t>
            </a:r>
            <a:endParaRPr lang="ru-RU" sz="4200" dirty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Общая </a:t>
            </a:r>
            <a:r>
              <a:rPr lang="ru-RU" b="1" dirty="0">
                <a:solidFill>
                  <a:schemeClr val="tx1"/>
                </a:solidFill>
              </a:rPr>
              <a:t>характеристика тестовых материалов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1. Общее количество заданий –130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2. Задания составлены в тестовой форме  разных типов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3. Все задания поделены на группы (общая,  коммуникативная, информационная  компетентности – инвариантная часть).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4. Вариативная часть – оценивает компетенции в области осуществляемого вида деятельности.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380</TotalTime>
  <Words>456</Words>
  <Application>Microsoft Office PowerPoint</Application>
  <PresentationFormat>Экран (4:3)</PresentationFormat>
  <Paragraphs>102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Деятельность творческих групп учителей-предметников по совершенствованию овладения современными образовательными технологиями в качестве важного показателя профессиональной компетентности и обязательного параметра аттестации</vt:lpstr>
      <vt:lpstr>«Самым важным явлением в школе, самым поучительным предметом, самым живым примером для ученика является сам учитель»  А. Дистервег. </vt:lpstr>
      <vt:lpstr>Использование современных образовательных технологий на уроках естественнонаучного цикла</vt:lpstr>
      <vt:lpstr>Слайд 4</vt:lpstr>
      <vt:lpstr>Одним из направлений модернизации системы российского образования является совершенствование контроля и управления качеством образования, формирование общенациональной системы оценки качества образования, получаемого гражданином Российской Федерации, и реализуемых образовательных программ.</vt:lpstr>
      <vt:lpstr>Слайд 6</vt:lpstr>
      <vt:lpstr>Слайд 7</vt:lpstr>
      <vt:lpstr>Слайд 8</vt:lpstr>
      <vt:lpstr>АТТЕСТАЦИЯ ПЕДАГОГИЧЕСКИХ РАБОТНИКОВ  </vt:lpstr>
      <vt:lpstr>ПОРТФОЛИО ПРОФЕССИОНАЛЬНОЙ ДЕЯТЕЛЬНОСТИ ПЕДАГОГИЧЕСКОГО РАБОТНИКА  </vt:lpstr>
      <vt:lpstr>ПЕДАГОГИЧЕСКИЙ АНАЛИЗ (мероприятия с педагогами, родителями, социальными партнерами) ___________________________________________________________________________ (Ф.И.О. педагогического работника, должность, место работы) __________________________________________________________________________________ (форма, тема и дата проведения мероприятия) </vt:lpstr>
      <vt:lpstr>Экспертное заключение об уровне профессиональной деятельности педагогического работника образовательного учреждения  (учителя,  преподавателя,  мастера производственного обучения,  методиста, воспитателя (кроме дошкольного образовательного учреждения, учреждения дополнительного образования детей), учителя-логопеда, учителя-дефектолога, преподавателя-организатора ОБЖ,  педагога-организатора  (кроме учреждения и отделения дополнительного образования детей), старшего вожатого, руководителя физического воспитания (кроме дошкольного образовательного учреждения),   тьютора (кроме учреждения дополнительного профессионального образования) (Ф.И.О. аттестуемого, место работы, должность) ______________________________________________________________________________________________________________________________________ Эксперт: ___________________________________________________________________________________________________________________                                                          (Ф.И.О., место работы, должность эксперта) провел(а) экспертизу в форме анализа портфолио профессиональной деятельности ___________________________________________________                                                                                                                                                           (дата проведения экспертизы) 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Деятельность творческих групп учителей-предметников по совершенствованию овладения современными образовательными технологиями в качестве важного показателя профессиональной компетентности и обязательного параметра аттестации</dc:title>
  <dc:creator>Пользователь Windows</dc:creator>
  <cp:lastModifiedBy>Пользователь Windows</cp:lastModifiedBy>
  <cp:revision>33</cp:revision>
  <dcterms:created xsi:type="dcterms:W3CDTF">2011-10-23T13:44:15Z</dcterms:created>
  <dcterms:modified xsi:type="dcterms:W3CDTF">2011-10-29T18:50:40Z</dcterms:modified>
</cp:coreProperties>
</file>