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1" r:id="rId3"/>
    <p:sldId id="278" r:id="rId4"/>
    <p:sldId id="279" r:id="rId5"/>
    <p:sldId id="257" r:id="rId6"/>
    <p:sldId id="280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1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3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5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8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85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9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0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9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0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3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9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7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4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6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7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03AC-F81F-4C3F-B0BC-C6765AA2ABAA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2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0308" y="1074862"/>
            <a:ext cx="9001462" cy="2387600"/>
          </a:xfrm>
        </p:spPr>
        <p:txBody>
          <a:bodyPr/>
          <a:lstStyle/>
          <a:p>
            <a:r>
              <a:rPr lang="ru-RU" i="1" dirty="0" smtClean="0"/>
              <a:t>М. Ю. Лермонтов</a:t>
            </a:r>
            <a:br>
              <a:rPr lang="ru-RU" i="1" dirty="0" smtClean="0"/>
            </a:br>
            <a:r>
              <a:rPr lang="ru-RU" i="1" dirty="0" smtClean="0"/>
              <a:t>1814 </a:t>
            </a:r>
            <a:r>
              <a:rPr lang="ru-RU" i="1" dirty="0"/>
              <a:t>– 1841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166" y="3462462"/>
            <a:ext cx="10881739" cy="1961592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Учитель </a:t>
            </a:r>
            <a:r>
              <a:rPr lang="ru-RU" sz="1600" i="1" dirty="0" smtClean="0"/>
              <a:t>Ходырева О.Б.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5" y="546265"/>
            <a:ext cx="3859481" cy="5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Почему Мцыри убежал из монастыря?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76301"/>
            <a:ext cx="10018713" cy="46670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i="1" dirty="0" smtClean="0"/>
              <a:t>Не мог примириться с жизнью среди чужих людей, вдали от родины, от своего народа. «Он знал одной лишь думы власть» – вернуться в родной аул.</a:t>
            </a:r>
          </a:p>
          <a:p>
            <a:pPr marL="457200" indent="-457200">
              <a:buAutoNum type="arabicPeriod"/>
            </a:pPr>
            <a:r>
              <a:rPr lang="ru-RU" i="1" dirty="0" smtClean="0"/>
              <a:t>Не только тоска по родной земле томила его сердце. Мечты юноши были устремлены к свободе. Родившись в горах и будучи от природы свободолюбивым и независимым, Мцыри не мог жить в неволе. Жизнь в монастыре была для него равносильна заключению в тюрьме, его сердце жаждало совсем другого:</a:t>
            </a:r>
          </a:p>
          <a:p>
            <a:pPr marL="0" indent="0">
              <a:buNone/>
            </a:pPr>
            <a:r>
              <a:rPr lang="ru-RU" i="1" dirty="0" smtClean="0"/>
              <a:t>                         Я мало жил, и жил в плену.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Таких две жизни за одну,</a:t>
            </a:r>
          </a:p>
          <a:p>
            <a:pPr marL="0" indent="0">
              <a:buNone/>
            </a:pPr>
            <a:r>
              <a:rPr lang="ru-RU" i="1" dirty="0" smtClean="0"/>
              <a:t>                         Но только полную тревог,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Я променял бы, если б мог.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08" y="4037610"/>
            <a:ext cx="4108862" cy="25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83826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3. Также Мцыри совершил побег с целью «узнать, для воли иль тюрьмы на этот свет родимся мы». Он видел, как монахи добровольно отреклись от всех радостей жизни. И поэтому Мцыри стремился также «узнать, прекрасна ли земля».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9" y="2851190"/>
            <a:ext cx="4821382" cy="3027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34" y="2851190"/>
            <a:ext cx="4705784" cy="30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49382"/>
            <a:ext cx="10018713" cy="660861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    </a:t>
            </a:r>
            <a:r>
              <a:rPr lang="ru-RU" sz="2400" b="1" i="1" dirty="0" smtClean="0"/>
              <a:t>Что особенно поразило Мцыри на воле?</a:t>
            </a:r>
          </a:p>
          <a:p>
            <a:pPr marL="0" indent="0">
              <a:buNone/>
            </a:pPr>
            <a:r>
              <a:rPr lang="ru-RU" sz="2400" i="1" dirty="0" smtClean="0"/>
              <a:t>Красота природы. Перед юношей впервые раскрылся мир, который был недосягаем для него в монастырских стенах. Мцыри обращает внимание на каждую предстающую его взору картину природы, вслушивается в многоголосный мир звуков. А красота  и великолепие Кавказа просто ослепляет е</a:t>
            </a:r>
            <a:r>
              <a:rPr lang="ru-RU" i="1" dirty="0" smtClean="0"/>
              <a:t>го.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5" y="3537361"/>
            <a:ext cx="5652654" cy="2811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47" y="3553690"/>
            <a:ext cx="5023265" cy="27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-1380507"/>
            <a:ext cx="10018713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273132"/>
            <a:ext cx="4895055" cy="6584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/>
              <a:t>Ты хочешь знать, что видел я</a:t>
            </a:r>
          </a:p>
          <a:p>
            <a:pPr marL="0" indent="0">
              <a:buNone/>
            </a:pPr>
            <a:r>
              <a:rPr lang="ru-RU" sz="1400" b="1" i="1" dirty="0"/>
              <a:t> На воле? - Пышные поля,</a:t>
            </a:r>
          </a:p>
          <a:p>
            <a:pPr marL="0" indent="0">
              <a:buNone/>
            </a:pPr>
            <a:r>
              <a:rPr lang="ru-RU" sz="1400" b="1" i="1" dirty="0"/>
              <a:t> Холмы, покрытые венцом</a:t>
            </a:r>
          </a:p>
          <a:p>
            <a:pPr marL="0" indent="0">
              <a:buNone/>
            </a:pPr>
            <a:r>
              <a:rPr lang="ru-RU" sz="1400" b="1" i="1" dirty="0"/>
              <a:t> Дерев, разросшихся кругом,</a:t>
            </a:r>
          </a:p>
          <a:p>
            <a:pPr marL="0" indent="0">
              <a:buNone/>
            </a:pPr>
            <a:r>
              <a:rPr lang="ru-RU" sz="1400" b="1" i="1" dirty="0"/>
              <a:t> Шумящих свежею толпой,</a:t>
            </a:r>
          </a:p>
          <a:p>
            <a:pPr marL="0" indent="0">
              <a:buNone/>
            </a:pPr>
            <a:r>
              <a:rPr lang="ru-RU" sz="1400" b="1" i="1" dirty="0"/>
              <a:t> Как братья в пляске круговой.</a:t>
            </a:r>
          </a:p>
          <a:p>
            <a:pPr marL="0" indent="0">
              <a:buNone/>
            </a:pPr>
            <a:r>
              <a:rPr lang="ru-RU" sz="1400" b="1" i="1" dirty="0"/>
              <a:t> Я видел груды темных скал,</a:t>
            </a:r>
          </a:p>
          <a:p>
            <a:pPr marL="0" indent="0">
              <a:buNone/>
            </a:pPr>
            <a:r>
              <a:rPr lang="ru-RU" sz="1400" b="1" i="1" dirty="0"/>
              <a:t> Когда поток их </a:t>
            </a:r>
            <a:r>
              <a:rPr lang="ru-RU" sz="1400" b="1" i="1" dirty="0" smtClean="0"/>
              <a:t>разделял…</a:t>
            </a:r>
          </a:p>
          <a:p>
            <a:pPr marL="0" indent="0">
              <a:buNone/>
            </a:pPr>
            <a:endParaRPr lang="ru-RU" sz="1400" b="1" i="1" dirty="0"/>
          </a:p>
          <a:p>
            <a:pPr marL="0" indent="0">
              <a:buNone/>
            </a:pPr>
            <a:r>
              <a:rPr lang="ru-RU" sz="1400" b="1" i="1" dirty="0"/>
              <a:t> </a:t>
            </a:r>
            <a:r>
              <a:rPr lang="ru-RU" sz="1400" b="1" i="1" dirty="0" smtClean="0"/>
              <a:t> </a:t>
            </a:r>
            <a:r>
              <a:rPr lang="ru-RU" sz="1400" b="1" i="1" dirty="0"/>
              <a:t>Я видел горные хребты,</a:t>
            </a:r>
          </a:p>
          <a:p>
            <a:pPr marL="0" indent="0">
              <a:buNone/>
            </a:pPr>
            <a:r>
              <a:rPr lang="ru-RU" sz="1400" b="1" i="1" dirty="0"/>
              <a:t> Причудливые, как мечты</a:t>
            </a:r>
            <a:r>
              <a:rPr lang="ru-RU" sz="1400" b="1" i="1" dirty="0" smtClean="0"/>
              <a:t>,</a:t>
            </a:r>
          </a:p>
          <a:p>
            <a:pPr marL="0" indent="0">
              <a:buNone/>
            </a:pPr>
            <a:r>
              <a:rPr lang="ru-RU" sz="1400" b="1" i="1" dirty="0" smtClean="0"/>
              <a:t> </a:t>
            </a:r>
            <a:r>
              <a:rPr lang="ru-RU" sz="1400" b="1" i="1" dirty="0"/>
              <a:t>Когда в час утренней </a:t>
            </a:r>
            <a:r>
              <a:rPr lang="ru-RU" sz="1400" b="1" i="1" dirty="0" smtClean="0"/>
              <a:t>зари</a:t>
            </a:r>
          </a:p>
          <a:p>
            <a:pPr marL="0" indent="0">
              <a:buNone/>
            </a:pPr>
            <a:r>
              <a:rPr lang="ru-RU" sz="1400" b="1" i="1" dirty="0"/>
              <a:t>Курился, как алтари,</a:t>
            </a:r>
          </a:p>
          <a:p>
            <a:pPr marL="0" indent="0">
              <a:buNone/>
            </a:pPr>
            <a:r>
              <a:rPr lang="ru-RU" sz="1400" b="1" i="1" dirty="0"/>
              <a:t> Их выси в небе голубом,</a:t>
            </a:r>
          </a:p>
          <a:p>
            <a:pPr marL="0" indent="0">
              <a:buNone/>
            </a:pPr>
            <a:r>
              <a:rPr lang="ru-RU" sz="1400" b="1" i="1" dirty="0"/>
              <a:t> И облачко за облачком,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endParaRPr lang="ru-RU" sz="14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414" y="273132"/>
            <a:ext cx="4895056" cy="6503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/>
              <a:t>Покинув тайный свой ночлег,</a:t>
            </a:r>
          </a:p>
          <a:p>
            <a:pPr marL="0" indent="0">
              <a:buNone/>
            </a:pPr>
            <a:r>
              <a:rPr lang="ru-RU" sz="1400" b="1" i="1" dirty="0"/>
              <a:t> К востоку направляло бег -</a:t>
            </a:r>
          </a:p>
          <a:p>
            <a:pPr marL="0" indent="0">
              <a:buNone/>
            </a:pPr>
            <a:r>
              <a:rPr lang="ru-RU" sz="1400" b="1" i="1" dirty="0"/>
              <a:t> Как будто белый караван</a:t>
            </a:r>
          </a:p>
          <a:p>
            <a:pPr marL="0" indent="0">
              <a:buNone/>
            </a:pPr>
            <a:r>
              <a:rPr lang="ru-RU" sz="1400" b="1" i="1" dirty="0"/>
              <a:t> Залетных птиц из дальних стран!</a:t>
            </a:r>
          </a:p>
          <a:p>
            <a:pPr marL="0" indent="0">
              <a:buNone/>
            </a:pPr>
            <a:r>
              <a:rPr lang="ru-RU" sz="1400" b="1" i="1" dirty="0" smtClean="0"/>
              <a:t>Вдали </a:t>
            </a:r>
            <a:r>
              <a:rPr lang="ru-RU" sz="1400" b="1" i="1" dirty="0"/>
              <a:t>я видел сквозь туман,</a:t>
            </a:r>
          </a:p>
          <a:p>
            <a:pPr marL="0" indent="0">
              <a:buNone/>
            </a:pPr>
            <a:r>
              <a:rPr lang="ru-RU" sz="1400" b="1" i="1" dirty="0"/>
              <a:t> В снегах, горящих, как алмаз,</a:t>
            </a:r>
          </a:p>
          <a:p>
            <a:pPr marL="0" indent="0">
              <a:buNone/>
            </a:pPr>
            <a:r>
              <a:rPr lang="ru-RU" sz="1400" b="1" i="1" dirty="0"/>
              <a:t> Седой незыблемый Кавказ;</a:t>
            </a:r>
          </a:p>
          <a:p>
            <a:pPr marL="0" indent="0">
              <a:buNone/>
            </a:pPr>
            <a:r>
              <a:rPr lang="ru-RU" sz="1400" b="1" i="1" dirty="0"/>
              <a:t> И было сердцу моему</a:t>
            </a:r>
          </a:p>
          <a:p>
            <a:pPr marL="0" indent="0">
              <a:buNone/>
            </a:pPr>
            <a:r>
              <a:rPr lang="ru-RU" sz="1400" b="1" i="1" dirty="0"/>
              <a:t> Легко, не знаю почему.</a:t>
            </a:r>
          </a:p>
          <a:p>
            <a:pPr marL="0" indent="0">
              <a:buNone/>
            </a:pPr>
            <a:r>
              <a:rPr lang="ru-RU" sz="1400" b="1" i="1" dirty="0"/>
              <a:t> Мне тайный голос говорил</a:t>
            </a:r>
            <a:r>
              <a:rPr lang="ru-RU" sz="1400" b="1" i="1" dirty="0" smtClean="0"/>
              <a:t>,</a:t>
            </a:r>
          </a:p>
          <a:p>
            <a:pPr marL="0" indent="0">
              <a:buNone/>
            </a:pPr>
            <a:r>
              <a:rPr lang="ru-RU" sz="1400" b="1" i="1" dirty="0" smtClean="0"/>
              <a:t> </a:t>
            </a:r>
            <a:r>
              <a:rPr lang="ru-RU" sz="1400" b="1" i="1" dirty="0"/>
              <a:t>Что некогда и я там </a:t>
            </a:r>
            <a:r>
              <a:rPr lang="ru-RU" sz="1400" b="1" i="1" dirty="0" smtClean="0"/>
              <a:t>жил</a:t>
            </a:r>
          </a:p>
          <a:p>
            <a:pPr marL="0" indent="0">
              <a:buNone/>
            </a:pPr>
            <a:r>
              <a:rPr lang="ru-RU" sz="1400" b="1" i="1" dirty="0" smtClean="0"/>
              <a:t> </a:t>
            </a:r>
            <a:r>
              <a:rPr lang="ru-RU" sz="1400" b="1" i="1" dirty="0"/>
              <a:t>И стало в памяти моей</a:t>
            </a:r>
          </a:p>
          <a:p>
            <a:pPr marL="0" indent="0">
              <a:buNone/>
            </a:pPr>
            <a:r>
              <a:rPr lang="ru-RU" sz="1400" b="1" i="1" dirty="0" smtClean="0"/>
              <a:t>Прошедшее </a:t>
            </a:r>
            <a:r>
              <a:rPr lang="ru-RU" sz="1400" b="1" i="1" dirty="0"/>
              <a:t>ясней</a:t>
            </a:r>
            <a:r>
              <a:rPr lang="ru-RU" sz="1400" i="1" dirty="0"/>
              <a:t>, яс</a:t>
            </a:r>
            <a:r>
              <a:rPr lang="ru-RU" sz="1400" dirty="0"/>
              <a:t>ней</a:t>
            </a:r>
            <a:r>
              <a:rPr lang="ru-RU" sz="1400" dirty="0" smtClean="0"/>
              <a:t>...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50" y="3408218"/>
            <a:ext cx="4168238" cy="3131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18" y="273132"/>
            <a:ext cx="3408218" cy="30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08758"/>
            <a:ext cx="10018713" cy="630579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Встреча с кем заставляет волноваться, трепетать сердце Мцыри? (13 глава) </a:t>
            </a:r>
          </a:p>
          <a:p>
            <a:pPr>
              <a:buFontTx/>
              <a:buChar char="-"/>
            </a:pPr>
            <a:r>
              <a:rPr lang="ru-RU" dirty="0" smtClean="0"/>
              <a:t>Почему Мцыри не выходит навстречу грузинке, не заходит к ней в саклю, чтобы утолить голод?</a:t>
            </a:r>
          </a:p>
          <a:p>
            <a:pPr marL="0" indent="0">
              <a:buNone/>
            </a:pPr>
            <a:r>
              <a:rPr lang="ru-RU" dirty="0" smtClean="0"/>
              <a:t>(Он преследует одну цель – вернуться на родину.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… Я цель одну –</a:t>
            </a:r>
          </a:p>
          <a:p>
            <a:pPr marL="0" indent="0">
              <a:buNone/>
            </a:pPr>
            <a:r>
              <a:rPr lang="ru-RU" dirty="0" smtClean="0"/>
              <a:t>Пройти в родимую страну,</a:t>
            </a:r>
          </a:p>
          <a:p>
            <a:pPr marL="0" indent="0">
              <a:buNone/>
            </a:pPr>
            <a:r>
              <a:rPr lang="ru-RU" dirty="0" smtClean="0"/>
              <a:t>Имел в душе – и превозмог</a:t>
            </a:r>
          </a:p>
          <a:p>
            <a:pPr marL="0" indent="0">
              <a:buNone/>
            </a:pPr>
            <a:r>
              <a:rPr lang="ru-RU" dirty="0" smtClean="0"/>
              <a:t>Страданья голода, как мог.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79" y="2465243"/>
            <a:ext cx="5320145" cy="33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Кульминацией поэмы является битва Мцыри с барсом.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76301"/>
            <a:ext cx="10018713" cy="48332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Я </a:t>
            </a:r>
            <a:r>
              <a:rPr lang="ru-RU" dirty="0"/>
              <a:t>ждал. И вот в тени ночной</a:t>
            </a:r>
          </a:p>
          <a:p>
            <a:pPr marL="0" indent="0">
              <a:buNone/>
            </a:pPr>
            <a:r>
              <a:rPr lang="ru-RU" dirty="0"/>
              <a:t>     Врага почуял он, и вой</a:t>
            </a:r>
          </a:p>
          <a:p>
            <a:pPr marL="0" indent="0">
              <a:buNone/>
            </a:pPr>
            <a:r>
              <a:rPr lang="ru-RU" dirty="0"/>
              <a:t>     Протяжный, жалобный как стон</a:t>
            </a:r>
          </a:p>
          <a:p>
            <a:pPr marL="0" indent="0">
              <a:buNone/>
            </a:pPr>
            <a:r>
              <a:rPr lang="ru-RU" dirty="0"/>
              <a:t>     Раздался вдруг... и начал он</a:t>
            </a:r>
          </a:p>
          <a:p>
            <a:pPr marL="0" indent="0">
              <a:buNone/>
            </a:pPr>
            <a:r>
              <a:rPr lang="ru-RU" dirty="0"/>
              <a:t>     Сердито лапой рыть песок,</a:t>
            </a:r>
          </a:p>
          <a:p>
            <a:pPr marL="0" indent="0">
              <a:buNone/>
            </a:pPr>
            <a:r>
              <a:rPr lang="ru-RU" dirty="0"/>
              <a:t>     Встал на дыбы, потом прилег,</a:t>
            </a:r>
          </a:p>
          <a:p>
            <a:pPr marL="0" indent="0">
              <a:buNone/>
            </a:pPr>
            <a:r>
              <a:rPr lang="ru-RU" dirty="0"/>
              <a:t>     И первый бешеный скачок</a:t>
            </a:r>
          </a:p>
          <a:p>
            <a:pPr marL="0" indent="0">
              <a:buNone/>
            </a:pPr>
            <a:r>
              <a:rPr lang="ru-RU" dirty="0"/>
              <a:t>     Мне страшной смертью грозил...</a:t>
            </a:r>
          </a:p>
          <a:p>
            <a:pPr marL="0" indent="0">
              <a:buNone/>
            </a:pPr>
            <a:r>
              <a:rPr lang="ru-RU" dirty="0"/>
              <a:t>     Но я его предупредил.</a:t>
            </a:r>
          </a:p>
          <a:p>
            <a:pPr marL="0" indent="0">
              <a:buNone/>
            </a:pPr>
            <a:r>
              <a:rPr lang="ru-RU" dirty="0"/>
              <a:t>     Удар мой верен был и скор.</a:t>
            </a:r>
          </a:p>
          <a:p>
            <a:pPr marL="0" indent="0">
              <a:buNone/>
            </a:pPr>
            <a:r>
              <a:rPr lang="ru-RU" dirty="0"/>
              <a:t>     Надежный сук мой, как топор,</a:t>
            </a:r>
          </a:p>
          <a:p>
            <a:pPr marL="0" indent="0">
              <a:buNone/>
            </a:pPr>
            <a:r>
              <a:rPr lang="ru-RU" dirty="0"/>
              <a:t>     Широкий лоб его рассек...</a:t>
            </a:r>
          </a:p>
          <a:p>
            <a:pPr marL="0" indent="0">
              <a:buNone/>
            </a:pPr>
            <a:r>
              <a:rPr lang="ru-RU" dirty="0"/>
              <a:t>     Он застонал, как человек,</a:t>
            </a:r>
          </a:p>
          <a:p>
            <a:pPr marL="0" indent="0">
              <a:buNone/>
            </a:pPr>
            <a:r>
              <a:rPr lang="ru-RU" dirty="0"/>
              <a:t>     И опрокинулся. Но вновь,</a:t>
            </a:r>
          </a:p>
          <a:p>
            <a:pPr marL="0" indent="0">
              <a:buNone/>
            </a:pPr>
            <a:r>
              <a:rPr lang="ru-RU" dirty="0"/>
              <a:t>     Хотя лила из раны кровь</a:t>
            </a:r>
          </a:p>
          <a:p>
            <a:pPr marL="0" indent="0">
              <a:buNone/>
            </a:pPr>
            <a:r>
              <a:rPr lang="ru-RU" dirty="0"/>
              <a:t>     Густой, широкою волной,</a:t>
            </a:r>
          </a:p>
          <a:p>
            <a:pPr marL="0" indent="0">
              <a:buNone/>
            </a:pPr>
            <a:r>
              <a:rPr lang="ru-RU" dirty="0"/>
              <a:t>     Бой закипел, смертельный бой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06" y="2149990"/>
            <a:ext cx="5778830" cy="45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4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smtClean="0"/>
              <a:t>качества характера, проявляемые  Мцыри во время битвы с барсом?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00053"/>
            <a:ext cx="10018713" cy="389114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  Мужество, волю к победе, презрение к опасности, уважение к достойному противнику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07" y="2562318"/>
            <a:ext cx="5533902" cy="3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421" y="588817"/>
            <a:ext cx="10018713" cy="52894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i="1" dirty="0" smtClean="0"/>
              <a:t>Три дня на воле – это дни настоящей жизни Мцыри, жизни в борьбе, насыщенной, яркой. Только на воле, в те дни, которые Мцыри провёл вне монастыря, раскрылось всё богатство его натуры: свободолюбие, жажда жизни и борьбы, упорство в достижении поставленной цели, несгибаемая сила воли, мужество, презрение к опасности, любовь к природе, понимание её красоты и мощи.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334" y="3017818"/>
            <a:ext cx="5102222" cy="2769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9" y="2906487"/>
            <a:ext cx="5167913" cy="29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211283"/>
            <a:ext cx="4895055" cy="5248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Почему Мцыри не удалось достигнуть своей цели – найти родину, свой народ?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 smtClean="0"/>
              <a:t>Слаб физически, «на мне печать свою тюрьма оставила», - так он объясняет причину своей неудачи)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Раскаялся ли Мцыри в побеге?</a:t>
            </a:r>
          </a:p>
          <a:p>
            <a:pPr marL="0" indent="0">
              <a:buNone/>
            </a:pPr>
            <a:r>
              <a:rPr lang="ru-RU" dirty="0" smtClean="0"/>
              <a:t>(Нет. Он умирает непреклонным. Дух его не сломлен)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7683" y="902525"/>
            <a:ext cx="4805341" cy="55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8686" y="321316"/>
            <a:ext cx="4895055" cy="62582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 утверждает Мцыри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«Чудесный мир тревог и битв… где люди вольны, как орлы».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«Отчизну, дом, друзей, родных…»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Краткая, но живая дружба бурного сердца и грозы, полнота, радость жизни.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273133"/>
            <a:ext cx="4895056" cy="62582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 отрицает Мцыри</a:t>
            </a:r>
          </a:p>
          <a:p>
            <a:pPr marL="0" indent="0">
              <a:buNone/>
            </a:pPr>
            <a:r>
              <a:rPr lang="ru-RU" b="1" i="1" dirty="0" smtClean="0"/>
              <a:t>1.Кельи душные и молитвы</a:t>
            </a:r>
          </a:p>
          <a:p>
            <a:pPr marL="0" indent="0">
              <a:buNone/>
            </a:pPr>
            <a:r>
              <a:rPr lang="ru-RU" b="1" i="1" dirty="0" smtClean="0"/>
              <a:t>2. Землю чужую и рабство в ней</a:t>
            </a:r>
          </a:p>
          <a:p>
            <a:pPr marL="0" indent="0">
              <a:buNone/>
            </a:pPr>
            <a:r>
              <a:rPr lang="ru-RU" b="1" i="1" dirty="0" smtClean="0"/>
              <a:t>3.Страх монахов перед стихией, их самоограничение и аскетизм.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86" y="3450464"/>
            <a:ext cx="4495462" cy="2914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3450464"/>
            <a:ext cx="5213268" cy="29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Поэма «Мцыри» 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Я мало жил и жил в плену.</a:t>
            </a:r>
          </a:p>
          <a:p>
            <a:pPr marL="0" indent="0">
              <a:buNone/>
            </a:pPr>
            <a:r>
              <a:rPr lang="ru-RU" b="1" i="1" dirty="0" smtClean="0"/>
              <a:t>Таких две жизни за  одну,</a:t>
            </a:r>
          </a:p>
          <a:p>
            <a:pPr marL="0" indent="0">
              <a:buNone/>
            </a:pPr>
            <a:r>
              <a:rPr lang="ru-RU" b="1" i="1" dirty="0" smtClean="0"/>
              <a:t>Но только полную тревог</a:t>
            </a:r>
          </a:p>
          <a:p>
            <a:pPr marL="0" indent="0">
              <a:buNone/>
            </a:pPr>
            <a:r>
              <a:rPr lang="ru-RU" b="1" i="1" dirty="0" smtClean="0"/>
              <a:t>Я променял бы, если б мог.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Лермонтов «Мцыри»</a:t>
            </a: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342" y="1698413"/>
            <a:ext cx="4037177" cy="39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20633"/>
            <a:ext cx="10018713" cy="54705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Образ </a:t>
            </a:r>
            <a:r>
              <a:rPr lang="ru-RU" sz="2800" b="1" i="1" dirty="0">
                <a:solidFill>
                  <a:srgbClr val="FF0000"/>
                </a:solidFill>
              </a:rPr>
              <a:t>М</a:t>
            </a:r>
            <a:r>
              <a:rPr lang="ru-RU" sz="2800" b="1" i="1" dirty="0" smtClean="0">
                <a:solidFill>
                  <a:srgbClr val="FF0000"/>
                </a:solidFill>
              </a:rPr>
              <a:t>цыри воспринимается как обобщённый образ узника, томящегося в неволе, но бросающего  ей гордый вызов. В поэме прославляется борьба за духовную свободу, как бы трагично она не закончилась.</a:t>
            </a:r>
          </a:p>
          <a:p>
            <a:pPr marL="0" indent="0">
              <a:buNone/>
            </a:pPr>
            <a:r>
              <a:rPr lang="ru-RU" sz="28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6" y="2801466"/>
            <a:ext cx="5339219" cy="3481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24" y="2801466"/>
            <a:ext cx="5260769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Выразительные средства поэмы «Мцыри»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1745673"/>
            <a:ext cx="10018713" cy="4453246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Эпитеты</a:t>
            </a:r>
            <a:r>
              <a:rPr lang="ru-RU" dirty="0" smtClean="0"/>
              <a:t> («</a:t>
            </a:r>
            <a:r>
              <a:rPr lang="ru-RU" i="1" dirty="0" smtClean="0"/>
              <a:t>пышные</a:t>
            </a:r>
            <a:r>
              <a:rPr lang="ru-RU" dirty="0" smtClean="0"/>
              <a:t> поля», «</a:t>
            </a:r>
            <a:r>
              <a:rPr lang="ru-RU" i="1" dirty="0" smtClean="0"/>
              <a:t>свежею</a:t>
            </a:r>
            <a:r>
              <a:rPr lang="ru-RU" dirty="0" smtClean="0"/>
              <a:t> толпой», «объятья </a:t>
            </a:r>
            <a:r>
              <a:rPr lang="ru-RU" i="1" dirty="0" smtClean="0"/>
              <a:t>каменны</a:t>
            </a:r>
            <a:r>
              <a:rPr lang="ru-RU" dirty="0" smtClean="0"/>
              <a:t>е», «</a:t>
            </a:r>
            <a:r>
              <a:rPr lang="ru-RU" i="1" dirty="0" smtClean="0"/>
              <a:t>тайный</a:t>
            </a:r>
            <a:r>
              <a:rPr lang="ru-RU" dirty="0" smtClean="0"/>
              <a:t> ночлег», «</a:t>
            </a:r>
            <a:r>
              <a:rPr lang="ru-RU" i="1" dirty="0"/>
              <a:t>б</a:t>
            </a:r>
            <a:r>
              <a:rPr lang="ru-RU" i="1" dirty="0" smtClean="0"/>
              <a:t>урное</a:t>
            </a:r>
            <a:r>
              <a:rPr lang="ru-RU" dirty="0" smtClean="0"/>
              <a:t> сердце»), «</a:t>
            </a:r>
            <a:r>
              <a:rPr lang="ru-RU" b="1" dirty="0" smtClean="0"/>
              <a:t>упрямая</a:t>
            </a:r>
            <a:r>
              <a:rPr lang="ru-RU" dirty="0" smtClean="0"/>
              <a:t> груда камней»);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метафоры</a:t>
            </a:r>
            <a:r>
              <a:rPr lang="ru-RU" dirty="0" smtClean="0"/>
              <a:t> («</a:t>
            </a:r>
            <a:r>
              <a:rPr lang="ru-RU" i="1" dirty="0" smtClean="0"/>
              <a:t>венцом</a:t>
            </a:r>
            <a:r>
              <a:rPr lang="ru-RU" b="1" dirty="0" smtClean="0"/>
              <a:t> </a:t>
            </a:r>
            <a:r>
              <a:rPr lang="ru-RU" dirty="0" smtClean="0"/>
              <a:t>дерев», при встрече с барсом сердце Мцыри «зажглось жаждой борьбы», Мцыри даёт себе клятву: свою «пылающую грудь прижать с тоской к груди </a:t>
            </a:r>
            <a:r>
              <a:rPr lang="ru-RU" smtClean="0"/>
              <a:t>… родной»);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олицетворени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( «думы скал»);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  <a:effectLst/>
              </a:rPr>
              <a:t>с</a:t>
            </a:r>
            <a:r>
              <a:rPr lang="ru-RU" u="sng" dirty="0" smtClean="0">
                <a:solidFill>
                  <a:srgbClr val="FF0000"/>
                </a:solidFill>
                <a:effectLst/>
              </a:rPr>
              <a:t>равнения </a:t>
            </a:r>
            <a:r>
              <a:rPr lang="ru-RU" dirty="0" smtClean="0"/>
              <a:t>(«деревья</a:t>
            </a:r>
            <a:r>
              <a:rPr lang="ru-RU" dirty="0"/>
              <a:t>, </a:t>
            </a:r>
            <a:r>
              <a:rPr lang="ru-RU" i="1" dirty="0"/>
              <a:t>как братья в пляске </a:t>
            </a:r>
            <a:r>
              <a:rPr lang="ru-RU" i="1" dirty="0" smtClean="0"/>
              <a:t>круговой»</a:t>
            </a:r>
            <a:r>
              <a:rPr lang="ru-RU" dirty="0" smtClean="0"/>
              <a:t>; «в </a:t>
            </a:r>
            <a:r>
              <a:rPr lang="ru-RU" dirty="0"/>
              <a:t>снегах, горящих, </a:t>
            </a:r>
            <a:r>
              <a:rPr lang="ru-RU" i="1" dirty="0"/>
              <a:t>как </a:t>
            </a:r>
            <a:r>
              <a:rPr lang="ru-RU" i="1" dirty="0" smtClean="0"/>
              <a:t>алмаз»</a:t>
            </a:r>
            <a:r>
              <a:rPr lang="ru-RU" dirty="0" smtClean="0"/>
              <a:t>; «горные </a:t>
            </a:r>
            <a:r>
              <a:rPr lang="ru-RU" dirty="0"/>
              <a:t>хребты, причудливые, </a:t>
            </a:r>
            <a:r>
              <a:rPr lang="ru-RU" i="1" dirty="0"/>
              <a:t>как </a:t>
            </a:r>
            <a:r>
              <a:rPr lang="ru-RU" i="1" dirty="0" smtClean="0"/>
              <a:t>мечты»</a:t>
            </a:r>
            <a:r>
              <a:rPr lang="ru-RU" dirty="0" smtClean="0"/>
              <a:t>; «</a:t>
            </a:r>
            <a:r>
              <a:rPr lang="ru-RU" dirty="0" err="1" smtClean="0"/>
              <a:t>курилися</a:t>
            </a:r>
            <a:r>
              <a:rPr lang="ru-RU" dirty="0"/>
              <a:t>, </a:t>
            </a:r>
            <a:r>
              <a:rPr lang="ru-RU" i="1" dirty="0"/>
              <a:t>как алтари</a:t>
            </a:r>
            <a:r>
              <a:rPr lang="ru-RU" dirty="0"/>
              <a:t>, их </a:t>
            </a:r>
            <a:r>
              <a:rPr lang="ru-RU" dirty="0" smtClean="0"/>
              <a:t>выси»; «облака</a:t>
            </a:r>
            <a:r>
              <a:rPr lang="ru-RU" dirty="0"/>
              <a:t>, </a:t>
            </a:r>
            <a:r>
              <a:rPr lang="ru-RU" i="1" dirty="0"/>
              <a:t>как будто белый караван залётных </a:t>
            </a:r>
            <a:r>
              <a:rPr lang="ru-RU" i="1" dirty="0" smtClean="0"/>
              <a:t>птиц»);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аллитераци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(«г</a:t>
            </a:r>
            <a:r>
              <a:rPr lang="ru-RU" i="1" dirty="0" smtClean="0"/>
              <a:t>р</a:t>
            </a:r>
            <a:r>
              <a:rPr lang="ru-RU" dirty="0" smtClean="0"/>
              <a:t>уды</a:t>
            </a:r>
            <a:r>
              <a:rPr lang="ru-RU" dirty="0"/>
              <a:t>, го</a:t>
            </a:r>
            <a:r>
              <a:rPr lang="ru-RU" i="1" dirty="0"/>
              <a:t>р</a:t>
            </a:r>
            <a:r>
              <a:rPr lang="ru-RU" dirty="0"/>
              <a:t>ные х</a:t>
            </a:r>
            <a:r>
              <a:rPr lang="ru-RU" i="1" dirty="0"/>
              <a:t>р</a:t>
            </a:r>
            <a:r>
              <a:rPr lang="ru-RU" dirty="0"/>
              <a:t>ебты, </a:t>
            </a:r>
            <a:r>
              <a:rPr lang="ru-RU" dirty="0" err="1"/>
              <a:t>ку</a:t>
            </a:r>
            <a:r>
              <a:rPr lang="ru-RU" i="1" dirty="0" err="1"/>
              <a:t>р</a:t>
            </a:r>
            <a:r>
              <a:rPr lang="ru-RU" dirty="0" err="1"/>
              <a:t>илися</a:t>
            </a:r>
            <a:r>
              <a:rPr lang="ru-RU" dirty="0"/>
              <a:t>, как </a:t>
            </a:r>
            <a:r>
              <a:rPr lang="ru-RU" dirty="0" smtClean="0"/>
              <a:t>алта</a:t>
            </a:r>
            <a:r>
              <a:rPr lang="ru-RU" i="1" dirty="0" smtClean="0"/>
              <a:t>р</a:t>
            </a:r>
            <a:r>
              <a:rPr lang="ru-RU" dirty="0" smtClean="0"/>
              <a:t>и» («</a:t>
            </a:r>
            <a:r>
              <a:rPr lang="ru-RU" dirty="0"/>
              <a:t>р</a:t>
            </a:r>
            <a:r>
              <a:rPr lang="ru-RU" dirty="0" smtClean="0"/>
              <a:t>»).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342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Источники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b="1" i="1" dirty="0" smtClean="0"/>
              <a:t>. </a:t>
            </a:r>
            <a:r>
              <a:rPr lang="en-US" b="1" i="1" dirty="0" smtClean="0"/>
              <a:t> </a:t>
            </a:r>
            <a:r>
              <a:rPr lang="en-US" b="1" i="1" dirty="0" err="1" smtClean="0"/>
              <a:t>ru</a:t>
            </a:r>
            <a:r>
              <a:rPr lang="en-US" b="1" i="1" dirty="0" smtClean="0"/>
              <a:t>. </a:t>
            </a:r>
            <a:r>
              <a:rPr lang="en-US" b="1" i="1" dirty="0" err="1" smtClean="0"/>
              <a:t>wikipedia</a:t>
            </a:r>
            <a:r>
              <a:rPr lang="en-US" b="1" i="1" dirty="0" smtClean="0"/>
              <a:t>. org.</a:t>
            </a:r>
          </a:p>
          <a:p>
            <a:pPr marL="457200" indent="-457200">
              <a:buAutoNum type="arabicPeriod" startAt="2"/>
            </a:pPr>
            <a:r>
              <a:rPr lang="en-US" b="1" i="1" dirty="0" smtClean="0"/>
              <a:t>images. </a:t>
            </a:r>
            <a:r>
              <a:rPr lang="en-US" b="1" i="1" dirty="0" err="1"/>
              <a:t>y</a:t>
            </a:r>
            <a:r>
              <a:rPr lang="en-US" b="1" i="1" dirty="0" err="1" smtClean="0"/>
              <a:t>andex</a:t>
            </a:r>
            <a:r>
              <a:rPr lang="en-US" b="1" i="1" dirty="0" smtClean="0"/>
              <a:t>. </a:t>
            </a:r>
            <a:r>
              <a:rPr lang="en-US" b="1" i="1" dirty="0" err="1"/>
              <a:t>r</a:t>
            </a:r>
            <a:r>
              <a:rPr lang="en-US" b="1" i="1" dirty="0" err="1" smtClean="0"/>
              <a:t>u</a:t>
            </a:r>
            <a:endParaRPr lang="en-US" b="1" i="1" dirty="0" smtClean="0"/>
          </a:p>
          <a:p>
            <a:pPr marL="457200" indent="-457200">
              <a:buAutoNum type="arabicPeriod" startAt="2"/>
            </a:pPr>
            <a:r>
              <a:rPr lang="ru-RU" b="1" i="1" dirty="0" smtClean="0"/>
              <a:t>С.М. Флоринская «Русская литература» Москва 1955 </a:t>
            </a:r>
          </a:p>
          <a:p>
            <a:pPr marL="457200" indent="-457200">
              <a:buAutoNum type="arabicPeriod" startAt="2"/>
            </a:pPr>
            <a:r>
              <a:rPr lang="ru-RU" b="1" i="1" dirty="0" smtClean="0"/>
              <a:t>Учебник – хрестоматия для 8-го класса. Авторы В.Я. Коровина, В.П. Журавлёв, В.И. Коровин. Москва «Просвещение</a:t>
            </a:r>
            <a:r>
              <a:rPr lang="ru-RU" b="1" i="1" smtClean="0"/>
              <a:t>» </a:t>
            </a:r>
            <a:r>
              <a:rPr lang="ru-RU" b="1" i="1" smtClean="0"/>
              <a:t>2008</a:t>
            </a:r>
            <a:endParaRPr lang="ru-RU" b="1" i="1" dirty="0" smtClean="0"/>
          </a:p>
          <a:p>
            <a:pPr marL="457200" indent="-457200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31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4932" y="795648"/>
            <a:ext cx="4297717" cy="473825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451262"/>
            <a:ext cx="4895056" cy="6163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    </a:t>
            </a:r>
            <a:r>
              <a:rPr lang="ru-RU" b="1" i="1" dirty="0" smtClean="0"/>
              <a:t>«</a:t>
            </a:r>
            <a:r>
              <a:rPr lang="ru-RU" sz="2600" b="1" i="1" dirty="0" smtClean="0"/>
              <a:t>Что </a:t>
            </a:r>
            <a:r>
              <a:rPr lang="ru-RU" sz="2600" b="1" i="1" dirty="0"/>
              <a:t>за огненная душа, что за могучий дух, что за исполинская натура у этого Мцыри! Это любимый идеал нашего поэта, это отражение в поэзии тени его собственной личности. Во всем, что ни говорит Мцыри, веет его собственным духом, поражает его собственной мощью</a:t>
            </a:r>
            <a:r>
              <a:rPr lang="ru-RU" sz="2600" b="1" i="1" dirty="0" smtClean="0"/>
              <a:t>»</a:t>
            </a:r>
          </a:p>
          <a:p>
            <a:pPr marL="0" indent="0">
              <a:buNone/>
            </a:pPr>
            <a:r>
              <a:rPr lang="ru-RU" sz="2600" b="1" i="1" dirty="0" smtClean="0"/>
              <a:t>                       (В.Г. Белин</a:t>
            </a:r>
            <a:r>
              <a:rPr lang="ru-RU" sz="2600" dirty="0" smtClean="0"/>
              <a:t>ский)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593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3669" y="609600"/>
            <a:ext cx="4894262" cy="567244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7158" y="1272760"/>
            <a:ext cx="5094154" cy="4556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/>
              <a:t>    В </a:t>
            </a:r>
            <a:r>
              <a:rPr lang="ru-RU" sz="2400" i="1" dirty="0"/>
              <a:t>грузинском языке слово «</a:t>
            </a:r>
            <a:r>
              <a:rPr lang="ru-RU" sz="2400" i="1" dirty="0" err="1"/>
              <a:t>мцыри</a:t>
            </a:r>
            <a:r>
              <a:rPr lang="ru-RU" sz="2400" i="1" dirty="0"/>
              <a:t>» (груз. </a:t>
            </a:r>
            <a:r>
              <a:rPr lang="ru-RU" sz="2400" i="1" dirty="0" err="1"/>
              <a:t>მწირი</a:t>
            </a:r>
            <a:r>
              <a:rPr lang="ru-RU" sz="2400" i="1" dirty="0"/>
              <a:t>) имеет двойное значение: в первом — «послушник», «</a:t>
            </a:r>
            <a:r>
              <a:rPr lang="ru-RU" sz="2400" i="1" dirty="0" err="1"/>
              <a:t>неслужащий</a:t>
            </a:r>
            <a:r>
              <a:rPr lang="ru-RU" sz="2400" i="1" dirty="0"/>
              <a:t> монах», а во втором — «пришелец», «чужеземец», прибывший добровольно или привезённый насильственно из чужих краев, одинокий человек, не имеющий родственников, близких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3057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85008"/>
            <a:ext cx="10018713" cy="2153391"/>
          </a:xfrm>
        </p:spPr>
        <p:txBody>
          <a:bodyPr>
            <a:normAutofit/>
          </a:bodyPr>
          <a:lstStyle/>
          <a:p>
            <a:r>
              <a:rPr lang="ru-RU" i="1" dirty="0" smtClean="0"/>
              <a:t>Поэма «Мцыри» (1839 </a:t>
            </a:r>
            <a:r>
              <a:rPr lang="ru-RU" i="1" dirty="0"/>
              <a:t>год)</a:t>
            </a:r>
            <a:br>
              <a:rPr lang="ru-RU" i="1" dirty="0"/>
            </a:br>
            <a:r>
              <a:rPr lang="ru-RU" i="1" dirty="0"/>
              <a:t>История создания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28801"/>
            <a:ext cx="10018713" cy="48332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i="1" dirty="0" smtClean="0"/>
              <a:t>В </a:t>
            </a:r>
            <a:r>
              <a:rPr lang="ru-RU" i="1" dirty="0"/>
              <a:t>1830 – 1831 годах у Лермонтова зародился замысел создать образ юноши, рвущегося на волю из монастыря или тюрьмы. В одной из заметок от 1831 года находим: «Написать записки молодого монаха 17 лет. – С детства он в монастыре… Страстная душа томится. Идеалы…»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dirty="0"/>
              <a:t>Но прошло несколько лет, прежде чем Лермонтову удалось осуществить этот замысел. В 1837 году, странствуя по Военно-Грузинской дороге, Лермонтов в Мцхете встретил старика-монаха, который рассказал поэту историю его жизни. Родом он горец; в детстве был взят в плен войсками генерала Ермолова. Генерал вёз его с собой, но мальчик по дороге заболел и был оставлен в монастыре на попечение монахов. Здесь он и вырос, но долго не мог привыкнуть к монастырской жизни и неоднократно пытался бежать в горы, на родину. Последствием одной из таких попыток была долгая и тяжёлая болезнь, после которой молодой горец примирился со своей судьбой и остался в монастыре.</a:t>
            </a:r>
          </a:p>
          <a:p>
            <a:pPr marL="0" indent="0">
              <a:buNone/>
            </a:pPr>
            <a:r>
              <a:rPr lang="ru-RU" i="1" dirty="0"/>
              <a:t>     Этот рассказ старого монаха-горца напомнил поэту о прежнем замысле и дал ему реальную, взятую из жизни сюжетную основу. Определилось и место действия</a:t>
            </a:r>
            <a:r>
              <a:rPr lang="ru-RU" dirty="0"/>
              <a:t>: </a:t>
            </a:r>
            <a:r>
              <a:rPr lang="ru-RU" i="1" dirty="0"/>
              <a:t>Кавказ, окрестности Мцхета, монастырь при слиянии Куры и </a:t>
            </a:r>
            <a:r>
              <a:rPr lang="ru-RU" i="1" dirty="0" err="1"/>
              <a:t>Арагвы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240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i="1" dirty="0"/>
              <a:t>Там, где, </a:t>
            </a:r>
            <a:r>
              <a:rPr lang="ru-RU" sz="2700" b="0" i="1" dirty="0" err="1"/>
              <a:t>сливаяся</a:t>
            </a:r>
            <a:r>
              <a:rPr lang="ru-RU" sz="2700" b="0" i="1" dirty="0"/>
              <a:t>, шумят,</a:t>
            </a:r>
            <a:br>
              <a:rPr lang="ru-RU" sz="2700" b="0" i="1" dirty="0"/>
            </a:br>
            <a:r>
              <a:rPr lang="ru-RU" sz="2700" b="0" i="1" dirty="0"/>
              <a:t> Обнявшись, будто две сестры,</a:t>
            </a:r>
            <a:br>
              <a:rPr lang="ru-RU" sz="2700" b="0" i="1" dirty="0"/>
            </a:br>
            <a:r>
              <a:rPr lang="ru-RU" sz="2700" b="0" i="1" dirty="0"/>
              <a:t> Струи </a:t>
            </a:r>
            <a:r>
              <a:rPr lang="ru-RU" sz="2700" b="0" i="1" dirty="0" err="1"/>
              <a:t>Арагвы</a:t>
            </a:r>
            <a:r>
              <a:rPr lang="ru-RU" sz="2700" b="0" i="1" dirty="0"/>
              <a:t> и Куры,</a:t>
            </a:r>
            <a:br>
              <a:rPr lang="ru-RU" sz="2700" b="0" i="1" dirty="0"/>
            </a:br>
            <a:r>
              <a:rPr lang="ru-RU" sz="2700" b="0" i="1" dirty="0"/>
              <a:t> Был монастырь</a:t>
            </a:r>
            <a:r>
              <a:rPr lang="ru-RU" b="0" i="1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795" y="2173185"/>
            <a:ext cx="4441372" cy="397823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2675" y="2228602"/>
            <a:ext cx="4619501" cy="38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Тема и идея поэмы «Мцыри»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432" y="2061358"/>
            <a:ext cx="10018713" cy="4517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Тема </a:t>
            </a:r>
            <a:r>
              <a:rPr lang="ru-RU" b="1" i="1" dirty="0">
                <a:solidFill>
                  <a:srgbClr val="FF0000"/>
                </a:solidFill>
              </a:rPr>
              <a:t>поэмы </a:t>
            </a:r>
            <a:r>
              <a:rPr lang="ru-RU" i="1" dirty="0"/>
              <a:t>– изображение сильной, смелой, свободолюбивой личности, юноши, рвущегося на волю, на родину из чуждой и враждебной ему монастырской среды. Раскрывая эту основную тему, Лермонтов ставит также темы человек и природа, связь человека с его родиной, с народом, тяжесть вынужденного одиночества и бездействия.</a:t>
            </a:r>
          </a:p>
          <a:p>
            <a:pPr marL="0" indent="0">
              <a:buNone/>
            </a:pPr>
            <a:r>
              <a:rPr lang="ru-RU" i="1" dirty="0" smtClean="0"/>
              <a:t>       </a:t>
            </a:r>
            <a:r>
              <a:rPr lang="ru-RU" i="1" dirty="0"/>
              <a:t>Лермонтов пронизывает всю поэму </a:t>
            </a:r>
            <a:r>
              <a:rPr lang="ru-RU" b="1" i="1" dirty="0">
                <a:solidFill>
                  <a:srgbClr val="FF0000"/>
                </a:solidFill>
              </a:rPr>
              <a:t>идеей</a:t>
            </a:r>
            <a:r>
              <a:rPr lang="ru-RU" b="1" i="1" dirty="0"/>
              <a:t> </a:t>
            </a:r>
            <a:r>
              <a:rPr lang="ru-RU" i="1" dirty="0"/>
              <a:t>борьбы за свободу, протестом против сковывающих человеческую личность общественных условий. Счастье жизни для Мцыри в борьбе за поставленную им себе цель – обрести родину и свободу.</a:t>
            </a:r>
          </a:p>
          <a:p>
            <a:pPr marL="0" indent="0">
              <a:buNone/>
            </a:pPr>
            <a:r>
              <a:rPr lang="ru-RU" i="1" dirty="0" smtClean="0"/>
              <a:t>        Чтобы подчеркнуть эту целеустремлённость Мцыри, его верность до конца своей «пламенной страсти» к свободе, Лермонтов изменил историю жизни старика-монаха, положенную в основу сюжета поэмы: Мцыри умирает, потому что не может примириться с жизнью в монастыре.</a:t>
            </a:r>
          </a:p>
          <a:p>
            <a:r>
              <a:rPr lang="ru-RU" i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Композиция поэмы «Мцыри»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6280" y="2032165"/>
            <a:ext cx="4714504" cy="439387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/>
              <a:t>Вступление</a:t>
            </a:r>
          </a:p>
          <a:p>
            <a:pPr marL="342900" indent="-342900">
              <a:buAutoNum type="arabicPeriod"/>
            </a:pPr>
            <a:r>
              <a:rPr lang="ru-RU" sz="2800" b="1" i="1" dirty="0" smtClean="0"/>
              <a:t>Краткий рассказ автора о жизни Мцыри</a:t>
            </a:r>
          </a:p>
          <a:p>
            <a:pPr marL="342900" indent="-342900">
              <a:buAutoNum type="arabicPeriod"/>
            </a:pPr>
            <a:r>
              <a:rPr lang="ru-RU" sz="2800" b="1" i="1" dirty="0" smtClean="0"/>
              <a:t>Исповедь героя </a:t>
            </a:r>
          </a:p>
          <a:p>
            <a:pPr marL="0" indent="0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369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94" y="170213"/>
            <a:ext cx="10353761" cy="1326321"/>
          </a:xfrm>
        </p:spPr>
        <p:txBody>
          <a:bodyPr/>
          <a:lstStyle/>
          <a:p>
            <a:r>
              <a:rPr lang="ru-RU" i="1" dirty="0" smtClean="0"/>
              <a:t>Жизнь </a:t>
            </a:r>
            <a:r>
              <a:rPr lang="ru-RU" i="1" dirty="0"/>
              <a:t>М</a:t>
            </a:r>
            <a:r>
              <a:rPr lang="ru-RU" i="1" dirty="0" smtClean="0"/>
              <a:t>цыри в монастыре 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2519" y="1353787"/>
            <a:ext cx="6032665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        </a:t>
            </a:r>
            <a:r>
              <a:rPr lang="ru-RU" sz="1600" i="1" dirty="0" smtClean="0"/>
              <a:t>Лермонтов не дает подробного описания монастырской жизни Мцыри, однако, мы понимаем, что для героя монастырь - символ неволи, тюрьма с сумрачными стенами и “кельями душными”. Остаться жить в монастыре - означало для него навсегда отказаться от родины и свободы, быть обреченным на вечное рабство и одиночество. Автор не раскрывает характера мальчика, попавшего в монастырь: он только рисует его физическую слабость и пугливость, а затем дает несколько штрихов его поведения, и личность пленника-горца вырисовывается отчетливо. Он вынослив, горд, недоверчив, потому что видит в окружающих монахах своих врагов, ему с самых ранних лет знакомы недетские чувства одиночества и тоски. Есть и прямая авторская оценка поведения мальчика, усиливающая впечатление, -  Лермонтов говорит о его могучем духе, унаследованном </a:t>
            </a:r>
            <a:r>
              <a:rPr lang="ru-RU" sz="1600" dirty="0" smtClean="0"/>
              <a:t>от отцов.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1445" y="1567543"/>
            <a:ext cx="4762005" cy="4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278</TotalTime>
  <Words>1694</Words>
  <Application>Microsoft Office PowerPoint</Application>
  <PresentationFormat>Широкоэкранный</PresentationFormat>
  <Paragraphs>122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Rockwell</vt:lpstr>
      <vt:lpstr>Damask</vt:lpstr>
      <vt:lpstr>М. Ю. Лермонтов 1814 – 1841  </vt:lpstr>
      <vt:lpstr>Поэма «Мцыри» </vt:lpstr>
      <vt:lpstr>Презентация PowerPoint</vt:lpstr>
      <vt:lpstr>  </vt:lpstr>
      <vt:lpstr>Поэма «Мцыри» (1839 год) История создания  </vt:lpstr>
      <vt:lpstr>Там, где, сливаяся, шумят,  Обнявшись, будто две сестры,  Струи Арагвы и Куры,  Был монастырь.</vt:lpstr>
      <vt:lpstr>Тема и идея поэмы «Мцыри»</vt:lpstr>
      <vt:lpstr>Композиция поэмы «Мцыри»</vt:lpstr>
      <vt:lpstr>Жизнь Мцыри в монастыре  </vt:lpstr>
      <vt:lpstr>Почему Мцыри убежал из монастыря?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Кульминацией поэмы является битва Мцыри с барсом.</vt:lpstr>
      <vt:lpstr> качества характера, проявляемые  Мцыри во время битвы с барсом?</vt:lpstr>
      <vt:lpstr>Презентация PowerPoint</vt:lpstr>
      <vt:lpstr>Презентация PowerPoint</vt:lpstr>
      <vt:lpstr>Презентация PowerPoint</vt:lpstr>
      <vt:lpstr>Презентация PowerPoint</vt:lpstr>
      <vt:lpstr> Выразительные средства поэмы «Мцыри»</vt:lpstr>
      <vt:lpstr>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 Лермонтов</dc:title>
  <dc:creator>Exi-Di</dc:creator>
  <cp:lastModifiedBy>Exi-Di</cp:lastModifiedBy>
  <cp:revision>28</cp:revision>
  <dcterms:created xsi:type="dcterms:W3CDTF">2014-01-05T09:42:36Z</dcterms:created>
  <dcterms:modified xsi:type="dcterms:W3CDTF">2015-01-04T12:33:01Z</dcterms:modified>
</cp:coreProperties>
</file>