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3" r:id="rId10"/>
    <p:sldId id="264" r:id="rId11"/>
    <p:sldId id="272" r:id="rId12"/>
    <p:sldId id="265" r:id="rId13"/>
    <p:sldId id="266" r:id="rId14"/>
    <p:sldId id="273" r:id="rId15"/>
    <p:sldId id="267" r:id="rId16"/>
    <p:sldId id="268" r:id="rId17"/>
    <p:sldId id="269" r:id="rId18"/>
    <p:sldId id="274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928957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Рекомендации по оцениванию</a:t>
            </a:r>
            <a:br>
              <a:rPr lang="ru-RU" sz="3600" b="1" dirty="0" smtClean="0"/>
            </a:br>
            <a:r>
              <a:rPr lang="ru-RU" sz="3600" b="1" dirty="0" smtClean="0"/>
              <a:t> регулятивного компонента </a:t>
            </a:r>
            <a:br>
              <a:rPr lang="ru-RU" sz="3600" b="1" dirty="0" smtClean="0"/>
            </a:br>
            <a:r>
              <a:rPr lang="ru-RU" sz="3600" b="1" dirty="0" smtClean="0"/>
              <a:t>деятельности педагогического работника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214686"/>
            <a:ext cx="8001056" cy="3071834"/>
          </a:xfrm>
        </p:spPr>
        <p:txBody>
          <a:bodyPr>
            <a:normAutofit/>
          </a:bodyPr>
          <a:lstStyle/>
          <a:p>
            <a:endParaRPr lang="ru-RU" sz="1800" b="1" i="1" dirty="0" smtClean="0"/>
          </a:p>
          <a:p>
            <a:r>
              <a:rPr lang="ru-RU" sz="1800" i="1" dirty="0" smtClean="0"/>
              <a:t>«Мудр </a:t>
            </a:r>
            <a:r>
              <a:rPr lang="ru-RU" sz="1800" i="1" dirty="0" smtClean="0"/>
              <a:t>тот, кто знает </a:t>
            </a:r>
            <a:r>
              <a:rPr lang="ru-RU" sz="1800" i="1" dirty="0" smtClean="0"/>
              <a:t>    </a:t>
            </a:r>
            <a:r>
              <a:rPr lang="ru-RU" sz="1800" i="1" dirty="0" smtClean="0"/>
              <a:t>не много,      а </a:t>
            </a:r>
            <a:r>
              <a:rPr lang="ru-RU" sz="1800" i="1" dirty="0" smtClean="0"/>
              <a:t>нужное»</a:t>
            </a:r>
          </a:p>
          <a:p>
            <a:r>
              <a:rPr lang="ru-RU" sz="1800" i="1" dirty="0" smtClean="0"/>
              <a:t>Эсхил  </a:t>
            </a:r>
            <a:endParaRPr lang="ru-RU" sz="1800" i="1" dirty="0" smtClean="0"/>
          </a:p>
          <a:p>
            <a:pPr algn="r"/>
            <a:endParaRPr lang="ru-RU" sz="1800" b="1" i="1" dirty="0" smtClean="0"/>
          </a:p>
          <a:p>
            <a:pPr algn="r"/>
            <a:endParaRPr lang="ru-RU" sz="1800" b="1" i="1" dirty="0" smtClean="0"/>
          </a:p>
          <a:p>
            <a:pPr algn="r"/>
            <a:r>
              <a:rPr lang="ru-RU" sz="1800" b="1" i="1" dirty="0" smtClean="0"/>
              <a:t>Выполнил</a:t>
            </a:r>
            <a:r>
              <a:rPr lang="ru-RU" sz="1800" b="1" i="1" dirty="0" smtClean="0"/>
              <a:t>: Г.Р.Богородицкая</a:t>
            </a:r>
          </a:p>
          <a:p>
            <a:pPr algn="r"/>
            <a:r>
              <a:rPr lang="ru-RU" sz="1800" b="1" i="1" dirty="0" smtClean="0"/>
              <a:t>зам.директора  по УВР</a:t>
            </a:r>
          </a:p>
          <a:p>
            <a:pPr algn="r"/>
            <a:r>
              <a:rPr lang="ru-RU" sz="1800" b="1" i="1" dirty="0" smtClean="0"/>
              <a:t>                                                                        МКОУ </a:t>
            </a:r>
            <a:r>
              <a:rPr lang="ru-RU" sz="1800" b="1" i="1" dirty="0" err="1" smtClean="0"/>
              <a:t>Сызгинская</a:t>
            </a:r>
            <a:r>
              <a:rPr lang="ru-RU" sz="1800" b="1" i="1" dirty="0" smtClean="0"/>
              <a:t> ООШ</a:t>
            </a:r>
          </a:p>
          <a:p>
            <a:endParaRPr lang="ru-RU" sz="18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Инструментальный компонент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i="1" dirty="0" smtClean="0"/>
              <a:t>. </a:t>
            </a:r>
            <a:r>
              <a:rPr lang="ru-RU" dirty="0" smtClean="0"/>
              <a:t>Педагог умеет</a:t>
            </a:r>
            <a:r>
              <a:rPr lang="ru-RU" dirty="0" smtClean="0"/>
              <a:t>: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выделять в профессиональной, личной и об­щественной </a:t>
            </a:r>
            <a:r>
              <a:rPr lang="ru-RU" dirty="0" smtClean="0"/>
              <a:t>жизни проблемы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описывать и анализировать проблемы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адекватно оценивать значимость и сложность </a:t>
            </a:r>
            <a:r>
              <a:rPr lang="ru-RU" dirty="0" smtClean="0"/>
              <a:t>выделяемых проблем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определять и формулировать стратегические и тактические цели, </a:t>
            </a:r>
            <a:r>
              <a:rPr lang="ru-RU" dirty="0" smtClean="0"/>
              <a:t>соподчинять их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ставить реальные</a:t>
            </a:r>
            <a:r>
              <a:rPr lang="ru-RU" dirty="0" smtClean="0"/>
              <a:t>, достижимые цели;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59435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– производить оценку средств и способов достижения целей;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определять критерии успешности достижения целей;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объективно оценивать собственные возможности при решении разного рода </a:t>
            </a:r>
          </a:p>
          <a:p>
            <a:pPr>
              <a:buNone/>
            </a:pPr>
            <a:r>
              <a:rPr lang="ru-RU" dirty="0" smtClean="0"/>
              <a:t>задач;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планировать, моделировать, программировать деятельность; </a:t>
            </a:r>
            <a:endParaRPr lang="ru-RU" sz="4000" dirty="0" smtClean="0"/>
          </a:p>
          <a:p>
            <a:pPr lvl="2"/>
            <a:r>
              <a:rPr lang="ru-RU" dirty="0" smtClean="0"/>
              <a:t>Владеть алгоритмами решения задач; </a:t>
            </a:r>
            <a:endParaRPr lang="ru-RU" sz="3200" dirty="0" smtClean="0"/>
          </a:p>
          <a:p>
            <a:pPr lvl="2"/>
            <a:r>
              <a:rPr lang="ru-RU" dirty="0" smtClean="0"/>
              <a:t>принимать решения о необходимых действиях; </a:t>
            </a:r>
            <a:endParaRPr lang="ru-RU" sz="3200" dirty="0" smtClean="0"/>
          </a:p>
          <a:p>
            <a:pPr lvl="2">
              <a:buNone/>
            </a:pPr>
            <a:r>
              <a:rPr lang="ru-RU" dirty="0" smtClean="0"/>
              <a:t> 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осознавать собственные желания и </a:t>
            </a:r>
            <a:r>
              <a:rPr lang="ru-RU" dirty="0" smtClean="0"/>
              <a:t>соотносить их </a:t>
            </a:r>
            <a:r>
              <a:rPr lang="ru-RU" dirty="0" smtClean="0"/>
              <a:t>с </a:t>
            </a:r>
            <a:r>
              <a:rPr lang="ru-RU" dirty="0" smtClean="0"/>
              <a:t>поставленными целями</a:t>
            </a:r>
            <a:r>
              <a:rPr lang="ru-RU" dirty="0" smtClean="0"/>
              <a:t>; </a:t>
            </a:r>
            <a:endParaRPr lang="ru-RU" sz="4000" dirty="0" smtClean="0"/>
          </a:p>
          <a:p>
            <a:pPr lvl="2"/>
            <a:r>
              <a:rPr lang="ru-RU" dirty="0" smtClean="0"/>
              <a:t>Организовывать и упорядочивать деятельность</a:t>
            </a:r>
            <a:r>
              <a:rPr lang="ru-RU" dirty="0" smtClean="0"/>
              <a:t>; </a:t>
            </a:r>
            <a:endParaRPr lang="ru-RU" sz="3200" dirty="0" smtClean="0"/>
          </a:p>
          <a:p>
            <a:pPr lvl="2"/>
            <a:r>
              <a:rPr lang="ru-RU" dirty="0" smtClean="0"/>
              <a:t>Соотносить действия с имеющимся эталоном</a:t>
            </a:r>
            <a:r>
              <a:rPr lang="ru-RU" dirty="0" smtClean="0"/>
              <a:t>; </a:t>
            </a:r>
            <a:endParaRPr lang="ru-RU" sz="3200" dirty="0" smtClean="0"/>
          </a:p>
          <a:p>
            <a:pPr lvl="2">
              <a:buNone/>
            </a:pPr>
            <a:r>
              <a:rPr lang="ru-RU" dirty="0" smtClean="0"/>
              <a:t> </a:t>
            </a:r>
            <a:endParaRPr lang="ru-RU" sz="3200" dirty="0" smtClean="0"/>
          </a:p>
          <a:p>
            <a:pPr>
              <a:buNone/>
            </a:pPr>
            <a:r>
              <a:rPr lang="ru-RU" dirty="0" smtClean="0"/>
              <a:t>– осуществлять самоконтроль собственных </a:t>
            </a:r>
            <a:r>
              <a:rPr lang="ru-RU" dirty="0" smtClean="0"/>
              <a:t>действий и </a:t>
            </a:r>
            <a:r>
              <a:rPr lang="ru-RU" dirty="0" smtClean="0"/>
              <a:t>взаимодействия с окружающими в ходе ре­шения </a:t>
            </a:r>
            <a:r>
              <a:rPr lang="ru-RU" dirty="0" smtClean="0"/>
              <a:t>поставленных задач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удерживать цели в поле своего сознания до </a:t>
            </a:r>
            <a:r>
              <a:rPr lang="ru-RU" dirty="0" smtClean="0"/>
              <a:t>момента их достижения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проявлять волевое </a:t>
            </a:r>
            <a:r>
              <a:rPr lang="ru-RU" dirty="0" smtClean="0"/>
              <a:t>усилие;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76897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– стимулировать собственную активность по </a:t>
            </a:r>
            <a:r>
              <a:rPr lang="ru-RU" dirty="0" smtClean="0"/>
              <a:t>достижению целей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использовать конструктивные способы </a:t>
            </a:r>
            <a:r>
              <a:rPr lang="ru-RU" dirty="0" smtClean="0"/>
              <a:t>реагирования на внутренние и внешние препятствия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мобилизовать внутренние ресурсы для </a:t>
            </a:r>
            <a:r>
              <a:rPr lang="ru-RU" dirty="0" smtClean="0"/>
              <a:t>разрешения затруднений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преодолевать аффективное напряжение, </a:t>
            </a:r>
            <a:r>
              <a:rPr lang="ru-RU" dirty="0" smtClean="0"/>
              <a:t>возникающее в процессе деятельности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самостоятельного «извлекать» личностно </a:t>
            </a:r>
            <a:r>
              <a:rPr lang="ru-RU" dirty="0" smtClean="0"/>
              <a:t>значимый опыт из процесса преодоления трудностей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 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– обнаруживать ошибки и устранять их;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сопоставлять промежуточные результаты с ожидаемыми результатами достижения цели;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осуществлять анализ достижения поставленных целей, подводить итоги, оценивать результаты деятельности;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проводить рефлексию собственных внутрен­них состояний;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адекватно реагировать на изменение ситуации путем перестройки сложившихся алгоритмов </a:t>
            </a:r>
            <a:r>
              <a:rPr lang="ru-RU" dirty="0" smtClean="0"/>
              <a:t>деятельности и </a:t>
            </a:r>
            <a:r>
              <a:rPr lang="ru-RU" dirty="0" smtClean="0"/>
              <a:t>др.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Ценностный компонент.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Педагогу присущи</a:t>
            </a:r>
            <a:r>
              <a:rPr lang="ru-RU" dirty="0" smtClean="0"/>
              <a:t>: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осмысление ценности регулятивной </a:t>
            </a:r>
            <a:r>
              <a:rPr lang="ru-RU" dirty="0" smtClean="0"/>
              <a:t>компетенции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актуализированные мотивы формирования умений </a:t>
            </a:r>
            <a:r>
              <a:rPr lang="ru-RU" dirty="0" smtClean="0"/>
              <a:t>и навыков </a:t>
            </a:r>
            <a:r>
              <a:rPr lang="ru-RU" dirty="0" err="1" smtClean="0"/>
              <a:t>саморегуляции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осознание своей профессиональной и жизненной </a:t>
            </a:r>
            <a:r>
              <a:rPr lang="ru-RU" dirty="0" smtClean="0"/>
              <a:t>позиции;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позиция субъекта деятельности и </a:t>
            </a:r>
            <a:r>
              <a:rPr lang="ru-RU" dirty="0" smtClean="0"/>
              <a:t>собственного </a:t>
            </a:r>
            <a:r>
              <a:rPr lang="ru-RU" dirty="0" smtClean="0"/>
              <a:t>развития;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позитивное отношение к своему будущему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– ориентация на достижение успеха в </a:t>
            </a:r>
            <a:r>
              <a:rPr lang="ru-RU" dirty="0" smtClean="0"/>
              <a:t>деятельности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самостоятельного «извлекать» личностно </a:t>
            </a:r>
            <a:r>
              <a:rPr lang="ru-RU" dirty="0" smtClean="0"/>
              <a:t>значимый опыт из процесса преодоления трудностей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обнаруживать </a:t>
            </a:r>
            <a:r>
              <a:rPr lang="ru-RU" dirty="0" smtClean="0"/>
              <a:t>ошибки и устранять их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сопоставлять промежуточные результаты с </a:t>
            </a:r>
            <a:r>
              <a:rPr lang="ru-RU" dirty="0" smtClean="0"/>
              <a:t>ожидаемыми результатами достижения цели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осуществлять анализ достижения </a:t>
            </a:r>
            <a:r>
              <a:rPr lang="ru-RU" dirty="0" smtClean="0"/>
              <a:t>поставленных </a:t>
            </a:r>
            <a:r>
              <a:rPr lang="ru-RU" dirty="0" smtClean="0"/>
              <a:t>целей, подводить итоги, оценивать результаты деятельности;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проводить рефлексию собственных </a:t>
            </a:r>
            <a:r>
              <a:rPr lang="ru-RU" dirty="0" smtClean="0"/>
              <a:t>внутренних </a:t>
            </a:r>
            <a:r>
              <a:rPr lang="ru-RU" dirty="0" smtClean="0"/>
              <a:t>состояний;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адекватно реагировать на изменение ситуации путем перестройки сложившихся алгоритмов </a:t>
            </a:r>
            <a:r>
              <a:rPr lang="ru-RU" dirty="0" smtClean="0"/>
              <a:t>деятельности и </a:t>
            </a:r>
            <a:r>
              <a:rPr lang="ru-RU" dirty="0" smtClean="0"/>
              <a:t>др.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осознание своей профессиональной и жизненной </a:t>
            </a:r>
            <a:r>
              <a:rPr lang="ru-RU" dirty="0" smtClean="0"/>
              <a:t>позиции;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позиция субъекта деятельности и собственно­го развития;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позитивное отношение к своему будущему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ориентация на достижение успеха в </a:t>
            </a:r>
            <a:r>
              <a:rPr lang="ru-RU" dirty="0" smtClean="0"/>
              <a:t>деятельности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сложившаяся система внутренних требований </a:t>
            </a:r>
            <a:r>
              <a:rPr lang="ru-RU" dirty="0" smtClean="0"/>
              <a:t>к себе и окружающему миру</a:t>
            </a:r>
            <a:r>
              <a:rPr lang="ru-RU" dirty="0" smtClean="0"/>
              <a:t>; </a:t>
            </a:r>
            <a:endParaRPr lang="ru-RU" sz="4000" dirty="0" smtClean="0"/>
          </a:p>
          <a:p>
            <a:pPr lvl="2"/>
            <a:r>
              <a:rPr lang="ru-RU" dirty="0" smtClean="0"/>
              <a:t>положительное </a:t>
            </a:r>
            <a:r>
              <a:rPr lang="ru-RU" dirty="0" smtClean="0"/>
              <a:t>отношение к окружающему</a:t>
            </a:r>
            <a:r>
              <a:rPr lang="ru-RU" dirty="0" smtClean="0"/>
              <a:t>; </a:t>
            </a:r>
            <a:endParaRPr lang="ru-RU" sz="3200" dirty="0" smtClean="0"/>
          </a:p>
          <a:p>
            <a:pPr lvl="2"/>
            <a:r>
              <a:rPr lang="ru-RU" dirty="0" smtClean="0"/>
              <a:t>положительное </a:t>
            </a:r>
            <a:r>
              <a:rPr lang="ru-RU" dirty="0" err="1" smtClean="0"/>
              <a:t>самоотношение</a:t>
            </a:r>
            <a:r>
              <a:rPr lang="ru-RU" dirty="0" smtClean="0"/>
              <a:t>; </a:t>
            </a:r>
            <a:endParaRPr lang="ru-RU" sz="3200" dirty="0" smtClean="0"/>
          </a:p>
          <a:p>
            <a:pPr lvl="2"/>
            <a:r>
              <a:rPr lang="ru-RU" dirty="0" smtClean="0"/>
              <a:t>Адекватная самооценка и уровень </a:t>
            </a:r>
            <a:r>
              <a:rPr lang="ru-RU" dirty="0" smtClean="0"/>
              <a:t>притязаний; </a:t>
            </a:r>
            <a:endParaRPr lang="ru-RU" sz="3200" dirty="0" smtClean="0"/>
          </a:p>
          <a:p>
            <a:pPr lvl="2">
              <a:buNone/>
            </a:pPr>
            <a:r>
              <a:rPr lang="ru-RU" dirty="0" smtClean="0"/>
              <a:t> 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66442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стремление к максимальному использованию своих регулятивных возможностей; </a:t>
            </a:r>
            <a:endParaRPr lang="ru-RU" sz="4000" dirty="0" smtClean="0"/>
          </a:p>
          <a:p>
            <a:pPr lvl="2"/>
            <a:r>
              <a:rPr lang="ru-RU" dirty="0" smtClean="0"/>
              <a:t>Критичность мышления; </a:t>
            </a:r>
            <a:endParaRPr lang="ru-RU" sz="3200" dirty="0" smtClean="0"/>
          </a:p>
          <a:p>
            <a:pPr lvl="2"/>
            <a:r>
              <a:rPr lang="ru-RU" dirty="0" smtClean="0"/>
              <a:t>интеллектуальная и личностная рефлексия; </a:t>
            </a:r>
            <a:endParaRPr lang="ru-RU" sz="3200" dirty="0" smtClean="0"/>
          </a:p>
          <a:p>
            <a:pPr lvl="2">
              <a:buNone/>
            </a:pPr>
            <a:r>
              <a:rPr lang="ru-RU" dirty="0" smtClean="0"/>
              <a:t> </a:t>
            </a:r>
            <a:endParaRPr lang="ru-RU" sz="3200" dirty="0" smtClean="0"/>
          </a:p>
          <a:p>
            <a:pPr>
              <a:buNone/>
            </a:pPr>
            <a:r>
              <a:rPr lang="ru-RU" dirty="0" smtClean="0"/>
              <a:t>– наличие таких личностных свойств, как само­стоятельность, целеустремленность, ответствен­ность, инициативность, организованность и др. 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Природа </a:t>
            </a:r>
            <a:r>
              <a:rPr lang="ru-RU" i="1" dirty="0" smtClean="0"/>
              <a:t>регулятивной компетенции </a:t>
            </a:r>
            <a:r>
              <a:rPr lang="ru-RU" dirty="0" smtClean="0"/>
              <a:t>такова</a:t>
            </a:r>
            <a:r>
              <a:rPr lang="ru-RU" dirty="0" smtClean="0"/>
              <a:t>, что она хотя и является </a:t>
            </a:r>
            <a:r>
              <a:rPr lang="ru-RU" dirty="0" smtClean="0"/>
              <a:t>продуктом </a:t>
            </a:r>
            <a:r>
              <a:rPr lang="ru-RU" dirty="0" smtClean="0"/>
              <a:t>обучения в вузе, но не прямо вытекает из него, а является, скорее, следствием саморазвития </a:t>
            </a:r>
            <a:r>
              <a:rPr lang="ru-RU" dirty="0" smtClean="0"/>
              <a:t>педагога</a:t>
            </a:r>
            <a:r>
              <a:rPr lang="ru-RU" dirty="0" smtClean="0"/>
              <a:t>, причем не столько «технологического», </a:t>
            </a:r>
            <a:r>
              <a:rPr lang="ru-RU" dirty="0" smtClean="0"/>
              <a:t>сколько личностного роста</a:t>
            </a:r>
            <a:r>
              <a:rPr lang="ru-RU" dirty="0" smtClean="0"/>
              <a:t>, </a:t>
            </a:r>
            <a:r>
              <a:rPr lang="ru-RU" dirty="0" smtClean="0"/>
              <a:t>сознательного самосовершенствования</a:t>
            </a:r>
            <a:r>
              <a:rPr lang="ru-RU" dirty="0" smtClean="0"/>
              <a:t>, работы над собой, изучения своих индивидуальных возможностей, развития внутренних ресурсов. Поэтому регулятивная </a:t>
            </a:r>
            <a:r>
              <a:rPr lang="ru-RU" dirty="0" smtClean="0"/>
              <a:t>компетенция </a:t>
            </a:r>
            <a:r>
              <a:rPr lang="ru-RU" dirty="0" smtClean="0"/>
              <a:t>педагога должна формироваться не </a:t>
            </a:r>
            <a:r>
              <a:rPr lang="ru-RU" dirty="0" smtClean="0"/>
              <a:t>стихийно</a:t>
            </a:r>
            <a:r>
              <a:rPr lang="ru-RU" dirty="0" smtClean="0"/>
              <a:t>, </a:t>
            </a:r>
            <a:r>
              <a:rPr lang="ru-RU" dirty="0" smtClean="0"/>
              <a:t>эмпирическим путем</a:t>
            </a:r>
            <a:r>
              <a:rPr lang="ru-RU" dirty="0" smtClean="0"/>
              <a:t>, а целенаправленно, в процессе профессиональной подготовки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Теоретической основой обоснования </a:t>
            </a:r>
            <a:r>
              <a:rPr lang="ru-RU" dirty="0" smtClean="0"/>
              <a:t>необходимости введения регулятивной компетенции педагога </a:t>
            </a:r>
            <a:r>
              <a:rPr lang="ru-RU" dirty="0" smtClean="0"/>
              <a:t>являются существующие в науке представления </a:t>
            </a:r>
            <a:r>
              <a:rPr lang="ru-RU" dirty="0" smtClean="0"/>
              <a:t>о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и произвольной </a:t>
            </a:r>
          </a:p>
          <a:p>
            <a:pPr algn="ctr">
              <a:buNone/>
            </a:pPr>
            <a:r>
              <a:rPr lang="ru-RU" dirty="0" smtClean="0"/>
              <a:t>активности человека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Под </a:t>
            </a:r>
            <a:r>
              <a:rPr lang="ru-RU" i="1" dirty="0" err="1" smtClean="0"/>
              <a:t>саморегуляцией</a:t>
            </a:r>
            <a:r>
              <a:rPr lang="ru-RU" i="1" dirty="0" smtClean="0"/>
              <a:t> </a:t>
            </a:r>
            <a:r>
              <a:rPr lang="ru-RU" dirty="0" smtClean="0"/>
              <a:t>произвольной </a:t>
            </a:r>
            <a:r>
              <a:rPr lang="ru-RU" dirty="0" smtClean="0"/>
              <a:t>активности </a:t>
            </a:r>
            <a:r>
              <a:rPr lang="ru-RU" dirty="0" smtClean="0"/>
              <a:t>человека </a:t>
            </a:r>
            <a:r>
              <a:rPr lang="ru-RU" dirty="0" smtClean="0"/>
              <a:t>понимается </a:t>
            </a:r>
            <a:r>
              <a:rPr lang="ru-RU" dirty="0" smtClean="0"/>
              <a:t>системно </a:t>
            </a:r>
            <a:r>
              <a:rPr lang="ru-RU" dirty="0" smtClean="0"/>
              <a:t>организованный </a:t>
            </a:r>
            <a:r>
              <a:rPr lang="ru-RU" dirty="0" smtClean="0"/>
              <a:t>психический процесс по инициации, построению, поддержанию и управлению всеми видами и формами внешней и внутренней </a:t>
            </a:r>
            <a:r>
              <a:rPr lang="ru-RU" dirty="0" smtClean="0"/>
              <a:t>активности</a:t>
            </a:r>
            <a:r>
              <a:rPr lang="ru-RU" dirty="0" smtClean="0"/>
              <a:t>, которые направлены на достижение </a:t>
            </a:r>
            <a:r>
              <a:rPr lang="ru-RU" dirty="0" smtClean="0"/>
              <a:t>принимаемых</a:t>
            </a:r>
          </a:p>
          <a:p>
            <a:pPr algn="ctr">
              <a:buNone/>
            </a:pPr>
            <a:r>
              <a:rPr lang="ru-RU" dirty="0" smtClean="0"/>
              <a:t>субъектом </a:t>
            </a:r>
            <a:r>
              <a:rPr lang="ru-RU" dirty="0" smtClean="0"/>
              <a:t>целей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/>
              <a:t>Саморегуляция</a:t>
            </a:r>
            <a:r>
              <a:rPr lang="ru-RU" dirty="0" smtClean="0"/>
              <a:t> в настоящее время</a:t>
            </a:r>
          </a:p>
          <a:p>
            <a:pPr algn="ctr">
              <a:buNone/>
            </a:pPr>
            <a:r>
              <a:rPr lang="ru-RU" dirty="0" smtClean="0"/>
              <a:t>рассматривается </a:t>
            </a:r>
            <a:r>
              <a:rPr lang="ru-RU" dirty="0" smtClean="0"/>
              <a:t>исследователями как профессионально </a:t>
            </a:r>
            <a:r>
              <a:rPr lang="ru-RU" dirty="0" smtClean="0"/>
              <a:t>необходимое </a:t>
            </a:r>
            <a:r>
              <a:rPr lang="ru-RU" dirty="0" smtClean="0"/>
              <a:t>качество </a:t>
            </a:r>
            <a:r>
              <a:rPr lang="ru-RU" dirty="0" smtClean="0"/>
              <a:t>педагога, </a:t>
            </a:r>
            <a:r>
              <a:rPr lang="ru-RU" dirty="0" smtClean="0"/>
              <a:t>фактор </a:t>
            </a:r>
            <a:r>
              <a:rPr lang="ru-RU" dirty="0" smtClean="0"/>
              <a:t>повышения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/>
              <a:t>педагогической </a:t>
            </a:r>
            <a:r>
              <a:rPr lang="ru-RU" dirty="0" smtClean="0"/>
              <a:t>культуры, </a:t>
            </a:r>
          </a:p>
          <a:p>
            <a:pPr algn="ctr">
              <a:buNone/>
            </a:pPr>
            <a:r>
              <a:rPr lang="ru-RU" dirty="0" smtClean="0"/>
              <a:t>определяющее условие</a:t>
            </a:r>
          </a:p>
          <a:p>
            <a:pPr algn="ctr">
              <a:buNone/>
            </a:pPr>
            <a:r>
              <a:rPr lang="ru-RU" dirty="0" smtClean="0"/>
              <a:t> его профессионального мастерства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По </a:t>
            </a:r>
            <a:r>
              <a:rPr lang="ru-RU" dirty="0" smtClean="0"/>
              <a:t>мнению В.Н. Введенского, регулятивная компетентность характеризует наличие у педагога умений </a:t>
            </a:r>
            <a:r>
              <a:rPr lang="ru-RU" dirty="0" smtClean="0"/>
              <a:t>управлять </a:t>
            </a:r>
            <a:r>
              <a:rPr lang="ru-RU" dirty="0" smtClean="0"/>
              <a:t>собственным поведением и деятельностью и включает </a:t>
            </a:r>
            <a:r>
              <a:rPr lang="ru-RU" dirty="0" err="1" smtClean="0"/>
              <a:t>целеполагание</a:t>
            </a:r>
            <a:r>
              <a:rPr lang="ru-RU" dirty="0" smtClean="0"/>
              <a:t>, планирование, </a:t>
            </a:r>
            <a:r>
              <a:rPr lang="ru-RU" dirty="0" smtClean="0"/>
              <a:t>мобилизацию</a:t>
            </a:r>
            <a:r>
              <a:rPr lang="ru-RU" dirty="0" smtClean="0"/>
              <a:t>, устойчивую активность, оценку результатов, рефлексию, нравственные ценности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Под </a:t>
            </a:r>
            <a:r>
              <a:rPr lang="ru-RU" i="1" dirty="0" smtClean="0"/>
              <a:t>регулятивной компетенцией </a:t>
            </a:r>
            <a:r>
              <a:rPr lang="ru-RU" dirty="0" smtClean="0"/>
              <a:t>педагога нами </a:t>
            </a:r>
            <a:r>
              <a:rPr lang="ru-RU" dirty="0" smtClean="0"/>
              <a:t>понимается </a:t>
            </a:r>
            <a:r>
              <a:rPr lang="ru-RU" dirty="0" smtClean="0"/>
              <a:t>его интегральное </a:t>
            </a:r>
            <a:r>
              <a:rPr lang="ru-RU" dirty="0" smtClean="0"/>
              <a:t>профессионально-личностное </a:t>
            </a:r>
            <a:r>
              <a:rPr lang="ru-RU" dirty="0" smtClean="0"/>
              <a:t>качество, обеспечивающее его общую </a:t>
            </a:r>
            <a:r>
              <a:rPr lang="ru-RU" dirty="0" smtClean="0"/>
              <a:t>способность к </a:t>
            </a:r>
            <a:r>
              <a:rPr lang="ru-RU" dirty="0" err="1" smtClean="0"/>
              <a:t>саморегуляции</a:t>
            </a:r>
            <a:r>
              <a:rPr lang="ru-RU" dirty="0" smtClean="0"/>
              <a:t>, 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а </a:t>
            </a:r>
            <a:r>
              <a:rPr lang="ru-RU" dirty="0" smtClean="0"/>
              <a:t>под </a:t>
            </a:r>
            <a:r>
              <a:rPr lang="ru-RU" i="1" dirty="0" smtClean="0"/>
              <a:t>регулятивной </a:t>
            </a:r>
            <a:r>
              <a:rPr lang="ru-RU" i="1" dirty="0" smtClean="0"/>
              <a:t>компетентностью</a:t>
            </a:r>
            <a:r>
              <a:rPr lang="ru-RU" dirty="0" smtClean="0"/>
              <a:t> </a:t>
            </a:r>
            <a:r>
              <a:rPr lang="ru-RU" dirty="0" smtClean="0"/>
              <a:t>– характеристику степени </a:t>
            </a:r>
            <a:r>
              <a:rPr lang="ru-RU" dirty="0" smtClean="0"/>
              <a:t>проявления </a:t>
            </a:r>
            <a:r>
              <a:rPr lang="ru-RU" dirty="0" smtClean="0"/>
              <a:t>педагогом регулятивной компетенции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Регулятивная </a:t>
            </a:r>
            <a:r>
              <a:rPr lang="ru-RU" dirty="0" smtClean="0"/>
              <a:t>компетенция </a:t>
            </a:r>
            <a:r>
              <a:rPr lang="ru-RU" dirty="0" smtClean="0"/>
              <a:t>непосредственно связана с развитием у педагога способности к анализу и синтезу, </a:t>
            </a:r>
            <a:r>
              <a:rPr lang="ru-RU" dirty="0" smtClean="0"/>
              <a:t>организации </a:t>
            </a:r>
            <a:r>
              <a:rPr lang="ru-RU" dirty="0" smtClean="0"/>
              <a:t>и планированию, решению проблем и </a:t>
            </a:r>
            <a:r>
              <a:rPr lang="ru-RU" dirty="0" smtClean="0"/>
              <a:t>принятию решений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Регулятивная компетенция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Когнитивный компонент</a:t>
            </a:r>
          </a:p>
          <a:p>
            <a:r>
              <a:rPr lang="ru-RU" sz="4000" dirty="0" smtClean="0"/>
              <a:t>Инструментальный компонент</a:t>
            </a:r>
          </a:p>
          <a:p>
            <a:r>
              <a:rPr lang="ru-RU" sz="4000" dirty="0" smtClean="0"/>
              <a:t>Ценностный компонент</a:t>
            </a:r>
            <a:endParaRPr lang="ru-RU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Когнитивный компонент</a:t>
            </a:r>
            <a:r>
              <a:rPr lang="ru-RU" i="1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Педагог знает</a:t>
            </a:r>
            <a:r>
              <a:rPr lang="ru-RU" dirty="0" smtClean="0"/>
              <a:t>: </a:t>
            </a:r>
          </a:p>
          <a:p>
            <a:pPr>
              <a:buNone/>
            </a:pPr>
            <a:r>
              <a:rPr lang="ru-RU" dirty="0" smtClean="0"/>
              <a:t>– роль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в </a:t>
            </a:r>
            <a:r>
              <a:rPr lang="ru-RU" dirty="0" smtClean="0"/>
              <a:t>обеспечении </a:t>
            </a:r>
            <a:r>
              <a:rPr lang="ru-RU" dirty="0" smtClean="0"/>
              <a:t>успешности различных видов активности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– возможности </a:t>
            </a:r>
            <a:r>
              <a:rPr lang="ru-RU" dirty="0" err="1" smtClean="0"/>
              <a:t>саморегуляции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типичные ситуации в профессиональной</a:t>
            </a:r>
            <a:r>
              <a:rPr lang="ru-RU" dirty="0" smtClean="0"/>
              <a:t>, </a:t>
            </a:r>
            <a:r>
              <a:rPr lang="ru-RU" dirty="0" smtClean="0"/>
              <a:t>личной </a:t>
            </a:r>
            <a:r>
              <a:rPr lang="ru-RU" dirty="0" smtClean="0"/>
              <a:t>и общественной жизни, требующие </a:t>
            </a:r>
            <a:r>
              <a:rPr lang="ru-RU" dirty="0" err="1" smtClean="0"/>
              <a:t>саморегуляции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объекты, детерминанты и механизмы </a:t>
            </a:r>
            <a:r>
              <a:rPr lang="ru-RU" dirty="0" err="1" smtClean="0"/>
              <a:t>саморегуляции</a:t>
            </a:r>
            <a:r>
              <a:rPr lang="ru-RU" dirty="0" smtClean="0"/>
              <a:t>; </a:t>
            </a:r>
            <a:endParaRPr lang="ru-RU" sz="4000" dirty="0" smtClean="0"/>
          </a:p>
          <a:p>
            <a:pPr lvl="2"/>
            <a:r>
              <a:rPr lang="ru-RU" dirty="0" smtClean="0"/>
              <a:t>способы, методы, </a:t>
            </a:r>
            <a:r>
              <a:rPr lang="ru-RU" dirty="0" smtClean="0"/>
              <a:t>приемы </a:t>
            </a:r>
            <a:r>
              <a:rPr lang="ru-RU" dirty="0" err="1" smtClean="0"/>
              <a:t>саморегуляции</a:t>
            </a:r>
            <a:r>
              <a:rPr lang="ru-RU" dirty="0" smtClean="0"/>
              <a:t>; </a:t>
            </a:r>
            <a:endParaRPr lang="ru-RU" sz="3200" dirty="0" smtClean="0"/>
          </a:p>
          <a:p>
            <a:pPr lvl="2"/>
            <a:r>
              <a:rPr lang="ru-RU" dirty="0" smtClean="0"/>
              <a:t>критерии </a:t>
            </a:r>
            <a:r>
              <a:rPr lang="ru-RU" dirty="0" smtClean="0"/>
              <a:t>эффективности </a:t>
            </a:r>
            <a:r>
              <a:rPr lang="ru-RU" dirty="0" err="1" smtClean="0"/>
              <a:t>саморегуляции</a:t>
            </a:r>
            <a:r>
              <a:rPr lang="ru-RU" dirty="0" smtClean="0"/>
              <a:t>; </a:t>
            </a:r>
            <a:endParaRPr lang="ru-RU" sz="3200" dirty="0" smtClean="0"/>
          </a:p>
          <a:p>
            <a:pPr lvl="2">
              <a:buNone/>
            </a:pPr>
            <a:r>
              <a:rPr lang="ru-RU" dirty="0" smtClean="0"/>
              <a:t> </a:t>
            </a:r>
            <a:endParaRPr lang="ru-RU" sz="3200" dirty="0" smtClean="0"/>
          </a:p>
          <a:p>
            <a:pPr>
              <a:buNone/>
            </a:pPr>
            <a:r>
              <a:rPr lang="ru-RU" dirty="0" smtClean="0"/>
              <a:t>– методы контроля эффективности </a:t>
            </a:r>
            <a:r>
              <a:rPr lang="ru-RU" dirty="0" err="1" smtClean="0"/>
              <a:t>саморегуляции</a:t>
            </a:r>
            <a:r>
              <a:rPr lang="ru-RU" dirty="0" smtClean="0"/>
              <a:t>; 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dirty="0" smtClean="0"/>
              <a:t>– собственный индивидуальный стиль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и </a:t>
            </a:r>
            <a:r>
              <a:rPr lang="ru-RU" dirty="0" err="1" smtClean="0"/>
              <a:t>др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46</TotalTime>
  <Words>394</Words>
  <PresentationFormat>Экран (4:3)</PresentationFormat>
  <Paragraphs>143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Рекомендации по оцениванию  регулятивного компонента  деятельности педагогического работника</vt:lpstr>
      <vt:lpstr>Слайд 2</vt:lpstr>
      <vt:lpstr>Слайд 3</vt:lpstr>
      <vt:lpstr>Слайд 4</vt:lpstr>
      <vt:lpstr>Слайд 5</vt:lpstr>
      <vt:lpstr>Слайд 6</vt:lpstr>
      <vt:lpstr>Слайд 7</vt:lpstr>
      <vt:lpstr>Регулятивная компетенция:</vt:lpstr>
      <vt:lpstr>Когнитивный компонент.</vt:lpstr>
      <vt:lpstr>Инструментальный компонент</vt:lpstr>
      <vt:lpstr>Слайд 11</vt:lpstr>
      <vt:lpstr>Слайд 12</vt:lpstr>
      <vt:lpstr>Слайд 13</vt:lpstr>
      <vt:lpstr>Слайд 14</vt:lpstr>
      <vt:lpstr>Ценностный компонент.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по оцениванию  регулятивного компонента  деятельности педагогического работника</dc:title>
  <cp:lastModifiedBy>Делл</cp:lastModifiedBy>
  <cp:revision>6</cp:revision>
  <dcterms:modified xsi:type="dcterms:W3CDTF">2012-09-18T07:51:02Z</dcterms:modified>
</cp:coreProperties>
</file>