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4" r:id="rId8"/>
    <p:sldId id="262" r:id="rId9"/>
    <p:sldId id="266" r:id="rId10"/>
    <p:sldId id="268" r:id="rId11"/>
    <p:sldId id="263" r:id="rId12"/>
    <p:sldId id="269" r:id="rId13"/>
    <p:sldId id="270" r:id="rId14"/>
    <p:sldId id="265" r:id="rId15"/>
    <p:sldId id="280" r:id="rId16"/>
    <p:sldId id="271" r:id="rId17"/>
    <p:sldId id="272" r:id="rId18"/>
    <p:sldId id="273" r:id="rId19"/>
    <p:sldId id="274" r:id="rId20"/>
    <p:sldId id="279" r:id="rId21"/>
    <p:sldId id="281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343400"/>
            <a:ext cx="8075240" cy="1975104"/>
          </a:xfrm>
        </p:spPr>
        <p:txBody>
          <a:bodyPr/>
          <a:lstStyle/>
          <a:p>
            <a:r>
              <a:rPr lang="ru-RU" dirty="0" err="1" smtClean="0"/>
              <a:t>Н.В.гоголь</a:t>
            </a:r>
            <a:r>
              <a:rPr lang="ru-RU" dirty="0" smtClean="0"/>
              <a:t>. «Страшная Месть»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Внеклассное чтение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Разработка учителя русского языка и литературы ГБОУ Школа № 41 г. Москвы</a:t>
            </a:r>
          </a:p>
          <a:p>
            <a:pPr algn="ctr"/>
            <a:r>
              <a:rPr lang="ru-RU" dirty="0" err="1"/>
              <a:t>Дубовицкой</a:t>
            </a:r>
            <a:r>
              <a:rPr lang="ru-RU" dirty="0"/>
              <a:t> Екатерины Алексеевны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8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Проверьте правильность заполнения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76058"/>
              </p:ext>
            </p:extLst>
          </p:nvPr>
        </p:nvGraphicFramePr>
        <p:xfrm>
          <a:off x="467544" y="2492896"/>
          <a:ext cx="840025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128"/>
                <a:gridCol w="420012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«Тарас Бульба»</a:t>
                      </a:r>
                    </a:p>
                    <a:p>
                      <a:r>
                        <a:rPr lang="ru-RU" dirty="0" smtClean="0"/>
                        <a:t>Тарас Бульба: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«Страшная месть»</a:t>
                      </a:r>
                    </a:p>
                    <a:p>
                      <a:r>
                        <a:rPr lang="ru-RU" dirty="0" smtClean="0"/>
                        <a:t>Данило </a:t>
                      </a:r>
                      <a:r>
                        <a:rPr lang="ru-RU" dirty="0" err="1" smtClean="0"/>
                        <a:t>Бурульбаш</a:t>
                      </a:r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Вам случалось не одному помногу  пропадать на чужбине; видишь, и там люди! Также Божий человек, и разговоришься с ним, как с своим; а как дойдет до того, чтобы поведать сердечное слово, - видишь: нет, умные люди, да не те; такие же люди, да не те!... Нет, братцы, так любить, как русская</a:t>
                      </a:r>
                      <a:r>
                        <a:rPr lang="ru-RU" baseline="0" dirty="0" smtClean="0"/>
                        <a:t> душа, - любить не то, чтобы умом или чем другим, а всем, чем дал Бог, что ни есть в тебе… Нет, так любить никто не может!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Сперва я ему хотел поверить все, что лежит на сердце,</a:t>
                      </a:r>
                      <a:r>
                        <a:rPr lang="ru-RU" baseline="0" dirty="0" smtClean="0"/>
                        <a:t> да не берет что-то, и речь заикнулась. Нет, у него не </a:t>
                      </a:r>
                      <a:r>
                        <a:rPr lang="ru-RU" baseline="0" dirty="0" err="1" smtClean="0"/>
                        <a:t>козацкое</a:t>
                      </a:r>
                      <a:r>
                        <a:rPr lang="ru-RU" baseline="0" dirty="0" smtClean="0"/>
                        <a:t> сердце!  </a:t>
                      </a:r>
                      <a:r>
                        <a:rPr lang="ru-RU" baseline="0" dirty="0" err="1" smtClean="0"/>
                        <a:t>Козацкие</a:t>
                      </a:r>
                      <a:r>
                        <a:rPr lang="ru-RU" baseline="0" dirty="0" smtClean="0"/>
                        <a:t> сердца, когда встретятся где, как не выбьются из груди друг у другу навстречу!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9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Сопоставление с повестью «</a:t>
            </a:r>
            <a:r>
              <a:rPr lang="ru-RU" dirty="0"/>
              <a:t>Тарас Бульба»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58671"/>
              </p:ext>
            </p:extLst>
          </p:nvPr>
        </p:nvGraphicFramePr>
        <p:xfrm>
          <a:off x="467544" y="2492896"/>
          <a:ext cx="842493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«Тарас Бульба»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«Страшная месть» (глава </a:t>
                      </a:r>
                      <a:r>
                        <a:rPr lang="en-US" dirty="0" smtClean="0"/>
                        <a:t>V)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А что мне отец, товарищи и отчизна? … Нет у меня никого! Никого, никого!... Кто сказал, что моя отчизна </a:t>
                      </a:r>
                      <a:r>
                        <a:rPr lang="ru-RU" baseline="0" dirty="0" err="1" smtClean="0"/>
                        <a:t>Украйна</a:t>
                      </a:r>
                      <a:r>
                        <a:rPr lang="ru-RU" baseline="0" dirty="0" smtClean="0"/>
                        <a:t>? Кто дал мне ее в отчизны? Отчизна есть то, чего ищет душа наша, что милее для нее всего. Отчизна моя – ты! Вот моя отчизна!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926811"/>
            <a:ext cx="899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Найдите мотив отречения и сопоставьте его в таблице.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373216"/>
            <a:ext cx="822404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Вопрос:</a:t>
            </a:r>
          </a:p>
          <a:p>
            <a:r>
              <a:rPr lang="ru-RU" sz="2000" dirty="0" smtClean="0"/>
              <a:t>Как вы считаете, чьё  предательство  заслуживает большего осуждения?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117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Сопоставление с повестью «Тарас Бульба»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10604"/>
              </p:ext>
            </p:extLst>
          </p:nvPr>
        </p:nvGraphicFramePr>
        <p:xfrm>
          <a:off x="467544" y="2204864"/>
          <a:ext cx="849694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«Тарас Бульба»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«Страшная месть» (глава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Висит у меня на стене турецкий пистолет; еще ни разу во</a:t>
                      </a:r>
                      <a:r>
                        <a:rPr lang="ru-RU" baseline="0" dirty="0" smtClean="0"/>
                        <a:t> всю жизнь не изменял он мне. Слезай с стены, старый товарищ!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5" y="455139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Вопрос:</a:t>
            </a:r>
          </a:p>
          <a:p>
            <a:r>
              <a:rPr lang="ru-RU" sz="2800" b="1" dirty="0" smtClean="0"/>
              <a:t>Какие поучительные слова Тараса Бульбы своим сыновьям об оружии вы бы записали  в свободной графе?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199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Проверьте правильность заполнения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65745"/>
              </p:ext>
            </p:extLst>
          </p:nvPr>
        </p:nvGraphicFramePr>
        <p:xfrm>
          <a:off x="467544" y="2204864"/>
          <a:ext cx="849694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«Тарас Бульба»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«Страшная месть» (глава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Ваша </a:t>
                      </a:r>
                      <a:r>
                        <a:rPr lang="ru-RU" dirty="0" err="1" smtClean="0"/>
                        <a:t>нежба</a:t>
                      </a:r>
                      <a:r>
                        <a:rPr lang="ru-RU" dirty="0" smtClean="0"/>
                        <a:t> – чистое поле да добрый конь: вот ваша </a:t>
                      </a:r>
                      <a:r>
                        <a:rPr lang="ru-RU" dirty="0" err="1" smtClean="0"/>
                        <a:t>нежба</a:t>
                      </a:r>
                      <a:r>
                        <a:rPr lang="ru-RU" dirty="0" smtClean="0"/>
                        <a:t>! А видите вот эту саблю! Вот ваша матерь!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Висит у меня на стене турецкий пистолет; еще ни разу во</a:t>
                      </a:r>
                      <a:r>
                        <a:rPr lang="ru-RU" baseline="0" dirty="0" smtClean="0"/>
                        <a:t> всю жизнь не изменял он мне. Слезай с стены, старый товарищ!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4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олдун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Когда впервые в повести появляется колдун? Кто первым видит его?</a:t>
            </a:r>
            <a:endParaRPr lang="ru-RU" sz="3600" dirty="0"/>
          </a:p>
        </p:txBody>
      </p:sp>
      <p:pic>
        <p:nvPicPr>
          <p:cNvPr id="4100" name="Picture 4" descr="Урок в формате 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3653"/>
            <a:ext cx="6480720" cy="4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7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Выпишите из </a:t>
            </a:r>
            <a:r>
              <a:rPr lang="en-US" dirty="0" smtClean="0"/>
              <a:t>III</a:t>
            </a:r>
            <a:r>
              <a:rPr lang="ru-RU" dirty="0" smtClean="0"/>
              <a:t> главы повести описание отца Катерины.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Какое средство художественной выразительности помогает вызвать у читателя негативное отношение к персонажу?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47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459250" cy="914400"/>
          </a:xfrm>
        </p:spPr>
        <p:txBody>
          <a:bodyPr/>
          <a:lstStyle/>
          <a:p>
            <a:pPr algn="ctr"/>
            <a:r>
              <a:rPr lang="ru-RU" dirty="0"/>
              <a:t>Расскажите о Даниле </a:t>
            </a:r>
            <a:r>
              <a:rPr lang="ru-RU" dirty="0" err="1"/>
              <a:t>Бурульбаше</a:t>
            </a:r>
            <a:r>
              <a:rPr lang="ru-RU" dirty="0"/>
              <a:t> и его семье. Почему Данила возненавидел своего тестя?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Страшная месть - Юмор - Фантастика - Читать онлайн - BooksBun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68" y="2492896"/>
            <a:ext cx="3206772" cy="42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2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Данила узнал, что его тесть – колдун?</a:t>
            </a:r>
            <a:endParaRPr lang="ru-RU" dirty="0"/>
          </a:p>
        </p:txBody>
      </p:sp>
      <p:pic>
        <p:nvPicPr>
          <p:cNvPr id="3" name="Picture 2" descr="Бондаренко Ольга - Сайт художника - Работа &quot;Появление колду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192688" cy="46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3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8352928" cy="914400"/>
          </a:xfrm>
        </p:spPr>
        <p:txBody>
          <a:bodyPr/>
          <a:lstStyle/>
          <a:p>
            <a:pPr algn="ctr"/>
            <a:r>
              <a:rPr lang="ru-RU" dirty="0" smtClean="0"/>
              <a:t>Найдите в тексте характеристику Катерины</a:t>
            </a:r>
            <a:endParaRPr lang="ru-RU" dirty="0"/>
          </a:p>
        </p:txBody>
      </p:sp>
      <p:pic>
        <p:nvPicPr>
          <p:cNvPr id="6146" name="Picture 2" descr="Образный портрет &quot; Поржать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75733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3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2064"/>
            <a:ext cx="8435280" cy="914400"/>
          </a:xfrm>
        </p:spPr>
        <p:txBody>
          <a:bodyPr/>
          <a:lstStyle/>
          <a:p>
            <a:pPr algn="ctr"/>
            <a:r>
              <a:rPr lang="ru-RU" dirty="0" smtClean="0"/>
              <a:t>В чём вина Катерины? Какое горе принесла она своей семье, когда выпустила колдуна?</a:t>
            </a:r>
            <a:endParaRPr lang="ru-RU" dirty="0"/>
          </a:p>
        </p:txBody>
      </p:sp>
      <p:pic>
        <p:nvPicPr>
          <p:cNvPr id="8194" name="Picture 2" descr="Кадр из мультфильма СТРАШНАЯ МЕСТЬ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8" y="2505516"/>
            <a:ext cx="5760640" cy="43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4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Публикация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Первая публикация повести «Страшная месть» во  </a:t>
            </a:r>
            <a:r>
              <a:rPr lang="en-US" sz="3200" dirty="0" smtClean="0"/>
              <a:t>II </a:t>
            </a:r>
            <a:r>
              <a:rPr lang="ru-RU" sz="3200" dirty="0" smtClean="0"/>
              <a:t>части «Вечеров на хуторе близ Диканьки» (1832) имела подзаголовок «Старинная быль». </a:t>
            </a:r>
          </a:p>
          <a:p>
            <a:endParaRPr lang="ru-RU" sz="3200" dirty="0"/>
          </a:p>
          <a:p>
            <a:r>
              <a:rPr lang="ru-RU" sz="3200" dirty="0" smtClean="0"/>
              <a:t>Вопрос:</a:t>
            </a:r>
          </a:p>
          <a:p>
            <a:r>
              <a:rPr lang="ru-RU" sz="3200" dirty="0" smtClean="0"/>
              <a:t>Что реального могло быть в повести?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201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 литературы.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Старинная обрядовая жалобная песня на похоронах, поминках, свадьбе называется </a:t>
            </a:r>
            <a:r>
              <a:rPr lang="ru-RU" sz="5400" dirty="0" smtClean="0"/>
              <a:t>плач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Найдите в тексте и прочитайте плач Катерины.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3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 Кто рассказывает легенду о двух братьях?</a:t>
            </a:r>
            <a:endParaRPr lang="ru-RU" dirty="0"/>
          </a:p>
        </p:txBody>
      </p:sp>
      <p:pic>
        <p:nvPicPr>
          <p:cNvPr id="12290" name="Picture 2" descr="Страшная месть - смотреть мультфильм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2710"/>
            <a:ext cx="5905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57" y="476672"/>
            <a:ext cx="8856984" cy="914400"/>
          </a:xfrm>
        </p:spPr>
        <p:txBody>
          <a:bodyPr/>
          <a:lstStyle/>
          <a:p>
            <a:pPr algn="ctr"/>
            <a:r>
              <a:rPr lang="ru-RU" dirty="0" smtClean="0"/>
              <a:t>О чём говорится в древней легенде?</a:t>
            </a:r>
            <a:endParaRPr lang="ru-RU" dirty="0"/>
          </a:p>
        </p:txBody>
      </p:sp>
      <p:pic>
        <p:nvPicPr>
          <p:cNvPr id="9218" name="Picture 2" descr="Ключевая тема:безголовый всад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5144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9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476672"/>
            <a:ext cx="8712968" cy="914400"/>
          </a:xfrm>
        </p:spPr>
        <p:txBody>
          <a:bodyPr/>
          <a:lstStyle/>
          <a:p>
            <a:pPr algn="ctr"/>
            <a:r>
              <a:rPr lang="ru-RU" dirty="0" smtClean="0"/>
              <a:t>Как вы понимаете слово «МЕСТЬ»?</a:t>
            </a:r>
            <a:endParaRPr lang="ru-RU" dirty="0"/>
          </a:p>
        </p:txBody>
      </p:sp>
      <p:pic>
        <p:nvPicPr>
          <p:cNvPr id="13314" name="Picture 2" descr="Страница 6 - Мультфильмы фантастика, детские, аниме, для взр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1"/>
            <a:ext cx="3528392" cy="49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008" y="33265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endParaRPr lang="ru-RU" sz="4000" b="1" dirty="0"/>
          </a:p>
          <a:p>
            <a:r>
              <a:rPr lang="ru-RU" sz="4000" b="1" dirty="0" smtClean="0"/>
              <a:t>Месть – действие в отплату за причиненное зло, возмездие за что-нибудь.</a:t>
            </a:r>
          </a:p>
          <a:p>
            <a:endParaRPr lang="ru-RU" sz="4000" b="1" dirty="0" smtClean="0"/>
          </a:p>
          <a:p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008" y="4797152"/>
            <a:ext cx="8208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Кто страдает от свершения страшной  мести?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056" y="3920269"/>
            <a:ext cx="9530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 чём смысл названия повести? </a:t>
            </a:r>
          </a:p>
        </p:txBody>
      </p:sp>
    </p:spTree>
    <p:extLst>
      <p:ext uri="{BB962C8B-B14F-4D97-AF65-F5344CB8AC3E}">
        <p14:creationId xmlns:p14="http://schemas.microsoft.com/office/powerpoint/2010/main" val="413778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718" y="171431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Найдите описание Днепра: «Чуден Днепр при тихой погоде…»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Выпишите из отрывка эпитеты, олицетворения, метафоры, сравнения, гиперболы, инверсии.</a:t>
            </a:r>
            <a:endParaRPr lang="ru-RU" sz="2000" dirty="0"/>
          </a:p>
        </p:txBody>
      </p:sp>
      <p:pic>
        <p:nvPicPr>
          <p:cNvPr id="10242" name="Picture 2" descr="Найдена единственная в мире подводная река. Лучшие отели на Luxod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53" y="2780928"/>
            <a:ext cx="5254434" cy="39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8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 литературы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903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размаху огромных картин жизни народных масс «Страшная месть», по словам Белинского, соответствовала «Тарасу Бульбе» и являлась вехой на пути к созданию героической эпопеи.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Вспомните, что предполагает </a:t>
            </a:r>
            <a:r>
              <a:rPr lang="ru-RU" sz="2400" b="1" dirty="0" smtClean="0"/>
              <a:t>героическая повесть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852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611" y="227687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ГЕРОИЧЕСКАЯ ПОВЕСТЬ </a:t>
            </a:r>
            <a:r>
              <a:rPr lang="ru-RU" sz="2400" dirty="0" smtClean="0"/>
              <a:t>ПРЕДПОЛАГАЕТ ИЗОБРАЖЕНИЕ ГЕРОИКИ, Т.Е. ПОДВИГОВ ВО ИМЯ ВЫСОКОЙ ЦЕЛИ – ЗАЩИТЫ РОДИНЫ, СПАСЕНИЯ ЛЮДЕЙ, УТВЕРЖДЕНИЯ ПРАВДЫ, Т.Е. КАКОЙ-ТО ОБЩЕЙ ИДЕИ СПРАВЕДЛИВОСТИ.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216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4015" y="14847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Сюжетной основой повести  явились реальные события, отраженные в народных украинских думах и легендах о многолетней национально-освободительной войне  запорожских казаков против польской шляхты в середине </a:t>
            </a:r>
            <a:r>
              <a:rPr lang="en-US" dirty="0" smtClean="0"/>
              <a:t>XVII</a:t>
            </a:r>
            <a:r>
              <a:rPr lang="ru-RU" dirty="0" smtClean="0"/>
              <a:t> века.</a:t>
            </a:r>
            <a:endParaRPr lang="ru-RU" dirty="0"/>
          </a:p>
        </p:txBody>
      </p:sp>
      <p:pic>
        <p:nvPicPr>
          <p:cNvPr id="1026" name="Picture 2" descr="КниЖЖка с картинками - Смутное время. Люди, события, судьбы.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44255"/>
            <a:ext cx="5038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9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по тексту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Найдите в </a:t>
            </a:r>
            <a:r>
              <a:rPr lang="ru-RU" sz="2800" dirty="0" smtClean="0"/>
              <a:t>тексте, за что сидит в глубоком подвале у пана Данила колдун? Как эти слова соответствуют историческим событиям? </a:t>
            </a:r>
            <a:endParaRPr lang="ru-RU" sz="2800" dirty="0"/>
          </a:p>
        </p:txBody>
      </p:sp>
      <p:pic>
        <p:nvPicPr>
          <p:cNvPr id="2052" name="Picture 4" descr="Иллюстрация к повести Н.В. Гоголя &quot;Страшная месть&quot;. Картины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61" y="2869778"/>
            <a:ext cx="2724262" cy="39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8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Картина быта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8902" y="1726240"/>
            <a:ext cx="8273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повести «Страшная месть» Н.В. Гоголь  погружает читателя  в средневековые реалии . Перед читателем  предстают картины быта. </a:t>
            </a:r>
            <a:endParaRPr lang="ru-RU" dirty="0"/>
          </a:p>
        </p:txBody>
      </p:sp>
      <p:pic>
        <p:nvPicPr>
          <p:cNvPr id="3074" name="Picture 2" descr="Засватали. 1896 - Пимоненко Николай Корнил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72733"/>
            <a:ext cx="5832648" cy="43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3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Сопоставление с повестью «Тарас Бульба»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40327"/>
              </p:ext>
            </p:extLst>
          </p:nvPr>
        </p:nvGraphicFramePr>
        <p:xfrm>
          <a:off x="539552" y="2564904"/>
          <a:ext cx="835292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«Тарас Бульба»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«Страшная месть»  (глава 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Светлица была убрана во</a:t>
                      </a:r>
                      <a:r>
                        <a:rPr lang="ru-RU" baseline="0" dirty="0" smtClean="0"/>
                        <a:t> вкусе того времени … На стенах – сабли, нагайки, сетки для птиц, невода и ружья, хитро  обделанный рог для пороху, золотая уздечка на коня и путы с серебряными бляхами.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smtClean="0"/>
                        <a:t>…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 На полках по углам стояли кувшины, бутыли и фляжки зеленого и синего стекла, резные серебряные кубки, позолоченные чарки всякой работы: </a:t>
                      </a:r>
                      <a:r>
                        <a:rPr lang="ru-RU" baseline="0" dirty="0" err="1" smtClean="0"/>
                        <a:t>венецейской</a:t>
                      </a:r>
                      <a:r>
                        <a:rPr lang="ru-RU" baseline="0" dirty="0" smtClean="0"/>
                        <a:t>, турецкой, </a:t>
                      </a:r>
                      <a:r>
                        <a:rPr lang="ru-RU" baseline="0" dirty="0" err="1" smtClean="0"/>
                        <a:t>чересской</a:t>
                      </a:r>
                      <a:r>
                        <a:rPr lang="ru-RU" baseline="0" dirty="0" smtClean="0"/>
                        <a:t>… Берестовые скамьи вокруг всей комнаты; огромный стол под образами в парадном углу…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2060848"/>
            <a:ext cx="558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Заполните таблицу  описанием интерьера из повести.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65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Сопоставление с повестью «Тарас Бульба»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35980"/>
              </p:ext>
            </p:extLst>
          </p:nvPr>
        </p:nvGraphicFramePr>
        <p:xfrm>
          <a:off x="467544" y="2492896"/>
          <a:ext cx="840025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128"/>
                <a:gridCol w="420012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«Тарас Бульба»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«Страшная месть»</a:t>
                      </a:r>
                    </a:p>
                    <a:p>
                      <a:r>
                        <a:rPr lang="ru-RU" dirty="0" smtClean="0"/>
                        <a:t>Данило </a:t>
                      </a:r>
                      <a:r>
                        <a:rPr lang="ru-RU" dirty="0" err="1" smtClean="0"/>
                        <a:t>Бурульбаш</a:t>
                      </a:r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Сперва я ему хотел поверить все, что лежит на сердце,</a:t>
                      </a:r>
                      <a:r>
                        <a:rPr lang="ru-RU" baseline="0" dirty="0" smtClean="0"/>
                        <a:t> да не берет что-то, и речь заикнулась. Нет, у него не </a:t>
                      </a:r>
                      <a:r>
                        <a:rPr lang="ru-RU" baseline="0" dirty="0" err="1" smtClean="0"/>
                        <a:t>козацкое</a:t>
                      </a:r>
                      <a:r>
                        <a:rPr lang="ru-RU" baseline="0" dirty="0" smtClean="0"/>
                        <a:t> сердце!  </a:t>
                      </a:r>
                      <a:r>
                        <a:rPr lang="ru-RU" baseline="0" dirty="0" err="1" smtClean="0"/>
                        <a:t>Козацкие</a:t>
                      </a:r>
                      <a:r>
                        <a:rPr lang="ru-RU" baseline="0" dirty="0" smtClean="0"/>
                        <a:t> сердца, когда встретятся где, как не выбьются из груди друг у другу навстречу!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522920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Вспомните речь героя повести «Тарас Бульба» «Нет уз святее товарищества!».         Кому она принадлежит?  Допишите отрывок из речи, подходящий  предложенному фрагменту.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183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247</TotalTime>
  <Words>953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Н.В.гоголь. «Страшная Месть»</vt:lpstr>
      <vt:lpstr>Публикация</vt:lpstr>
      <vt:lpstr>Теория литературы</vt:lpstr>
      <vt:lpstr>Определение</vt:lpstr>
      <vt:lpstr>Историческая справка</vt:lpstr>
      <vt:lpstr>Задание по тексту</vt:lpstr>
      <vt:lpstr>Картина быта</vt:lpstr>
      <vt:lpstr>Сопоставление с повестью «Тарас Бульба»</vt:lpstr>
      <vt:lpstr>Сопоставление с повестью «Тарас Бульба»</vt:lpstr>
      <vt:lpstr>Проверьте правильность заполнения таблицы</vt:lpstr>
      <vt:lpstr>Сопоставление с повестью «Тарас Бульба»</vt:lpstr>
      <vt:lpstr>Сопоставление с повестью «Тарас Бульба»</vt:lpstr>
      <vt:lpstr>Проверьте правильность заполнения таблицы</vt:lpstr>
      <vt:lpstr>Колдун</vt:lpstr>
      <vt:lpstr>Выпишите из III главы повести описание отца Катерины.   Какое средство художественной выразительности помогает вызвать у читателя негативное отношение к персонажу? </vt:lpstr>
      <vt:lpstr>Расскажите о Даниле Бурульбаше и его семье. Почему Данила возненавидел своего тестя? </vt:lpstr>
      <vt:lpstr>Как Данила узнал, что его тесть – колдун?</vt:lpstr>
      <vt:lpstr>Найдите в тексте характеристику Катерины</vt:lpstr>
      <vt:lpstr>В чём вина Катерины? Какое горе принесла она своей семье, когда выпустила колдуна?</vt:lpstr>
      <vt:lpstr>Теория литературы.  Старинная обрядовая жалобная песня на похоронах, поминках, свадьбе называется плач.   Найдите в тексте и прочитайте плач Катерины.</vt:lpstr>
      <vt:lpstr>1. Кто рассказывает легенду о двух братьях?</vt:lpstr>
      <vt:lpstr>О чём говорится в древней легенде?</vt:lpstr>
      <vt:lpstr>Как вы понимаете слово «МЕСТЬ»?</vt:lpstr>
      <vt:lpstr>Определение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Н.В.гоголь. «Страшная Месть»</dc:title>
  <dc:creator>Алекс</dc:creator>
  <cp:lastModifiedBy>Алекс</cp:lastModifiedBy>
  <cp:revision>24</cp:revision>
  <dcterms:created xsi:type="dcterms:W3CDTF">2015-01-06T13:28:26Z</dcterms:created>
  <dcterms:modified xsi:type="dcterms:W3CDTF">2015-01-06T17:46:15Z</dcterms:modified>
</cp:coreProperties>
</file>