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4" r:id="rId4"/>
    <p:sldId id="267" r:id="rId5"/>
    <p:sldId id="268" r:id="rId6"/>
    <p:sldId id="257" r:id="rId7"/>
    <p:sldId id="274" r:id="rId8"/>
    <p:sldId id="259" r:id="rId9"/>
    <p:sldId id="260" r:id="rId10"/>
    <p:sldId id="261" r:id="rId11"/>
    <p:sldId id="262" r:id="rId12"/>
    <p:sldId id="269" r:id="rId13"/>
    <p:sldId id="270" r:id="rId14"/>
    <p:sldId id="271" r:id="rId15"/>
    <p:sldId id="263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976" autoAdjust="0"/>
    <p:restoredTop sz="94660"/>
  </p:normalViewPr>
  <p:slideViewPr>
    <p:cSldViewPr>
      <p:cViewPr varScale="1">
        <p:scale>
          <a:sx n="69" d="100"/>
          <a:sy n="69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8BD20-1CC2-49DC-B533-56F952947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63DB3-AB19-49E2-A852-99CB44B134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5713F-4F59-4425-8C9C-45CC55E872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83B917-4890-4816-BF60-2D3F3EFECB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5D6F81-E13B-4A5C-A293-B5517C4831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A97071-C3AE-4928-9E69-8B85DFF26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6E6CC-9685-4225-837C-0697253B48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60691-A4CE-4561-BC86-94A132DB3F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49BD0-0C58-4AD4-BBE0-DFEC20ABD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109C0-85DD-4B16-A03C-203118997C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6B8984-DCF3-454C-A83F-253615F2C7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42C15727-5A6C-472E-8E76-2EAE94CB79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&#1042;&#1083;&#1072;&#1076;&#1077;&#1083;&#1077;&#1094;\&#1056;&#1072;&#1073;&#1086;&#1095;&#1080;&#1081;%20&#1089;&#1090;&#1086;&#1083;\&#1059;&#1088;&#1086;&#1082;%20&#1083;&#1080;&#1090;&#1077;&#1088;&#1072;&#1090;&#1091;&#1088;&#1099;%20&#1041;&#1077;&#1083;&#1099;&#1096;&#1077;&#1074;&#1072;%20&#1043;.&#1053;\&#1065;&#1077;&#1076;&#1088;&#1080;&#1085;1.2.2.10.1i1_1.oms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&#1042;&#1083;&#1072;&#1076;&#1077;&#1083;&#1077;&#1094;\&#1056;&#1072;&#1073;&#1086;&#1095;&#1080;&#1081;%20&#1089;&#1090;&#1086;&#1083;\&#1059;&#1088;&#1086;&#1082;%20&#1083;&#1080;&#1090;&#1077;&#1088;&#1072;&#1090;&#1091;&#1088;&#1099;%20&#1041;&#1077;&#1083;&#1099;&#1096;&#1077;&#1074;&#1072;%20&#1043;.&#1053;\&#1057;&#1088;&#1077;&#1076;&#1089;&#1090;&#1074;&#1072;%20&#1074;&#1099;&#1088;&#1072;&#1079;&#1080;&#1090;..ppsx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52398.html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&#1042;&#1083;&#1072;&#1076;&#1077;&#1083;&#1077;&#1094;\&#1056;&#1072;&#1073;&#1086;&#1095;&#1080;&#1081;%20&#1089;&#1090;&#1086;&#1083;\&#1059;&#1088;&#1086;&#1082;%20&#1083;&#1080;&#1090;&#1077;&#1088;&#1072;&#1090;&#1091;&#1088;&#1099;%20&#1041;&#1077;&#1083;&#1099;&#1096;&#1077;&#1074;&#1072;%20&#1043;.&#1053;\&#1080;&#1075;&#1088;&#1072;%20&#1061;&#1086;&#1095;&#1091;%20&#1074;&#1089;&#1105;%20&#1079;&#1085;&#1072;&#1090;&#1100;.ppsx" TargetMode="External"/><Relationship Id="rId4" Type="http://schemas.openxmlformats.org/officeDocument/2006/relationships/hyperlink" Target="file:///C:\Documents%20and%20Settings\&#1042;&#1083;&#1072;&#1076;&#1077;&#1083;&#1077;&#1094;\&#1056;&#1072;&#1073;&#1086;&#1095;&#1080;&#1081;%20&#1089;&#1090;&#1086;&#1083;\&#1059;&#1088;&#1086;&#1082;%20&#1083;&#1080;&#1090;&#1077;&#1088;&#1072;&#1090;&#1091;&#1088;&#1099;%20&#1041;&#1077;&#1083;&#1099;&#1096;&#1077;&#1074;&#1072;%20&#1043;.&#1053;\&#1044;&#1080;&#1082;&#1090;&#1072;&#1085;&#1090;.pps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&#1059;&#1087;&#1088;&#1072;&#1078;&#1085;&#1077;&#1085;&#1080;&#1103;%20&#1076;&#1083;&#1103;%20&#1075;&#1083;&#1072;&#1079;/&#1059;&#1087;&#1088;&#1072;&#1078;&#1085;&#1077;&#1085;&#1080;&#1103;%20&#1076;&#1083;&#1103;%20&#1075;&#1083;&#1072;&#1079;.ppsx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95400"/>
            <a:ext cx="5562600" cy="2305050"/>
          </a:xfrm>
        </p:spPr>
        <p:txBody>
          <a:bodyPr/>
          <a:lstStyle/>
          <a:p>
            <a:pPr eaLnBrk="1" hangingPunct="1"/>
            <a:r>
              <a:rPr lang="ru-RU" sz="4000" i="1" smtClean="0">
                <a:solidFill>
                  <a:srgbClr val="FFFF00"/>
                </a:solidFill>
                <a:latin typeface="Georgia" pitchFamily="18" charset="0"/>
              </a:rPr>
              <a:t>Урок по сказке </a:t>
            </a:r>
            <a:r>
              <a:rPr lang="ru-RU" i="1" smtClean="0">
                <a:latin typeface="Georgia" pitchFamily="18" charset="0"/>
              </a:rPr>
              <a:t/>
            </a:r>
            <a:br>
              <a:rPr lang="ru-RU" i="1" smtClean="0">
                <a:latin typeface="Georgia" pitchFamily="18" charset="0"/>
              </a:rPr>
            </a:br>
            <a:r>
              <a:rPr lang="ru-RU" sz="3200" i="1" smtClean="0">
                <a:solidFill>
                  <a:srgbClr val="FFFF00"/>
                </a:solidFill>
                <a:latin typeface="Georgia" pitchFamily="18" charset="0"/>
              </a:rPr>
              <a:t>М.Е.Салтыкова-Щедрина </a:t>
            </a:r>
            <a:br>
              <a:rPr lang="ru-RU" sz="3200" i="1" smtClean="0">
                <a:solidFill>
                  <a:srgbClr val="FFFF00"/>
                </a:solidFill>
                <a:latin typeface="Georgia" pitchFamily="18" charset="0"/>
              </a:rPr>
            </a:br>
            <a:r>
              <a:rPr lang="ru-RU" sz="3200" i="1" smtClean="0">
                <a:solidFill>
                  <a:srgbClr val="FFFF00"/>
                </a:solidFill>
                <a:latin typeface="Georgia" pitchFamily="18" charset="0"/>
              </a:rPr>
              <a:t>«Повесть о том, как один мужик двух генералов прокормил».</a:t>
            </a:r>
            <a:endParaRPr lang="ru-RU" sz="3200" smtClean="0">
              <a:solidFill>
                <a:srgbClr val="FFFF00"/>
              </a:solidFill>
            </a:endParaRP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943600" y="5257800"/>
            <a:ext cx="2971800" cy="1447800"/>
          </a:xfrm>
        </p:spPr>
        <p:txBody>
          <a:bodyPr/>
          <a:lstStyle/>
          <a:p>
            <a:pPr algn="r" eaLnBrk="1" hangingPunct="1">
              <a:lnSpc>
                <a:spcPct val="90000"/>
              </a:lnSpc>
            </a:pPr>
            <a:r>
              <a:rPr lang="ru-RU" sz="1600" b="1" dirty="0" smtClean="0">
                <a:solidFill>
                  <a:srgbClr val="FFFF00"/>
                </a:solidFill>
              </a:rPr>
              <a:t>Белышева Г.Н.</a:t>
            </a:r>
          </a:p>
          <a:p>
            <a:pPr algn="r" eaLnBrk="1" hangingPunct="1">
              <a:lnSpc>
                <a:spcPct val="90000"/>
              </a:lnSpc>
            </a:pPr>
            <a:r>
              <a:rPr lang="ru-RU" sz="1600" b="1" dirty="0" smtClean="0">
                <a:solidFill>
                  <a:srgbClr val="FFFF00"/>
                </a:solidFill>
              </a:rPr>
              <a:t>Учитель литературы</a:t>
            </a:r>
          </a:p>
          <a:p>
            <a:pPr algn="r" eaLnBrk="1" hangingPunct="1">
              <a:lnSpc>
                <a:spcPct val="90000"/>
              </a:lnSpc>
            </a:pPr>
            <a:r>
              <a:rPr lang="ru-RU" sz="1600" b="1" dirty="0" smtClean="0">
                <a:solidFill>
                  <a:srgbClr val="FFFF00"/>
                </a:solidFill>
              </a:rPr>
              <a:t>МКОУ Воздвиженская </a:t>
            </a:r>
            <a:r>
              <a:rPr lang="ru-RU" sz="1600" b="1" dirty="0" smtClean="0">
                <a:solidFill>
                  <a:srgbClr val="FFFF00"/>
                </a:solidFill>
              </a:rPr>
              <a:t>СОШ</a:t>
            </a:r>
          </a:p>
          <a:p>
            <a:pPr algn="r" eaLnBrk="1" hangingPunct="1">
              <a:lnSpc>
                <a:spcPct val="90000"/>
              </a:lnSpc>
            </a:pPr>
            <a:r>
              <a:rPr lang="ru-RU" sz="1600" b="1" dirty="0" err="1" smtClean="0">
                <a:solidFill>
                  <a:srgbClr val="FFFF00"/>
                </a:solidFill>
              </a:rPr>
              <a:t>Чулымский</a:t>
            </a:r>
            <a:r>
              <a:rPr lang="ru-RU" sz="1600" b="1" dirty="0" smtClean="0">
                <a:solidFill>
                  <a:srgbClr val="FFFF00"/>
                </a:solidFill>
              </a:rPr>
              <a:t> район</a:t>
            </a:r>
          </a:p>
          <a:p>
            <a:pPr algn="r" eaLnBrk="1" hangingPunct="1">
              <a:lnSpc>
                <a:spcPct val="90000"/>
              </a:lnSpc>
            </a:pPr>
            <a:r>
              <a:rPr lang="ru-RU" sz="1600" b="1" dirty="0" smtClean="0">
                <a:solidFill>
                  <a:srgbClr val="FFFF00"/>
                </a:solidFill>
              </a:rPr>
              <a:t>Новосибирская область</a:t>
            </a:r>
            <a:endParaRPr lang="ru-RU" sz="1600" b="1" dirty="0" smtClean="0">
              <a:solidFill>
                <a:srgbClr val="FFFF00"/>
              </a:solidFill>
            </a:endParaRPr>
          </a:p>
        </p:txBody>
      </p:sp>
      <p:pic>
        <p:nvPicPr>
          <p:cNvPr id="5125" name="Picture 7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304800"/>
            <a:ext cx="2357437" cy="31686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791200" y="5105400"/>
            <a:ext cx="1752600" cy="533400"/>
          </a:xfrm>
        </p:spPr>
        <p:txBody>
          <a:bodyPr/>
          <a:lstStyle/>
          <a:p>
            <a:pPr algn="r" eaLnBrk="1" hangingPunct="1"/>
            <a:r>
              <a:rPr lang="ru-RU" sz="2400" dirty="0" smtClean="0"/>
              <a:t>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5800" y="1066800"/>
            <a:ext cx="3200400" cy="39624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2400" dirty="0" smtClean="0"/>
              <a:t>    </a:t>
            </a:r>
            <a:r>
              <a:rPr lang="ru-RU" sz="2400" dirty="0" smtClean="0">
                <a:solidFill>
                  <a:schemeClr val="bg2"/>
                </a:solidFill>
              </a:rPr>
              <a:t>Могли ли на самом деле существовать генералы в таком виде, какими их изобразил сатирик?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ru-RU" sz="2400" dirty="0" smtClean="0"/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2400" dirty="0" smtClean="0">
                <a:solidFill>
                  <a:schemeClr val="bg2"/>
                </a:solidFill>
              </a:rPr>
              <a:t>Какой прием при этом используется?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sz="2400" dirty="0" smtClean="0"/>
          </a:p>
        </p:txBody>
      </p:sp>
      <p:pic>
        <p:nvPicPr>
          <p:cNvPr id="11271" name="Picture 2" descr="C:\Users\Павел\Desktop\kak.odin.muzhuk.dvuh.generalov.prokormil.avi.image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685800"/>
            <a:ext cx="2514600" cy="18859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272" name="Picture 3" descr="C:\Users\Павел\Desktop\kak.odin.muzhuk.dvuh.generalov.prokormil.avi.image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3733800"/>
            <a:ext cx="2443163" cy="18319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Стрелка вправо 6"/>
          <p:cNvSpPr/>
          <p:nvPr/>
        </p:nvSpPr>
        <p:spPr>
          <a:xfrm>
            <a:off x="7010400" y="5486400"/>
            <a:ext cx="673608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274320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914400"/>
            <a:ext cx="3048000" cy="19812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dirty="0" smtClean="0">
                <a:solidFill>
                  <a:schemeClr val="bg2"/>
                </a:solidFill>
              </a:rPr>
              <a:t>    </a:t>
            </a:r>
            <a:r>
              <a:rPr lang="ru-RU" sz="2400" dirty="0" smtClean="0">
                <a:solidFill>
                  <a:schemeClr val="bg2"/>
                </a:solidFill>
              </a:rPr>
              <a:t>Каков мужик?</a:t>
            </a:r>
            <a:r>
              <a:rPr lang="ru-RU" dirty="0" smtClean="0">
                <a:solidFill>
                  <a:schemeClr val="bg2"/>
                </a:solidFill>
              </a:rPr>
              <a:t> </a:t>
            </a:r>
            <a:r>
              <a:rPr lang="ru-RU" sz="1600" dirty="0" smtClean="0">
                <a:solidFill>
                  <a:schemeClr val="bg2"/>
                </a:solidFill>
              </a:rPr>
              <a:t>(</a:t>
            </a:r>
            <a:r>
              <a:rPr lang="ru-RU" sz="1600" i="1" dirty="0" smtClean="0">
                <a:solidFill>
                  <a:schemeClr val="bg2"/>
                </a:solidFill>
              </a:rPr>
              <a:t>Зачитаем его описание).</a:t>
            </a:r>
            <a:r>
              <a:rPr lang="ru-RU" sz="2400" i="1" dirty="0" smtClean="0">
                <a:solidFill>
                  <a:schemeClr val="bg2"/>
                </a:solidFill>
              </a:rPr>
              <a:t> </a:t>
            </a:r>
          </a:p>
          <a:p>
            <a:pPr algn="ctr" eaLnBrk="1" hangingPunct="1">
              <a:buFontTx/>
              <a:buNone/>
            </a:pPr>
            <a:r>
              <a:rPr lang="ru-RU" sz="2400" dirty="0" smtClean="0">
                <a:solidFill>
                  <a:schemeClr val="bg2"/>
                </a:solidFill>
              </a:rPr>
              <a:t>Какими качествами он обладает?</a:t>
            </a:r>
            <a:r>
              <a:rPr lang="ru-RU" sz="2800" dirty="0" smtClean="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4495800" y="3048000"/>
            <a:ext cx="346233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dirty="0">
                <a:solidFill>
                  <a:schemeClr val="bg2"/>
                </a:solidFill>
              </a:rPr>
              <a:t>Как генералы относятся к мужику?</a:t>
            </a:r>
          </a:p>
          <a:p>
            <a:pPr algn="ctr"/>
            <a:r>
              <a:rPr lang="ru-RU" sz="2400" dirty="0" smtClean="0">
                <a:solidFill>
                  <a:schemeClr val="bg2"/>
                </a:solidFill>
              </a:rPr>
              <a:t> </a:t>
            </a:r>
            <a:endParaRPr lang="ru-RU" sz="2400" dirty="0">
              <a:solidFill>
                <a:schemeClr val="bg2"/>
              </a:solidFill>
            </a:endParaRPr>
          </a:p>
          <a:p>
            <a:pPr algn="ctr"/>
            <a:r>
              <a:rPr lang="ru-RU" sz="2400" dirty="0">
                <a:solidFill>
                  <a:schemeClr val="bg2"/>
                </a:solidFill>
              </a:rPr>
              <a:t>Как автор относится к своим героям?</a:t>
            </a:r>
          </a:p>
        </p:txBody>
      </p:sp>
      <p:pic>
        <p:nvPicPr>
          <p:cNvPr id="12296" name="Picture 2" descr="C:\Users\Павел\Desktop\kak.odin.muzhuk.dvuh.generalov.prokormil.avi.image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1219200"/>
            <a:ext cx="2481263" cy="35052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Прямоугольник 7"/>
          <p:cNvSpPr/>
          <p:nvPr/>
        </p:nvSpPr>
        <p:spPr>
          <a:xfrm>
            <a:off x="609600" y="4800600"/>
            <a:ext cx="3581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9" name="Управляющая кнопка: фильм 8">
            <a:hlinkClick r:id="rId4" action="ppaction://program" highlightClick="1"/>
          </p:cNvPr>
          <p:cNvSpPr/>
          <p:nvPr/>
        </p:nvSpPr>
        <p:spPr>
          <a:xfrm>
            <a:off x="2209800" y="4953000"/>
            <a:ext cx="661416" cy="76200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7010400" y="5486400"/>
            <a:ext cx="673608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838200"/>
            <a:ext cx="4419600" cy="990600"/>
          </a:xfrm>
        </p:spPr>
        <p:txBody>
          <a:bodyPr/>
          <a:lstStyle/>
          <a:p>
            <a:r>
              <a:rPr lang="ru-RU" smtClean="0"/>
              <a:t> 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5800" y="3048000"/>
            <a:ext cx="3200400" cy="2209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400" dirty="0" smtClean="0">
                <a:solidFill>
                  <a:schemeClr val="bg2"/>
                </a:solidFill>
              </a:rPr>
              <a:t>Прямо ли об этом говорит автор? </a:t>
            </a:r>
          </a:p>
          <a:p>
            <a:pPr algn="ctr">
              <a:buFontTx/>
              <a:buNone/>
            </a:pPr>
            <a:r>
              <a:rPr lang="ru-RU" sz="2400" dirty="0" smtClean="0">
                <a:solidFill>
                  <a:schemeClr val="bg2"/>
                </a:solidFill>
              </a:rPr>
              <a:t>Как называется такой прием?</a:t>
            </a:r>
            <a:r>
              <a:rPr lang="ru-RU" dirty="0" smtClean="0">
                <a:solidFill>
                  <a:schemeClr val="bg2"/>
                </a:solidFill>
              </a:rPr>
              <a:t> </a:t>
            </a:r>
          </a:p>
        </p:txBody>
      </p:sp>
      <p:pic>
        <p:nvPicPr>
          <p:cNvPr id="7173" name="Picture 4" descr="7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219200"/>
            <a:ext cx="2786063" cy="397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4419600" y="1371600"/>
            <a:ext cx="3276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solidFill>
                  <a:schemeClr val="bg2"/>
                </a:solidFill>
              </a:rPr>
              <a:t>Какова цель </a:t>
            </a:r>
            <a:r>
              <a:rPr lang="ru-RU" sz="2400" dirty="0">
                <a:solidFill>
                  <a:schemeClr val="bg2"/>
                </a:solidFill>
              </a:rPr>
              <a:t>сатиры </a:t>
            </a:r>
          </a:p>
          <a:p>
            <a:pPr algn="ctr"/>
            <a:r>
              <a:rPr lang="ru-RU" sz="2400" dirty="0">
                <a:solidFill>
                  <a:schemeClr val="bg2"/>
                </a:solidFill>
              </a:rPr>
              <a:t>М.Е.Салтыкова - Щедрина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7010400" y="5486400"/>
            <a:ext cx="673608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1828800" cy="1143000"/>
          </a:xfrm>
        </p:spPr>
        <p:txBody>
          <a:bodyPr/>
          <a:lstStyle/>
          <a:p>
            <a:r>
              <a:rPr lang="ru-RU" dirty="0" smtClean="0"/>
              <a:t>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67200" y="1447800"/>
            <a:ext cx="3505200" cy="23622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400" b="1" i="1" dirty="0" smtClean="0">
                <a:solidFill>
                  <a:schemeClr val="bg2"/>
                </a:solidFill>
                <a:latin typeface="Cambria" pitchFamily="18" charset="0"/>
              </a:rPr>
              <a:t>Приёмы и средства художественной выразительности.</a:t>
            </a:r>
          </a:p>
          <a:p>
            <a:pPr algn="ctr">
              <a:buFontTx/>
              <a:buNone/>
            </a:pPr>
            <a:endParaRPr lang="ru-RU" sz="2400" dirty="0" smtClean="0">
              <a:solidFill>
                <a:schemeClr val="bg2"/>
              </a:solidFill>
            </a:endParaRPr>
          </a:p>
          <a:p>
            <a:pPr algn="ctr">
              <a:buFontTx/>
              <a:buNone/>
            </a:pPr>
            <a:r>
              <a:rPr lang="ru-RU" sz="2400" dirty="0" smtClean="0">
                <a:solidFill>
                  <a:schemeClr val="bg2"/>
                </a:solidFill>
              </a:rPr>
              <a:t>(работа в группах)</a:t>
            </a:r>
          </a:p>
        </p:txBody>
      </p:sp>
      <p:pic>
        <p:nvPicPr>
          <p:cNvPr id="26629" name="Picture 2" descr="C:\Users\Павел\Documents\Рисунок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600200"/>
            <a:ext cx="2667000" cy="2667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Управляющая кнопка: далее 5">
            <a:hlinkClick r:id="rId4" action="ppaction://program" highlightClick="1"/>
          </p:cNvPr>
          <p:cNvSpPr/>
          <p:nvPr/>
        </p:nvSpPr>
        <p:spPr>
          <a:xfrm>
            <a:off x="5715000" y="4114800"/>
            <a:ext cx="661416" cy="762000"/>
          </a:xfrm>
          <a:prstGeom prst="actionButtonForwardNex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7010400" y="5486400"/>
            <a:ext cx="673608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5800" y="838200"/>
            <a:ext cx="3352800" cy="46482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Cambria" pitchFamily="18" charset="0"/>
              </a:rPr>
              <a:t>Смех</a:t>
            </a:r>
          </a:p>
          <a:p>
            <a:pPr algn="ctr">
              <a:buFontTx/>
              <a:buNone/>
            </a:pPr>
            <a:r>
              <a:rPr lang="ru-RU" sz="2400" i="1" dirty="0" smtClean="0">
                <a:solidFill>
                  <a:schemeClr val="bg2"/>
                </a:solidFill>
                <a:latin typeface="Cambria" pitchFamily="18" charset="0"/>
              </a:rPr>
              <a:t>Обличительный, горький.</a:t>
            </a:r>
          </a:p>
          <a:p>
            <a:pPr algn="ctr">
              <a:buFontTx/>
              <a:buNone/>
            </a:pPr>
            <a:r>
              <a:rPr lang="ru-RU" sz="2400" i="1" dirty="0" smtClean="0">
                <a:solidFill>
                  <a:schemeClr val="bg2"/>
                </a:solidFill>
                <a:latin typeface="Cambria" pitchFamily="18" charset="0"/>
              </a:rPr>
              <a:t/>
            </a:r>
            <a:br>
              <a:rPr lang="ru-RU" sz="2400" i="1" dirty="0" smtClean="0">
                <a:solidFill>
                  <a:schemeClr val="bg2"/>
                </a:solidFill>
                <a:latin typeface="Cambria" pitchFamily="18" charset="0"/>
              </a:rPr>
            </a:br>
            <a:r>
              <a:rPr lang="ru-RU" sz="2400" i="1" dirty="0" smtClean="0">
                <a:solidFill>
                  <a:schemeClr val="bg2"/>
                </a:solidFill>
                <a:latin typeface="Cambria" pitchFamily="18" charset="0"/>
              </a:rPr>
              <a:t>Осуждает, поучает, разоблачает.</a:t>
            </a:r>
            <a:br>
              <a:rPr lang="ru-RU" sz="2400" i="1" dirty="0" smtClean="0">
                <a:solidFill>
                  <a:schemeClr val="bg2"/>
                </a:solidFill>
                <a:latin typeface="Cambria" pitchFamily="18" charset="0"/>
              </a:rPr>
            </a:br>
            <a:endParaRPr lang="ru-RU" sz="2400" i="1" dirty="0" smtClean="0">
              <a:solidFill>
                <a:schemeClr val="bg2"/>
              </a:solidFill>
              <a:latin typeface="Cambria" pitchFamily="18" charset="0"/>
            </a:endParaRPr>
          </a:p>
          <a:p>
            <a:pPr algn="ctr">
              <a:buFontTx/>
              <a:buNone/>
            </a:pPr>
            <a:r>
              <a:rPr lang="ru-RU" sz="2400" i="1" dirty="0" smtClean="0">
                <a:solidFill>
                  <a:schemeClr val="bg2"/>
                </a:solidFill>
                <a:latin typeface="Cambria" pitchFamily="18" charset="0"/>
              </a:rPr>
              <a:t>Борется с недостатками.</a:t>
            </a:r>
            <a:br>
              <a:rPr lang="ru-RU" sz="2400" i="1" dirty="0" smtClean="0">
                <a:solidFill>
                  <a:schemeClr val="bg2"/>
                </a:solidFill>
                <a:latin typeface="Cambria" pitchFamily="18" charset="0"/>
              </a:rPr>
            </a:br>
            <a:endParaRPr lang="ru-RU" sz="2400" i="1" dirty="0" smtClean="0">
              <a:solidFill>
                <a:schemeClr val="bg2"/>
              </a:solidFill>
              <a:latin typeface="Cambria" pitchFamily="18" charset="0"/>
            </a:endParaRPr>
          </a:p>
          <a:p>
            <a:pPr algn="ctr">
              <a:buFontTx/>
              <a:buNone/>
            </a:pPr>
            <a:r>
              <a:rPr lang="ru-RU" sz="2400" i="1" dirty="0" smtClean="0">
                <a:solidFill>
                  <a:schemeClr val="bg2"/>
                </a:solidFill>
                <a:latin typeface="Cambria" pitchFamily="18" charset="0"/>
              </a:rPr>
              <a:t>Исправляйся!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1828800"/>
            <a:ext cx="3048000" cy="1676400"/>
          </a:xfr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0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Синквейн</a:t>
            </a:r>
            <a:r>
              <a:rPr lang="ru-RU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br>
              <a:rPr lang="ru-RU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bg2"/>
                </a:solidFill>
              </a:rPr>
              <a:t>каков смех у Щедрина? </a:t>
            </a:r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14" name="Picture 2" descr="j0434810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838200" y="4038600"/>
            <a:ext cx="1600200" cy="1600200"/>
          </a:xfrm>
          <a:prstGeom prst="rect">
            <a:avLst/>
          </a:prstGeom>
          <a:noFill/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7" name="Стрелка вправо 6"/>
          <p:cNvSpPr/>
          <p:nvPr/>
        </p:nvSpPr>
        <p:spPr>
          <a:xfrm>
            <a:off x="7010400" y="5486400"/>
            <a:ext cx="673608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990600"/>
            <a:ext cx="3352800" cy="3810000"/>
          </a:xfrm>
          <a:blipFill dpi="0" rotWithShape="1">
            <a:blip r:embed="rId3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z="3600" i="1" dirty="0" smtClean="0">
                <a:solidFill>
                  <a:schemeClr val="bg2"/>
                </a:solidFill>
                <a:latin typeface="Cambria" pitchFamily="18" charset="0"/>
              </a:rPr>
              <a:t>Чтобы упрочить ваши знания, </a:t>
            </a:r>
            <a:br>
              <a:rPr lang="ru-RU" sz="3600" i="1" dirty="0" smtClean="0">
                <a:solidFill>
                  <a:schemeClr val="bg2"/>
                </a:solidFill>
                <a:latin typeface="Cambria" pitchFamily="18" charset="0"/>
              </a:rPr>
            </a:br>
            <a:r>
              <a:rPr lang="ru-RU" sz="3600" i="1" dirty="0" smtClean="0">
                <a:solidFill>
                  <a:schemeClr val="bg2"/>
                </a:solidFill>
                <a:latin typeface="Cambria" pitchFamily="18" charset="0"/>
              </a:rPr>
              <a:t>даю домашнее задание: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5800" y="990600"/>
            <a:ext cx="3276600" cy="4038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dirty="0" smtClean="0">
                <a:solidFill>
                  <a:schemeClr val="bg2"/>
                </a:solidFill>
              </a:rPr>
              <a:t>Создать собственную небольшую сказку на одну из школьных тем в духе сказок М.Е. Салтыкова-Щедрина, используя рассмотренные на уроке средства.</a:t>
            </a:r>
          </a:p>
        </p:txBody>
      </p:sp>
      <p:pic>
        <p:nvPicPr>
          <p:cNvPr id="13318" name="Picture 6" descr="EN00272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77000" y="4419600"/>
            <a:ext cx="13684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>
          <a:xfrm>
            <a:off x="7010400" y="5486400"/>
            <a:ext cx="673608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фо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447800"/>
            <a:ext cx="6019800" cy="2286000"/>
          </a:xfrm>
        </p:spPr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  <a:latin typeface="Cambria" pitchFamily="18" charset="0"/>
              </a:rPr>
              <a:t>Спасибо за урок!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81800" y="1066801"/>
            <a:ext cx="1905000" cy="990600"/>
          </a:xfrm>
        </p:spPr>
        <p:txBody>
          <a:bodyPr/>
          <a:lstStyle/>
          <a:p>
            <a:pPr>
              <a:buFontTx/>
              <a:buNone/>
            </a:pPr>
            <a:r>
              <a:rPr lang="ru-RU" dirty="0" smtClean="0"/>
              <a:t> </a:t>
            </a:r>
          </a:p>
        </p:txBody>
      </p:sp>
      <p:pic>
        <p:nvPicPr>
          <p:cNvPr id="28677" name="Picture 5" descr="8dd8979ddff0244930fe80da20b60aaa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3276600"/>
            <a:ext cx="6324600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фо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G:\АНИМАШКИ\14a7c6851b3639b191849904bf03f4c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304799"/>
            <a:ext cx="7391400" cy="5524099"/>
          </a:xfrm>
          <a:prstGeom prst="rect">
            <a:avLst/>
          </a:prstGeom>
          <a:noFill/>
        </p:spPr>
      </p:pic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4600" y="762000"/>
            <a:ext cx="3886200" cy="2133600"/>
          </a:xfrm>
        </p:spPr>
        <p:txBody>
          <a:bodyPr/>
          <a:lstStyle/>
          <a:p>
            <a:r>
              <a:rPr lang="ru-RU" sz="1200" u="sng" dirty="0" smtClean="0">
                <a:solidFill>
                  <a:schemeClr val="bg2"/>
                </a:solidFill>
              </a:rPr>
              <a:t>(</a:t>
            </a:r>
            <a:r>
              <a:rPr lang="en-US" sz="1200" u="sng" dirty="0" smtClean="0">
                <a:solidFill>
                  <a:schemeClr val="bg2"/>
                </a:solidFill>
              </a:rPr>
              <a:t>http</a:t>
            </a:r>
            <a:r>
              <a:rPr lang="ru-RU" sz="1200" u="sng" dirty="0" smtClean="0">
                <a:solidFill>
                  <a:schemeClr val="bg2"/>
                </a:solidFill>
              </a:rPr>
              <a:t>://</a:t>
            </a:r>
            <a:r>
              <a:rPr lang="en-US" sz="1200" u="sng" dirty="0" err="1" smtClean="0">
                <a:solidFill>
                  <a:schemeClr val="bg2"/>
                </a:solidFill>
              </a:rPr>
              <a:t>fcior</a:t>
            </a:r>
            <a:r>
              <a:rPr lang="ru-RU" sz="1200" u="sng" dirty="0" smtClean="0">
                <a:solidFill>
                  <a:schemeClr val="bg2"/>
                </a:solidFill>
              </a:rPr>
              <a:t>.</a:t>
            </a:r>
            <a:r>
              <a:rPr lang="en-US" sz="1200" u="sng" dirty="0" err="1" smtClean="0">
                <a:solidFill>
                  <a:schemeClr val="bg2"/>
                </a:solidFill>
              </a:rPr>
              <a:t>edu</a:t>
            </a:r>
            <a:r>
              <a:rPr lang="ru-RU" sz="1200" u="sng" dirty="0" smtClean="0">
                <a:solidFill>
                  <a:schemeClr val="bg2"/>
                </a:solidFill>
              </a:rPr>
              <a:t>.</a:t>
            </a:r>
            <a:r>
              <a:rPr lang="en-US" sz="1200" u="sng" dirty="0" err="1" smtClean="0">
                <a:solidFill>
                  <a:schemeClr val="bg2"/>
                </a:solidFill>
              </a:rPr>
              <a:t>ru</a:t>
            </a:r>
            <a:r>
              <a:rPr lang="ru-RU" sz="1200" u="sng" dirty="0" smtClean="0">
                <a:solidFill>
                  <a:schemeClr val="bg2"/>
                </a:solidFill>
              </a:rPr>
              <a:t>/</a:t>
            </a:r>
            <a:r>
              <a:rPr lang="en-US" sz="1200" u="sng" dirty="0" smtClean="0">
                <a:solidFill>
                  <a:schemeClr val="bg2"/>
                </a:solidFill>
              </a:rPr>
              <a:t>search</a:t>
            </a:r>
            <a:r>
              <a:rPr lang="ru-RU" sz="1200" u="sng" dirty="0" smtClean="0">
                <a:solidFill>
                  <a:schemeClr val="bg2"/>
                </a:solidFill>
              </a:rPr>
              <a:t>.</a:t>
            </a:r>
            <a:r>
              <a:rPr lang="en-US" sz="1200" u="sng" dirty="0" smtClean="0">
                <a:solidFill>
                  <a:schemeClr val="bg2"/>
                </a:solidFill>
              </a:rPr>
              <a:t>page</a:t>
            </a:r>
            <a:r>
              <a:rPr lang="ru-RU" sz="1200" u="sng" dirty="0" smtClean="0">
                <a:solidFill>
                  <a:schemeClr val="bg2"/>
                </a:solidFill>
              </a:rPr>
              <a:t>?</a:t>
            </a:r>
            <a:r>
              <a:rPr lang="en-US" sz="1200" u="sng" dirty="0" smtClean="0">
                <a:solidFill>
                  <a:schemeClr val="bg2"/>
                </a:solidFill>
              </a:rPr>
              <a:t>phrase</a:t>
            </a:r>
            <a:r>
              <a:rPr lang="ru-RU" sz="1200" u="sng" dirty="0" smtClean="0">
                <a:solidFill>
                  <a:schemeClr val="bg2"/>
                </a:solidFill>
              </a:rPr>
              <a:t>=%</a:t>
            </a:r>
            <a:r>
              <a:rPr lang="en-US" sz="1200" u="sng" dirty="0" smtClean="0">
                <a:solidFill>
                  <a:schemeClr val="bg2"/>
                </a:solidFill>
              </a:rPr>
              <a:t>D</a:t>
            </a:r>
            <a:r>
              <a:rPr lang="ru-RU" sz="1200" u="sng" dirty="0" smtClean="0">
                <a:solidFill>
                  <a:schemeClr val="bg2"/>
                </a:solidFill>
              </a:rPr>
              <a:t>0%</a:t>
            </a:r>
            <a:r>
              <a:rPr lang="en-US" sz="1200" u="sng" dirty="0" smtClean="0">
                <a:solidFill>
                  <a:schemeClr val="bg2"/>
                </a:solidFill>
              </a:rPr>
              <a:t>A</a:t>
            </a:r>
            <a:r>
              <a:rPr lang="ru-RU" sz="1200" u="sng" dirty="0" smtClean="0">
                <a:solidFill>
                  <a:schemeClr val="bg2"/>
                </a:solidFill>
              </a:rPr>
              <a:t>1%</a:t>
            </a:r>
            <a:r>
              <a:rPr lang="en-US" sz="1200" u="sng" dirty="0" smtClean="0">
                <a:solidFill>
                  <a:schemeClr val="bg2"/>
                </a:solidFill>
              </a:rPr>
              <a:t>D</a:t>
            </a:r>
            <a:r>
              <a:rPr lang="ru-RU" sz="1200" u="sng" dirty="0" smtClean="0">
                <a:solidFill>
                  <a:schemeClr val="bg2"/>
                </a:solidFill>
              </a:rPr>
              <a:t>0%</a:t>
            </a:r>
            <a:r>
              <a:rPr lang="en-US" sz="1200" u="sng" dirty="0" smtClean="0">
                <a:solidFill>
                  <a:schemeClr val="bg2"/>
                </a:solidFill>
              </a:rPr>
              <a:t>B</a:t>
            </a:r>
            <a:r>
              <a:rPr lang="ru-RU" sz="1200" u="sng" dirty="0" smtClean="0">
                <a:solidFill>
                  <a:schemeClr val="bg2"/>
                </a:solidFill>
              </a:rPr>
              <a:t>0%</a:t>
            </a:r>
            <a:r>
              <a:rPr lang="en-US" sz="1200" u="sng" dirty="0" smtClean="0">
                <a:solidFill>
                  <a:schemeClr val="bg2"/>
                </a:solidFill>
              </a:rPr>
              <a:t>D</a:t>
            </a:r>
            <a:r>
              <a:rPr lang="ru-RU" sz="1200" u="sng" dirty="0" smtClean="0">
                <a:solidFill>
                  <a:schemeClr val="bg2"/>
                </a:solidFill>
              </a:rPr>
              <a:t>0%</a:t>
            </a:r>
            <a:r>
              <a:rPr lang="en-US" sz="1200" u="sng" dirty="0" smtClean="0">
                <a:solidFill>
                  <a:schemeClr val="bg2"/>
                </a:solidFill>
              </a:rPr>
              <a:t>BB</a:t>
            </a:r>
            <a:r>
              <a:rPr lang="ru-RU" sz="1200" u="sng" dirty="0" smtClean="0">
                <a:solidFill>
                  <a:schemeClr val="bg2"/>
                </a:solidFill>
              </a:rPr>
              <a:t>%</a:t>
            </a:r>
            <a:r>
              <a:rPr lang="en-US" sz="1200" u="sng" dirty="0" smtClean="0">
                <a:solidFill>
                  <a:schemeClr val="bg2"/>
                </a:solidFill>
              </a:rPr>
              <a:t>D</a:t>
            </a:r>
            <a:r>
              <a:rPr lang="ru-RU" sz="1200" u="sng" dirty="0" smtClean="0">
                <a:solidFill>
                  <a:schemeClr val="bg2"/>
                </a:solidFill>
              </a:rPr>
              <a:t>1%82%</a:t>
            </a:r>
            <a:r>
              <a:rPr lang="en-US" sz="1200" u="sng" dirty="0" smtClean="0">
                <a:solidFill>
                  <a:schemeClr val="bg2"/>
                </a:solidFill>
              </a:rPr>
              <a:t>D</a:t>
            </a:r>
            <a:r>
              <a:rPr lang="ru-RU" sz="1200" u="sng" dirty="0" smtClean="0">
                <a:solidFill>
                  <a:schemeClr val="bg2"/>
                </a:solidFill>
              </a:rPr>
              <a:t>1%8</a:t>
            </a:r>
            <a:r>
              <a:rPr lang="en-US" sz="1200" u="sng" dirty="0" smtClean="0">
                <a:solidFill>
                  <a:schemeClr val="bg2"/>
                </a:solidFill>
              </a:rPr>
              <a:t>B</a:t>
            </a:r>
            <a:r>
              <a:rPr lang="ru-RU" sz="1200" u="sng" dirty="0" smtClean="0">
                <a:solidFill>
                  <a:schemeClr val="bg2"/>
                </a:solidFill>
              </a:rPr>
              <a:t>%</a:t>
            </a:r>
            <a:r>
              <a:rPr lang="en-US" sz="1200" u="sng" dirty="0" smtClean="0">
                <a:solidFill>
                  <a:schemeClr val="bg2"/>
                </a:solidFill>
              </a:rPr>
              <a:t>D</a:t>
            </a:r>
            <a:r>
              <a:rPr lang="ru-RU" sz="1200" u="sng" dirty="0" smtClean="0">
                <a:solidFill>
                  <a:schemeClr val="bg2"/>
                </a:solidFill>
              </a:rPr>
              <a:t>0%</a:t>
            </a:r>
            <a:r>
              <a:rPr lang="en-US" sz="1200" u="sng" dirty="0" smtClean="0">
                <a:solidFill>
                  <a:schemeClr val="bg2"/>
                </a:solidFill>
              </a:rPr>
              <a:t>BA</a:t>
            </a:r>
            <a:r>
              <a:rPr lang="ru-RU" sz="1200" u="sng" dirty="0" smtClean="0">
                <a:solidFill>
                  <a:schemeClr val="bg2"/>
                </a:solidFill>
              </a:rPr>
              <a:t>%</a:t>
            </a:r>
            <a:r>
              <a:rPr lang="en-US" sz="1200" u="sng" dirty="0" smtClean="0">
                <a:solidFill>
                  <a:schemeClr val="bg2"/>
                </a:solidFill>
              </a:rPr>
              <a:t>D</a:t>
            </a:r>
            <a:r>
              <a:rPr lang="ru-RU" sz="1200" u="sng" dirty="0" smtClean="0">
                <a:solidFill>
                  <a:schemeClr val="bg2"/>
                </a:solidFill>
              </a:rPr>
              <a:t>0%</a:t>
            </a:r>
            <a:r>
              <a:rPr lang="en-US" sz="1200" u="sng" dirty="0" smtClean="0">
                <a:solidFill>
                  <a:schemeClr val="bg2"/>
                </a:solidFill>
              </a:rPr>
              <a:t>BE</a:t>
            </a:r>
            <a:r>
              <a:rPr lang="ru-RU" sz="1200" u="sng" dirty="0" smtClean="0">
                <a:solidFill>
                  <a:schemeClr val="bg2"/>
                </a:solidFill>
              </a:rPr>
              <a:t>%</a:t>
            </a:r>
            <a:r>
              <a:rPr lang="en-US" sz="1200" u="sng" dirty="0" smtClean="0">
                <a:solidFill>
                  <a:schemeClr val="bg2"/>
                </a:solidFill>
              </a:rPr>
              <a:t>D</a:t>
            </a:r>
            <a:r>
              <a:rPr lang="ru-RU" sz="1200" u="sng" dirty="0" smtClean="0">
                <a:solidFill>
                  <a:schemeClr val="bg2"/>
                </a:solidFill>
              </a:rPr>
              <a:t>0%</a:t>
            </a:r>
            <a:r>
              <a:rPr lang="en-US" sz="1200" u="sng" dirty="0" smtClean="0">
                <a:solidFill>
                  <a:schemeClr val="bg2"/>
                </a:solidFill>
              </a:rPr>
              <a:t>B</a:t>
            </a:r>
            <a:r>
              <a:rPr lang="ru-RU" sz="1200" u="sng" dirty="0" smtClean="0">
                <a:solidFill>
                  <a:schemeClr val="bg2"/>
                </a:solidFill>
              </a:rPr>
              <a:t>2-%20%</a:t>
            </a:r>
            <a:r>
              <a:rPr lang="en-US" sz="1200" u="sng" dirty="0" smtClean="0">
                <a:solidFill>
                  <a:schemeClr val="bg2"/>
                </a:solidFill>
              </a:rPr>
              <a:t>D</a:t>
            </a:r>
            <a:r>
              <a:rPr lang="ru-RU" sz="1200" u="sng" dirty="0" smtClean="0">
                <a:solidFill>
                  <a:schemeClr val="bg2"/>
                </a:solidFill>
              </a:rPr>
              <a:t>0%</a:t>
            </a:r>
            <a:r>
              <a:rPr lang="en-US" sz="1200" u="sng" dirty="0" smtClean="0">
                <a:solidFill>
                  <a:schemeClr val="bg2"/>
                </a:solidFill>
              </a:rPr>
              <a:t>A</a:t>
            </a:r>
            <a:r>
              <a:rPr lang="ru-RU" sz="1200" u="sng" dirty="0" smtClean="0">
                <a:solidFill>
                  <a:schemeClr val="bg2"/>
                </a:solidFill>
              </a:rPr>
              <a:t>9%</a:t>
            </a:r>
            <a:r>
              <a:rPr lang="en-US" sz="1200" u="sng" dirty="0" smtClean="0">
                <a:solidFill>
                  <a:schemeClr val="bg2"/>
                </a:solidFill>
              </a:rPr>
              <a:t>D</a:t>
            </a:r>
            <a:r>
              <a:rPr lang="ru-RU" sz="1200" u="sng" dirty="0" smtClean="0">
                <a:solidFill>
                  <a:schemeClr val="bg2"/>
                </a:solidFill>
              </a:rPr>
              <a:t>0%</a:t>
            </a:r>
            <a:r>
              <a:rPr lang="en-US" sz="1200" u="sng" dirty="0" smtClean="0">
                <a:solidFill>
                  <a:schemeClr val="bg2"/>
                </a:solidFill>
              </a:rPr>
              <a:t>B</a:t>
            </a:r>
            <a:r>
              <a:rPr lang="ru-RU" sz="1200" u="sng" dirty="0" smtClean="0">
                <a:solidFill>
                  <a:schemeClr val="bg2"/>
                </a:solidFill>
              </a:rPr>
              <a:t>5%</a:t>
            </a:r>
            <a:r>
              <a:rPr lang="en-US" sz="1200" u="sng" dirty="0" smtClean="0">
                <a:solidFill>
                  <a:schemeClr val="bg2"/>
                </a:solidFill>
              </a:rPr>
              <a:t>D</a:t>
            </a:r>
            <a:r>
              <a:rPr lang="ru-RU" sz="1200" u="sng" dirty="0" smtClean="0">
                <a:solidFill>
                  <a:schemeClr val="bg2"/>
                </a:solidFill>
              </a:rPr>
              <a:t>0%</a:t>
            </a:r>
            <a:r>
              <a:rPr lang="en-US" sz="1200" u="sng" dirty="0" smtClean="0">
                <a:solidFill>
                  <a:schemeClr val="bg2"/>
                </a:solidFill>
              </a:rPr>
              <a:t>B</a:t>
            </a:r>
            <a:r>
              <a:rPr lang="ru-RU" sz="1200" u="sng" dirty="0" smtClean="0">
                <a:solidFill>
                  <a:schemeClr val="bg2"/>
                </a:solidFill>
              </a:rPr>
              <a:t>4%</a:t>
            </a:r>
            <a:r>
              <a:rPr lang="en-US" sz="1200" u="sng" dirty="0" smtClean="0">
                <a:solidFill>
                  <a:schemeClr val="bg2"/>
                </a:solidFill>
              </a:rPr>
              <a:t>D</a:t>
            </a:r>
            <a:r>
              <a:rPr lang="ru-RU" sz="1200" u="sng" dirty="0" smtClean="0">
                <a:solidFill>
                  <a:schemeClr val="bg2"/>
                </a:solidFill>
              </a:rPr>
              <a:t>1%80%</a:t>
            </a:r>
            <a:r>
              <a:rPr lang="en-US" sz="1200" u="sng" dirty="0" smtClean="0">
                <a:solidFill>
                  <a:schemeClr val="bg2"/>
                </a:solidFill>
              </a:rPr>
              <a:t>D</a:t>
            </a:r>
            <a:r>
              <a:rPr lang="ru-RU" sz="1200" u="sng" dirty="0" smtClean="0">
                <a:solidFill>
                  <a:schemeClr val="bg2"/>
                </a:solidFill>
              </a:rPr>
              <a:t>0%</a:t>
            </a:r>
            <a:r>
              <a:rPr lang="en-US" sz="1200" u="sng" dirty="0" smtClean="0">
                <a:solidFill>
                  <a:schemeClr val="bg2"/>
                </a:solidFill>
              </a:rPr>
              <a:t>B</a:t>
            </a:r>
            <a:r>
              <a:rPr lang="ru-RU" sz="1200" u="sng" dirty="0" smtClean="0">
                <a:solidFill>
                  <a:schemeClr val="bg2"/>
                </a:solidFill>
              </a:rPr>
              <a:t>8%</a:t>
            </a:r>
            <a:r>
              <a:rPr lang="en-US" sz="1200" u="sng" dirty="0" smtClean="0">
                <a:solidFill>
                  <a:schemeClr val="bg2"/>
                </a:solidFill>
              </a:rPr>
              <a:t>D</a:t>
            </a:r>
            <a:r>
              <a:rPr lang="ru-RU" sz="1200" u="sng" dirty="0" smtClean="0">
                <a:solidFill>
                  <a:schemeClr val="bg2"/>
                </a:solidFill>
              </a:rPr>
              <a:t>0%</a:t>
            </a:r>
            <a:r>
              <a:rPr lang="en-US" sz="1200" u="sng" dirty="0" smtClean="0">
                <a:solidFill>
                  <a:schemeClr val="bg2"/>
                </a:solidFill>
              </a:rPr>
              <a:t>BD</a:t>
            </a:r>
            <a:r>
              <a:rPr lang="ru-RU" sz="1200" dirty="0" smtClean="0">
                <a:solidFill>
                  <a:schemeClr val="bg2"/>
                </a:solidFill>
              </a:rPr>
              <a:t> </a:t>
            </a:r>
          </a:p>
          <a:p>
            <a:r>
              <a:rPr lang="ru-RU" sz="1200" dirty="0" smtClean="0">
                <a:solidFill>
                  <a:schemeClr val="bg2"/>
                </a:solidFill>
              </a:rPr>
              <a:t>Коровина В.Я. Литература. 7 </a:t>
            </a:r>
            <a:r>
              <a:rPr lang="ru-RU" sz="1200" dirty="0" err="1" smtClean="0">
                <a:solidFill>
                  <a:schemeClr val="bg2"/>
                </a:solidFill>
              </a:rPr>
              <a:t>кл</a:t>
            </a:r>
            <a:r>
              <a:rPr lang="ru-RU" sz="1200" dirty="0" smtClean="0">
                <a:solidFill>
                  <a:schemeClr val="bg2"/>
                </a:solidFill>
              </a:rPr>
              <a:t>.</a:t>
            </a:r>
          </a:p>
          <a:p>
            <a:r>
              <a:rPr lang="ru-RU" sz="1200" dirty="0" err="1" smtClean="0">
                <a:solidFill>
                  <a:schemeClr val="bg2"/>
                </a:solidFill>
              </a:rPr>
              <a:t>Физминутка</a:t>
            </a:r>
            <a:r>
              <a:rPr lang="ru-RU" sz="1200" dirty="0" smtClean="0">
                <a:solidFill>
                  <a:schemeClr val="bg2"/>
                </a:solidFill>
              </a:rPr>
              <a:t> для глаз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12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Black" pitchFamily="34" charset="0"/>
              </a:rPr>
              <a:t>http</a:t>
            </a:r>
            <a:r>
              <a:rPr lang="ru-RU" sz="12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Black" pitchFamily="34" charset="0"/>
              </a:rPr>
              <a:t>:</a:t>
            </a:r>
            <a:r>
              <a:rPr lang="en-US" sz="12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Black" pitchFamily="34" charset="0"/>
              </a:rPr>
              <a:t>//i10.carguru.ru/8/1/10108/12/160612/099.jpg</a:t>
            </a:r>
            <a:endParaRPr lang="ru-RU" sz="1200" dirty="0" smtClean="0">
              <a:ln>
                <a:solidFill>
                  <a:sysClr val="windowText" lastClr="000000"/>
                </a:solidFill>
              </a:ln>
              <a:solidFill>
                <a:schemeClr val="bg2"/>
              </a:solidFill>
              <a:latin typeface="Arial Black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12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Black" pitchFamily="34" charset="0"/>
              </a:rPr>
              <a:t>http</a:t>
            </a:r>
            <a:r>
              <a:rPr lang="ru-RU" sz="12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Black" pitchFamily="34" charset="0"/>
              </a:rPr>
              <a:t>:</a:t>
            </a:r>
            <a:r>
              <a:rPr lang="en-US" sz="12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Black" pitchFamily="34" charset="0"/>
              </a:rPr>
              <a:t>//feja.ucoz.ru/-ph/8/1/931333686.jpg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12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Black" pitchFamily="34" charset="0"/>
              </a:rPr>
              <a:t>http</a:t>
            </a:r>
            <a:r>
              <a:rPr lang="ru-RU" sz="12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Black" pitchFamily="34" charset="0"/>
              </a:rPr>
              <a:t>:</a:t>
            </a:r>
            <a:r>
              <a:rPr lang="en-US" sz="12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Black" pitchFamily="34" charset="0"/>
              </a:rPr>
              <a:t>//www.u-polly.ru/uploads/products/f665v1m.jpg</a:t>
            </a:r>
            <a:endParaRPr lang="ru-RU" sz="1200" dirty="0" smtClean="0">
              <a:ln>
                <a:solidFill>
                  <a:sysClr val="windowText" lastClr="000000"/>
                </a:solidFill>
              </a:ln>
              <a:solidFill>
                <a:schemeClr val="bg2"/>
              </a:solidFill>
              <a:latin typeface="Arial Black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12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Black" pitchFamily="34" charset="0"/>
              </a:rPr>
              <a:t>http://www.myzuka.ru/songs/732894/aprel_podsnezhnik.html</a:t>
            </a:r>
            <a:r>
              <a:rPr lang="ru-RU" sz="1200" dirty="0" smtClean="0">
                <a:ln>
                  <a:solidFill>
                    <a:sysClr val="windowText" lastClr="000000"/>
                  </a:solidFill>
                </a:ln>
                <a:solidFill>
                  <a:schemeClr val="bg2"/>
                </a:solidFill>
                <a:latin typeface="Arial Black" pitchFamily="34" charset="0"/>
              </a:rPr>
              <a:t> </a:t>
            </a:r>
            <a:endParaRPr lang="en-US" sz="1200" dirty="0" smtClean="0">
              <a:ln>
                <a:solidFill>
                  <a:sysClr val="windowText" lastClr="000000"/>
                </a:solidFill>
              </a:ln>
              <a:solidFill>
                <a:schemeClr val="bg2"/>
              </a:solidFill>
              <a:latin typeface="Arial Black" pitchFamily="34" charset="0"/>
            </a:endParaRPr>
          </a:p>
          <a:p>
            <a:endParaRPr lang="ru-RU" sz="1200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 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1066800"/>
            <a:ext cx="32766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Тема:</a:t>
            </a:r>
            <a:r>
              <a:rPr lang="ru-RU" sz="2400" dirty="0" smtClean="0">
                <a:latin typeface="Monotype Corsiva" pitchFamily="66" charset="0"/>
              </a:rPr>
              <a:t>  </a:t>
            </a:r>
            <a:r>
              <a:rPr lang="ru-RU" sz="2800" b="1" i="1" dirty="0" smtClean="0">
                <a:solidFill>
                  <a:schemeClr val="bg2"/>
                </a:solidFill>
                <a:latin typeface="Monotype Corsiva" pitchFamily="66" charset="0"/>
              </a:rPr>
              <a:t>Способы создания характера персонажа в сказке </a:t>
            </a:r>
            <a:br>
              <a:rPr lang="ru-RU" sz="2800" b="1" i="1" dirty="0" smtClean="0">
                <a:solidFill>
                  <a:schemeClr val="bg2"/>
                </a:solidFill>
                <a:latin typeface="Monotype Corsiva" pitchFamily="66" charset="0"/>
              </a:rPr>
            </a:br>
            <a:r>
              <a:rPr lang="ru-RU" sz="2800" b="1" i="1" dirty="0" err="1" smtClean="0">
                <a:solidFill>
                  <a:schemeClr val="bg2"/>
                </a:solidFill>
                <a:latin typeface="Monotype Corsiva" pitchFamily="66" charset="0"/>
              </a:rPr>
              <a:t>М.Е.Салтыкова-Щедрина</a:t>
            </a:r>
            <a:r>
              <a:rPr lang="ru-RU" sz="2800" b="1" i="1" dirty="0" smtClean="0">
                <a:solidFill>
                  <a:schemeClr val="bg2"/>
                </a:solidFill>
                <a:latin typeface="Monotype Corsiva" pitchFamily="66" charset="0"/>
              </a:rPr>
              <a:t> </a:t>
            </a:r>
            <a:br>
              <a:rPr lang="ru-RU" sz="2800" b="1" i="1" dirty="0" smtClean="0">
                <a:solidFill>
                  <a:schemeClr val="bg2"/>
                </a:solidFill>
                <a:latin typeface="Monotype Corsiva" pitchFamily="66" charset="0"/>
              </a:rPr>
            </a:br>
            <a:r>
              <a:rPr lang="ru-RU" sz="2800" b="1" i="1" dirty="0" smtClean="0">
                <a:solidFill>
                  <a:schemeClr val="bg2"/>
                </a:solidFill>
                <a:latin typeface="Monotype Corsiva" pitchFamily="66" charset="0"/>
              </a:rPr>
              <a:t>«Повесть о том, как один мужик двух генералов прокормил». </a:t>
            </a:r>
            <a:endParaRPr lang="ru-RU" sz="2800" b="1" dirty="0" smtClean="0">
              <a:solidFill>
                <a:schemeClr val="bg2"/>
              </a:solidFill>
              <a:latin typeface="Monotype Corsiva" pitchFamily="66" charset="0"/>
            </a:endParaRPr>
          </a:p>
        </p:txBody>
      </p:sp>
      <p:pic>
        <p:nvPicPr>
          <p:cNvPr id="5" name="Picture 4" descr="7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449471">
            <a:off x="1152258" y="973142"/>
            <a:ext cx="2770775" cy="396527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sp>
        <p:nvSpPr>
          <p:cNvPr id="7" name="Стрелка вправо 6"/>
          <p:cNvSpPr/>
          <p:nvPr/>
        </p:nvSpPr>
        <p:spPr>
          <a:xfrm>
            <a:off x="7010400" y="5486400"/>
            <a:ext cx="673608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00" name="Picture 4" descr="фо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295400" y="609600"/>
            <a:ext cx="6477000" cy="5016758"/>
          </a:xfrm>
          <a:prstGeom prst="rect">
            <a:avLst/>
          </a:prstGeom>
          <a:solidFill>
            <a:schemeClr val="tx1">
              <a:lumMod val="75000"/>
            </a:schemeClr>
          </a:solidFill>
          <a:ln w="28575"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/>
            <a:r>
              <a:rPr lang="ru-RU" b="1" dirty="0">
                <a:solidFill>
                  <a:srgbClr val="7030A0"/>
                </a:solidFill>
              </a:rPr>
              <a:t>Цель: </a:t>
            </a:r>
          </a:p>
          <a:p>
            <a:pPr marL="342900" indent="-342900"/>
            <a:r>
              <a:rPr lang="ru-RU" sz="1600" dirty="0">
                <a:solidFill>
                  <a:schemeClr val="bg2"/>
                </a:solidFill>
              </a:rPr>
              <a:t>       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sz="1400" dirty="0">
                <a:solidFill>
                  <a:schemeClr val="bg2"/>
                </a:solidFill>
              </a:rPr>
              <a:t>Организовать деятельность учащихся по выявлению в тексте средств выразительности, помогающих показать характеры персонажей в сказке. </a:t>
            </a:r>
          </a:p>
          <a:p>
            <a:pPr marL="342900" indent="-342900"/>
            <a:r>
              <a:rPr lang="ru-RU" b="1" dirty="0">
                <a:solidFill>
                  <a:srgbClr val="7030A0"/>
                </a:solidFill>
              </a:rPr>
              <a:t>Задачи: </a:t>
            </a:r>
            <a:endParaRPr lang="ru-RU" dirty="0">
              <a:solidFill>
                <a:srgbClr val="7030A0"/>
              </a:solidFill>
            </a:endParaRPr>
          </a:p>
          <a:p>
            <a:pPr marL="342900" indent="-342900"/>
            <a:r>
              <a:rPr lang="ru-RU" sz="1400" b="1" dirty="0" err="1">
                <a:solidFill>
                  <a:schemeClr val="bg2"/>
                </a:solidFill>
              </a:rPr>
              <a:t>общеучебные</a:t>
            </a:r>
            <a:r>
              <a:rPr lang="ru-RU" sz="1400" b="1" dirty="0">
                <a:solidFill>
                  <a:schemeClr val="bg2"/>
                </a:solidFill>
              </a:rPr>
              <a:t>:</a:t>
            </a:r>
            <a:endParaRPr lang="ru-RU" sz="1400" dirty="0">
              <a:solidFill>
                <a:schemeClr val="bg2"/>
              </a:solidFill>
            </a:endParaRPr>
          </a:p>
          <a:p>
            <a:pPr marL="342900" indent="-342900"/>
            <a:r>
              <a:rPr lang="ru-RU" sz="1400" dirty="0">
                <a:solidFill>
                  <a:schemeClr val="bg2"/>
                </a:solidFill>
              </a:rPr>
              <a:t>Развитие умения определять в тексте литературные приемы и средства, оперируя теоретическими понятиями;</a:t>
            </a:r>
          </a:p>
          <a:p>
            <a:pPr marL="342900" indent="-342900"/>
            <a:r>
              <a:rPr lang="ru-RU" sz="1400" dirty="0">
                <a:solidFill>
                  <a:schemeClr val="bg2"/>
                </a:solidFill>
              </a:rPr>
              <a:t>Формирование умения выявлять жанровые особенности сказки М.Е.Салтыкова – Щедрина «Повесть о том, как один мужик двух генералов прокормил»;</a:t>
            </a:r>
          </a:p>
          <a:p>
            <a:pPr marL="342900" indent="-342900"/>
            <a:r>
              <a:rPr lang="ru-RU" sz="1400" b="1" dirty="0">
                <a:solidFill>
                  <a:schemeClr val="bg2"/>
                </a:solidFill>
              </a:rPr>
              <a:t>познавательные:</a:t>
            </a:r>
            <a:r>
              <a:rPr lang="ru-RU" sz="1400" dirty="0">
                <a:solidFill>
                  <a:schemeClr val="bg2"/>
                </a:solidFill>
              </a:rPr>
              <a:t> </a:t>
            </a:r>
          </a:p>
          <a:p>
            <a:pPr marL="342900" indent="-342900"/>
            <a:r>
              <a:rPr lang="ru-RU" sz="1400" dirty="0">
                <a:solidFill>
                  <a:schemeClr val="bg2"/>
                </a:solidFill>
              </a:rPr>
              <a:t>Совершенствование умений учащихся понимать значение и роль художественных приемов создания персонажа;</a:t>
            </a:r>
          </a:p>
          <a:p>
            <a:pPr marL="342900" indent="-342900"/>
            <a:r>
              <a:rPr lang="ru-RU" sz="1400" dirty="0">
                <a:solidFill>
                  <a:schemeClr val="bg2"/>
                </a:solidFill>
              </a:rPr>
              <a:t>воспитывать наблюдательность, трудолюбие.</a:t>
            </a:r>
            <a:endParaRPr lang="ru-RU" sz="1400" b="1" dirty="0">
              <a:solidFill>
                <a:schemeClr val="bg2"/>
              </a:solidFill>
            </a:endParaRPr>
          </a:p>
          <a:p>
            <a:pPr marL="342900" indent="-342900"/>
            <a:r>
              <a:rPr lang="ru-RU" sz="1400" b="1" dirty="0">
                <a:solidFill>
                  <a:schemeClr val="bg2"/>
                </a:solidFill>
              </a:rPr>
              <a:t>коммуникативные:</a:t>
            </a:r>
            <a:endParaRPr lang="ru-RU" sz="1400" dirty="0">
              <a:solidFill>
                <a:schemeClr val="bg2"/>
              </a:solidFill>
            </a:endParaRPr>
          </a:p>
          <a:p>
            <a:pPr marL="800100" lvl="1" indent="-342900"/>
            <a:r>
              <a:rPr lang="ru-RU" sz="1400" dirty="0">
                <a:solidFill>
                  <a:schemeClr val="bg2"/>
                </a:solidFill>
              </a:rPr>
              <a:t>Развитие устной монологической речи, исследовательских, коммуникативных качеств и навыков самооценки;</a:t>
            </a:r>
          </a:p>
          <a:p>
            <a:pPr marL="800100" lvl="1" indent="-342900"/>
            <a:r>
              <a:rPr lang="ru-RU" sz="1400" dirty="0">
                <a:solidFill>
                  <a:schemeClr val="bg2"/>
                </a:solidFill>
              </a:rPr>
              <a:t> продолжить формирование умений работать в коллективе и находить согласованные решения, умения высказывать собственное мнение и выслушать мнение других.</a:t>
            </a:r>
          </a:p>
          <a:p>
            <a:pPr marL="342900" indent="-342900">
              <a:buFont typeface="Arial" charset="0"/>
              <a:buNone/>
            </a:pPr>
            <a:endParaRPr lang="ru-RU" sz="1400" dirty="0">
              <a:solidFill>
                <a:srgbClr val="26262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фо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2600" y="533400"/>
            <a:ext cx="5486400" cy="914401"/>
          </a:xfrm>
          <a:solidFill>
            <a:schemeClr val="bg1">
              <a:lumMod val="65000"/>
            </a:schemeClr>
          </a:solidFill>
          <a:ln w="57150"/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softEdge rad="635000"/>
          </a:effectLst>
          <a:scene3d>
            <a:camera prst="perspectiveFront"/>
            <a:lightRig rig="threePt" dir="t"/>
          </a:scene3d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7030A0"/>
                </a:solidFill>
              </a:rPr>
              <a:t>Структура урока:</a:t>
            </a:r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0200" y="1524000"/>
            <a:ext cx="5943600" cy="3962400"/>
          </a:xfrm>
          <a:solidFill>
            <a:schemeClr val="tx1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marL="457200" indent="-457200" algn="l" eaLnBrk="1" hangingPunct="1">
              <a:spcBef>
                <a:spcPct val="0"/>
              </a:spcBef>
            </a:pPr>
            <a:r>
              <a:rPr lang="ru-RU" sz="1800" i="1" dirty="0" smtClean="0">
                <a:solidFill>
                  <a:schemeClr val="bg2"/>
                </a:solidFill>
              </a:rPr>
              <a:t>Мотивация и </a:t>
            </a:r>
            <a:r>
              <a:rPr lang="ru-RU" sz="1800" i="1" dirty="0" err="1" smtClean="0">
                <a:solidFill>
                  <a:schemeClr val="bg2"/>
                </a:solidFill>
              </a:rPr>
              <a:t>целеполагание</a:t>
            </a:r>
            <a:r>
              <a:rPr lang="ru-RU" sz="1800" i="1" dirty="0" smtClean="0">
                <a:solidFill>
                  <a:schemeClr val="bg2"/>
                </a:solidFill>
              </a:rPr>
              <a:t>.</a:t>
            </a:r>
          </a:p>
          <a:p>
            <a:pPr marL="457200" indent="-457200" algn="l" eaLnBrk="1" hangingPunct="1">
              <a:spcBef>
                <a:spcPct val="0"/>
              </a:spcBef>
            </a:pPr>
            <a:r>
              <a:rPr lang="ru-RU" sz="1800" i="1" dirty="0" smtClean="0">
                <a:solidFill>
                  <a:schemeClr val="bg2"/>
                </a:solidFill>
              </a:rPr>
              <a:t>Реализация домашнего задания. Терминологический диктант. Игра.</a:t>
            </a:r>
          </a:p>
          <a:p>
            <a:pPr marL="457200" indent="-457200" algn="l" eaLnBrk="1" hangingPunct="1">
              <a:spcBef>
                <a:spcPct val="0"/>
              </a:spcBef>
            </a:pPr>
            <a:r>
              <a:rPr lang="ru-RU" sz="1800" i="1" dirty="0" smtClean="0">
                <a:solidFill>
                  <a:schemeClr val="bg2"/>
                </a:solidFill>
              </a:rPr>
              <a:t>Развитие темы</a:t>
            </a:r>
          </a:p>
          <a:p>
            <a:pPr marL="457200" indent="-457200" algn="l" eaLnBrk="1" hangingPunct="1">
              <a:spcBef>
                <a:spcPct val="0"/>
              </a:spcBef>
            </a:pPr>
            <a:r>
              <a:rPr lang="ru-RU" sz="1800" i="1" dirty="0" smtClean="0">
                <a:solidFill>
                  <a:schemeClr val="bg2"/>
                </a:solidFill>
              </a:rPr>
              <a:t>Групповая работа по выявлению в тексте художественных приемов и средств.</a:t>
            </a:r>
          </a:p>
          <a:p>
            <a:pPr marL="457200" indent="-457200" algn="l" eaLnBrk="1" hangingPunct="1">
              <a:spcBef>
                <a:spcPct val="0"/>
              </a:spcBef>
            </a:pPr>
            <a:r>
              <a:rPr lang="ru-RU" sz="1800" i="1" dirty="0" smtClean="0">
                <a:solidFill>
                  <a:schemeClr val="bg2"/>
                </a:solidFill>
              </a:rPr>
              <a:t>Обсуждение проблемного вопроса.</a:t>
            </a:r>
          </a:p>
          <a:p>
            <a:pPr marL="457200" indent="-457200" algn="l" eaLnBrk="1" hangingPunct="1">
              <a:spcBef>
                <a:spcPct val="0"/>
              </a:spcBef>
            </a:pPr>
            <a:r>
              <a:rPr lang="ru-RU" sz="1800" i="1" dirty="0" smtClean="0">
                <a:solidFill>
                  <a:schemeClr val="bg2"/>
                </a:solidFill>
              </a:rPr>
              <a:t>Подведение итогов по содержанию урока.</a:t>
            </a:r>
          </a:p>
          <a:p>
            <a:pPr marL="457200" indent="-457200" algn="l" eaLnBrk="1" hangingPunct="1">
              <a:spcBef>
                <a:spcPct val="0"/>
              </a:spcBef>
            </a:pPr>
            <a:r>
              <a:rPr lang="ru-RU" sz="1800" i="1" dirty="0" smtClean="0">
                <a:solidFill>
                  <a:schemeClr val="bg2"/>
                </a:solidFill>
              </a:rPr>
              <a:t>Домашнее задание.</a:t>
            </a:r>
          </a:p>
          <a:p>
            <a:pPr marL="457200" indent="-457200" algn="l" eaLnBrk="1" hangingPunct="1">
              <a:spcBef>
                <a:spcPct val="0"/>
              </a:spcBef>
            </a:pPr>
            <a:r>
              <a:rPr lang="ru-RU" sz="1800" i="1" dirty="0" smtClean="0">
                <a:solidFill>
                  <a:schemeClr val="bg2"/>
                </a:solidFill>
              </a:rPr>
              <a:t>Подведение итогов групповой работы.</a:t>
            </a:r>
          </a:p>
          <a:p>
            <a:pPr marL="457200" indent="-457200" algn="l" eaLnBrk="1" hangingPunct="1">
              <a:spcBef>
                <a:spcPct val="0"/>
              </a:spcBef>
            </a:pPr>
            <a:r>
              <a:rPr lang="ru-RU" sz="1800" i="1" dirty="0" smtClean="0">
                <a:solidFill>
                  <a:schemeClr val="bg2"/>
                </a:solidFill>
              </a:rPr>
              <a:t>Рефлексия.</a:t>
            </a:r>
          </a:p>
          <a:p>
            <a:pPr marL="457200" indent="-457200" algn="l" eaLnBrk="1" hangingPunct="1">
              <a:buFont typeface="Arial" charset="0"/>
              <a:buNone/>
            </a:pPr>
            <a:endParaRPr lang="ru-RU" sz="2000" i="1" dirty="0" smtClean="0">
              <a:latin typeface="Georgia" pitchFamily="18" charset="0"/>
            </a:endParaRPr>
          </a:p>
          <a:p>
            <a:pPr marL="457200" indent="-457200"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фо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9200" y="685800"/>
            <a:ext cx="6781800" cy="914400"/>
          </a:xfrm>
          <a:solidFill>
            <a:schemeClr val="accent2">
              <a:lumMod val="40000"/>
              <a:lumOff val="60000"/>
            </a:schemeClr>
          </a:solidFill>
          <a:ln w="12700"/>
          <a:effectLst>
            <a:softEdge rad="317500"/>
          </a:effectLst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7030A0"/>
                </a:solidFill>
              </a:rPr>
              <a:t>Виды</a:t>
            </a:r>
            <a:r>
              <a:rPr lang="ru-RU" sz="3600" b="1" dirty="0" smtClean="0">
                <a:solidFill>
                  <a:srgbClr val="7030A0"/>
                </a:solidFill>
              </a:rPr>
              <a:t> </a:t>
            </a:r>
            <a:r>
              <a:rPr lang="ru-RU" sz="3600" dirty="0" smtClean="0">
                <a:solidFill>
                  <a:srgbClr val="7030A0"/>
                </a:solidFill>
              </a:rPr>
              <a:t>учебной</a:t>
            </a:r>
            <a:r>
              <a:rPr lang="ru-RU" sz="3600" b="1" dirty="0" smtClean="0">
                <a:solidFill>
                  <a:srgbClr val="7030A0"/>
                </a:solidFill>
              </a:rPr>
              <a:t> </a:t>
            </a:r>
            <a:r>
              <a:rPr lang="ru-RU" sz="3600" dirty="0" smtClean="0">
                <a:solidFill>
                  <a:srgbClr val="7030A0"/>
                </a:solidFill>
              </a:rPr>
              <a:t>деятельности</a:t>
            </a:r>
            <a:r>
              <a:rPr lang="ru-RU" sz="3600" b="1" dirty="0" smtClean="0">
                <a:solidFill>
                  <a:srgbClr val="7030A0"/>
                </a:solidFill>
              </a:rPr>
              <a:t>:</a:t>
            </a:r>
            <a:endParaRPr lang="ru-RU" sz="3600" b="1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0200" y="1828800"/>
            <a:ext cx="5943600" cy="3276600"/>
          </a:xfrm>
          <a:solidFill>
            <a:schemeClr val="bg2">
              <a:lumMod val="40000"/>
              <a:lumOff val="60000"/>
            </a:schemeClr>
          </a:solidFill>
          <a:ln w="19050"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400" i="1" dirty="0" smtClean="0">
                <a:solidFill>
                  <a:schemeClr val="bg2"/>
                </a:solidFill>
                <a:latin typeface="Georgia" pitchFamily="18" charset="0"/>
              </a:rPr>
              <a:t>Работа с литературоведческими терминами.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400" i="1" dirty="0" smtClean="0">
                <a:solidFill>
                  <a:schemeClr val="bg2"/>
                </a:solidFill>
                <a:latin typeface="Georgia" pitchFamily="18" charset="0"/>
              </a:rPr>
              <a:t>Анализ отрывков художественного произведения.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400" i="1" dirty="0" smtClean="0">
                <a:solidFill>
                  <a:schemeClr val="bg2"/>
                </a:solidFill>
                <a:latin typeface="Georgia" pitchFamily="18" charset="0"/>
              </a:rPr>
              <a:t>Работа с учебником.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400" i="1" dirty="0" smtClean="0">
                <a:solidFill>
                  <a:schemeClr val="bg2"/>
                </a:solidFill>
                <a:latin typeface="Georgia" pitchFamily="18" charset="0"/>
              </a:rPr>
              <a:t>Контроль знаний по терминологии.</a:t>
            </a:r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0" y="990600"/>
            <a:ext cx="3124200" cy="381000"/>
          </a:xfrm>
        </p:spPr>
        <p:txBody>
          <a:bodyPr/>
          <a:lstStyle/>
          <a:p>
            <a:pPr eaLnBrk="1" hangingPunct="1"/>
            <a:r>
              <a:rPr lang="ru-RU" sz="1400" b="1" dirty="0" smtClean="0">
                <a:solidFill>
                  <a:schemeClr val="bg2"/>
                </a:solidFill>
              </a:rPr>
              <a:t>Реализация домашнего задания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5800" y="2133600"/>
            <a:ext cx="3276600" cy="2895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000" b="1" dirty="0" smtClean="0">
                <a:solidFill>
                  <a:schemeClr val="bg2"/>
                </a:solidFill>
              </a:rPr>
              <a:t>Терминологический </a:t>
            </a:r>
          </a:p>
          <a:p>
            <a:pPr algn="ctr" eaLnBrk="1" hangingPunct="1">
              <a:buFontTx/>
              <a:buNone/>
            </a:pPr>
            <a:r>
              <a:rPr lang="ru-RU" sz="2000" b="1" dirty="0" smtClean="0">
                <a:solidFill>
                  <a:schemeClr val="bg2"/>
                </a:solidFill>
              </a:rPr>
              <a:t>диктант</a:t>
            </a:r>
          </a:p>
          <a:p>
            <a:pPr algn="ctr" eaLnBrk="1" hangingPunct="1">
              <a:buFontTx/>
              <a:buNone/>
            </a:pPr>
            <a:endParaRPr lang="ru-RU" sz="2000" b="1" dirty="0" smtClean="0"/>
          </a:p>
          <a:p>
            <a:pPr algn="ctr" eaLnBrk="1" hangingPunct="1">
              <a:buFontTx/>
              <a:buNone/>
            </a:pPr>
            <a:endParaRPr lang="ru-RU" sz="2000" b="1" dirty="0" smtClean="0"/>
          </a:p>
          <a:p>
            <a:pPr algn="ctr" eaLnBrk="1" hangingPunct="1">
              <a:buFontTx/>
              <a:buNone/>
            </a:pPr>
            <a:r>
              <a:rPr lang="ru-RU" sz="2000" b="1" dirty="0" smtClean="0">
                <a:solidFill>
                  <a:schemeClr val="bg2"/>
                </a:solidFill>
              </a:rPr>
              <a:t>ИГРА</a:t>
            </a:r>
          </a:p>
          <a:p>
            <a:pPr algn="ctr" eaLnBrk="1" hangingPunct="1">
              <a:buFontTx/>
              <a:buNone/>
            </a:pPr>
            <a:r>
              <a:rPr lang="ru-RU" sz="2000" b="1" dirty="0" smtClean="0">
                <a:solidFill>
                  <a:schemeClr val="bg2"/>
                </a:solidFill>
              </a:rPr>
              <a:t>«Хочу всё знать».</a:t>
            </a:r>
          </a:p>
          <a:p>
            <a:pPr algn="ctr" eaLnBrk="1" hangingPunct="1">
              <a:buFontTx/>
              <a:buNone/>
            </a:pPr>
            <a:endParaRPr lang="ru-RU" sz="2000" b="1" dirty="0" smtClean="0"/>
          </a:p>
        </p:txBody>
      </p:sp>
      <p:pic>
        <p:nvPicPr>
          <p:cNvPr id="5" name="Picture 4" descr="7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449471">
            <a:off x="1152258" y="973142"/>
            <a:ext cx="2770775" cy="396527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sp>
        <p:nvSpPr>
          <p:cNvPr id="6" name="Управляющая кнопка: далее 5">
            <a:hlinkClick r:id="rId4" action="ppaction://program" highlightClick="1"/>
          </p:cNvPr>
          <p:cNvSpPr/>
          <p:nvPr/>
        </p:nvSpPr>
        <p:spPr>
          <a:xfrm>
            <a:off x="5867400" y="3048000"/>
            <a:ext cx="457200" cy="381000"/>
          </a:xfrm>
          <a:prstGeom prst="actionButtonForwardNex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5" action="ppaction://program" highlightClick="1"/>
          </p:cNvPr>
          <p:cNvSpPr/>
          <p:nvPr/>
        </p:nvSpPr>
        <p:spPr>
          <a:xfrm>
            <a:off x="5943600" y="4495800"/>
            <a:ext cx="509016" cy="457200"/>
          </a:xfrm>
          <a:prstGeom prst="actionButtonForwardNex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7162800" y="5486400"/>
            <a:ext cx="521208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90600" y="914400"/>
            <a:ext cx="7086600" cy="1470025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err="1" smtClean="0">
                <a:latin typeface="Century" pitchFamily="18" charset="0"/>
              </a:rPr>
              <a:t>Физминутка</a:t>
            </a:r>
            <a:r>
              <a:rPr lang="ru-RU" b="1" dirty="0" smtClean="0">
                <a:latin typeface="Century" pitchFamily="18" charset="0"/>
              </a:rPr>
              <a:t> для глаз</a:t>
            </a:r>
            <a:endParaRPr lang="ru-RU" b="1" dirty="0">
              <a:latin typeface="Century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95600"/>
            <a:ext cx="6400800" cy="20574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>
                <a:solidFill>
                  <a:srgbClr val="1D532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Ежедневно делайте зарядку для глаз от 2 до 5 минут</a:t>
            </a:r>
            <a:r>
              <a:rPr lang="ru-RU" b="1" dirty="0" smtClean="0">
                <a:solidFill>
                  <a:srgbClr val="1D532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!</a:t>
            </a:r>
          </a:p>
          <a:p>
            <a:r>
              <a:rPr lang="ru-RU" sz="4000" b="1" dirty="0" smtClean="0">
                <a:solidFill>
                  <a:srgbClr val="1D532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Будьте здоровы!</a:t>
            </a:r>
          </a:p>
          <a:p>
            <a:endParaRPr lang="ru-RU" b="1" dirty="0" smtClean="0">
              <a:solidFill>
                <a:srgbClr val="1D532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026" name="Picture 2" descr="G:\АНИМАШКИ\анимашки\6.gif">
            <a:hlinkClick r:id="rId2" action="ppaction://hlinkpres?slideindex=1&amp;slidetitle=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5257800"/>
            <a:ext cx="1143000" cy="1143000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>
            <a:off x="7696200" y="6019800"/>
            <a:ext cx="673608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457200"/>
            <a:ext cx="2057400" cy="1143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24400" y="1524000"/>
            <a:ext cx="2667000" cy="3810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400" b="1" dirty="0" smtClean="0">
                <a:solidFill>
                  <a:schemeClr val="bg2"/>
                </a:solidFill>
              </a:rPr>
              <a:t>Анализ </a:t>
            </a:r>
            <a:br>
              <a:rPr lang="ru-RU" sz="2400" b="1" dirty="0" smtClean="0">
                <a:solidFill>
                  <a:schemeClr val="bg2"/>
                </a:solidFill>
              </a:rPr>
            </a:br>
            <a:r>
              <a:rPr lang="ru-RU" sz="2400" b="1" dirty="0" smtClean="0">
                <a:solidFill>
                  <a:schemeClr val="bg2"/>
                </a:solidFill>
              </a:rPr>
              <a:t>текста сказки </a:t>
            </a:r>
          </a:p>
          <a:p>
            <a:pPr algn="ctr" eaLnBrk="1" hangingPunct="1">
              <a:buFontTx/>
              <a:buNone/>
            </a:pPr>
            <a:r>
              <a:rPr lang="ru-RU" sz="2400" b="1" dirty="0" smtClean="0">
                <a:solidFill>
                  <a:schemeClr val="bg2"/>
                </a:solidFill>
              </a:rPr>
              <a:t>«Повесть о том, как один мужик двух генералов прокормил».</a:t>
            </a:r>
          </a:p>
        </p:txBody>
      </p:sp>
      <p:pic>
        <p:nvPicPr>
          <p:cNvPr id="7173" name="Picture 4" descr="7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219200"/>
            <a:ext cx="2786063" cy="397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>
          <a:xfrm>
            <a:off x="7010400" y="5486400"/>
            <a:ext cx="673608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533400"/>
            <a:ext cx="1447800" cy="1143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0" y="1371600"/>
            <a:ext cx="3048000" cy="533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>
                <a:solidFill>
                  <a:schemeClr val="bg2"/>
                </a:solidFill>
              </a:rPr>
              <a:t>Кто герои сказки? 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4495800" y="2425700"/>
            <a:ext cx="32004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sz="2400" dirty="0">
                <a:solidFill>
                  <a:schemeClr val="bg2"/>
                </a:solidFill>
              </a:rPr>
              <a:t>Найдите в тексте описание генералов.</a:t>
            </a:r>
          </a:p>
          <a:p>
            <a:pPr eaLnBrk="0" hangingPunct="0"/>
            <a:r>
              <a:rPr lang="ru-RU" sz="2400" dirty="0"/>
              <a:t> </a:t>
            </a:r>
          </a:p>
          <a:p>
            <a:pPr eaLnBrk="0" hangingPunct="0"/>
            <a:r>
              <a:rPr lang="ru-RU" sz="2400" dirty="0">
                <a:solidFill>
                  <a:schemeClr val="bg2"/>
                </a:solidFill>
              </a:rPr>
              <a:t>Что мы о них узнали? </a:t>
            </a:r>
          </a:p>
          <a:p>
            <a:pPr eaLnBrk="0" hangingPunct="0"/>
            <a:r>
              <a:rPr lang="ru-RU" sz="2400" dirty="0">
                <a:solidFill>
                  <a:schemeClr val="bg2"/>
                </a:solidFill>
              </a:rPr>
              <a:t>Какими качествами они обладают?</a:t>
            </a: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4343400" y="4219575"/>
            <a:ext cx="350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sz="2400"/>
              <a:t>  </a:t>
            </a:r>
            <a:endParaRPr lang="ru-RU"/>
          </a:p>
        </p:txBody>
      </p:sp>
      <p:pic>
        <p:nvPicPr>
          <p:cNvPr id="10249" name="Picture 2" descr="C:\Users\нап\Desktop\ФотО))\scre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600200"/>
            <a:ext cx="3048000" cy="262731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9" name="Стрелка вправо 8"/>
          <p:cNvSpPr/>
          <p:nvPr/>
        </p:nvSpPr>
        <p:spPr>
          <a:xfrm>
            <a:off x="6934200" y="5410200"/>
            <a:ext cx="597408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1047</TotalTime>
  <Words>482</Words>
  <Application>Microsoft PowerPoint</Application>
  <PresentationFormat>Экран (4:3)</PresentationFormat>
  <Paragraphs>90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Оформление по умолчанию</vt:lpstr>
      <vt:lpstr>Урок по сказке  М.Е.Салтыкова-Щедрина  «Повесть о том, как один мужик двух генералов прокормил».</vt:lpstr>
      <vt:lpstr>  </vt:lpstr>
      <vt:lpstr>Слайд 3</vt:lpstr>
      <vt:lpstr>Структура урока:</vt:lpstr>
      <vt:lpstr>Виды учебной деятельности:</vt:lpstr>
      <vt:lpstr>Реализация домашнего задания</vt:lpstr>
      <vt:lpstr>Физминутка для глаз</vt:lpstr>
      <vt:lpstr>Слайд 8</vt:lpstr>
      <vt:lpstr>Слайд 9</vt:lpstr>
      <vt:lpstr> </vt:lpstr>
      <vt:lpstr> </vt:lpstr>
      <vt:lpstr>  </vt:lpstr>
      <vt:lpstr> </vt:lpstr>
      <vt:lpstr>Синквейн:  каков смех у Щедрина? </vt:lpstr>
      <vt:lpstr>Чтобы упрочить ваши знания,  даю домашнее задание:</vt:lpstr>
      <vt:lpstr>Спасибо за урок!</vt:lpstr>
      <vt:lpstr>Слайд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Воздвиженка</cp:lastModifiedBy>
  <cp:revision>39</cp:revision>
  <cp:lastPrinted>1601-01-01T00:00:00Z</cp:lastPrinted>
  <dcterms:created xsi:type="dcterms:W3CDTF">1601-01-01T00:00:00Z</dcterms:created>
  <dcterms:modified xsi:type="dcterms:W3CDTF">2013-01-23T15:03:57Z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