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B7E641-A9A1-4758-A5B5-377A922C99D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53011F-EF02-480F-8B42-68374763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7E641-A9A1-4758-A5B5-377A922C99D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3011F-EF02-480F-8B42-68374763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B7E641-A9A1-4758-A5B5-377A922C99D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53011F-EF02-480F-8B42-68374763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7E641-A9A1-4758-A5B5-377A922C99D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3011F-EF02-480F-8B42-68374763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B7E641-A9A1-4758-A5B5-377A922C99D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E53011F-EF02-480F-8B42-68374763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7E641-A9A1-4758-A5B5-377A922C99D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3011F-EF02-480F-8B42-68374763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7E641-A9A1-4758-A5B5-377A922C99D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3011F-EF02-480F-8B42-68374763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7E641-A9A1-4758-A5B5-377A922C99D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3011F-EF02-480F-8B42-68374763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B7E641-A9A1-4758-A5B5-377A922C99D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3011F-EF02-480F-8B42-68374763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7E641-A9A1-4758-A5B5-377A922C99D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3011F-EF02-480F-8B42-68374763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7E641-A9A1-4758-A5B5-377A922C99D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3011F-EF02-480F-8B42-68374763E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B7E641-A9A1-4758-A5B5-377A922C99D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53011F-EF02-480F-8B42-68374763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Способы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нанесения</a:t>
            </a:r>
            <a:br>
              <a:rPr lang="ru-RU" dirty="0" smtClean="0"/>
            </a:br>
            <a:r>
              <a:rPr lang="ru-RU" dirty="0" smtClean="0"/>
              <a:t> красителей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Урок разработан преподавателем </a:t>
            </a:r>
            <a:r>
              <a:rPr lang="ru-RU" dirty="0" err="1" smtClean="0"/>
              <a:t>спецдисциплин</a:t>
            </a:r>
            <a:r>
              <a:rPr lang="ru-RU" dirty="0" smtClean="0"/>
              <a:t>: </a:t>
            </a:r>
            <a:r>
              <a:rPr lang="ru-RU" dirty="0" err="1" smtClean="0"/>
              <a:t>Бардоновой</a:t>
            </a:r>
            <a:r>
              <a:rPr lang="ru-RU" dirty="0" smtClean="0"/>
              <a:t> Т.В.</a:t>
            </a:r>
          </a:p>
          <a:p>
            <a:pPr algn="ctr"/>
            <a:r>
              <a:rPr lang="ru-RU" dirty="0" smtClean="0"/>
              <a:t>ГАУ </a:t>
            </a:r>
            <a:r>
              <a:rPr lang="ru-RU" dirty="0" smtClean="0"/>
              <a:t>СПО </a:t>
            </a:r>
            <a:r>
              <a:rPr lang="ru-RU" dirty="0" smtClean="0"/>
              <a:t>«Колледж сервиса и туризма»</a:t>
            </a:r>
          </a:p>
          <a:p>
            <a:pPr algn="ctr"/>
            <a:r>
              <a:rPr lang="ru-RU" dirty="0" smtClean="0"/>
              <a:t>Г. </a:t>
            </a:r>
            <a:r>
              <a:rPr lang="ru-RU" smtClean="0"/>
              <a:t>Калининград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Способы нанесения</a:t>
            </a:r>
            <a:br>
              <a:rPr lang="ru-RU" sz="36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2800" b="1" dirty="0">
                <a:solidFill>
                  <a:srgbClr val="002060"/>
                </a:solidFill>
              </a:rPr>
              <a:t>Мягкий переход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 algn="just"/>
            <a:r>
              <a:rPr lang="ru-RU" sz="2000" dirty="0"/>
              <a:t>Способ нанесения «мягкий переход» применяется при создании эффектов выгоревших волос и достижения растяжки цвета от темных корней к очень светлым концам. Для окрашивания в большинстве случаев используются </a:t>
            </a:r>
            <a:r>
              <a:rPr lang="ru-RU" sz="2000" dirty="0" err="1"/>
              <a:t>блондирующие</a:t>
            </a:r>
            <a:r>
              <a:rPr lang="ru-RU" sz="2000" dirty="0"/>
              <a:t> красители и достаточно редко перманентные или </a:t>
            </a:r>
            <a:r>
              <a:rPr lang="ru-RU" sz="2000" dirty="0" err="1"/>
              <a:t>полуперманентные</a:t>
            </a:r>
            <a:r>
              <a:rPr lang="ru-RU" sz="2000" dirty="0"/>
              <a:t> красители.</a:t>
            </a:r>
            <a:r>
              <a:rPr lang="ru-RU" sz="24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Способы нанесения</a:t>
            </a:r>
            <a:br>
              <a:rPr lang="ru-RU" sz="36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2800" b="1" dirty="0">
                <a:solidFill>
                  <a:srgbClr val="002060"/>
                </a:solidFill>
              </a:rPr>
              <a:t>Поперечные линии</a:t>
            </a:r>
          </a:p>
        </p:txBody>
      </p:sp>
      <p:pic>
        <p:nvPicPr>
          <p:cNvPr id="5" name="Picture 5" descr="Способ отделения (поперечные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02887" y="1609725"/>
            <a:ext cx="2947625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Способы нанесения</a:t>
            </a:r>
            <a:br>
              <a:rPr lang="ru-RU" sz="36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2800" b="1" dirty="0">
                <a:solidFill>
                  <a:srgbClr val="002060"/>
                </a:solidFill>
              </a:rPr>
              <a:t>Поперечные линии</a:t>
            </a:r>
          </a:p>
        </p:txBody>
      </p:sp>
      <p:pic>
        <p:nvPicPr>
          <p:cNvPr id="5" name="Picture 5" descr="Способ отделения (поперечные-1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5840" y="1609725"/>
            <a:ext cx="3521719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Косички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Способы нанесения</a:t>
            </a:r>
            <a:br>
              <a:rPr lang="ru-RU" sz="36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2800" b="1" dirty="0">
                <a:solidFill>
                  <a:srgbClr val="002060"/>
                </a:solidFill>
              </a:rPr>
              <a:t>Косички и жгуты</a:t>
            </a:r>
          </a:p>
        </p:txBody>
      </p:sp>
      <p:pic>
        <p:nvPicPr>
          <p:cNvPr id="5" name="Picture 5" descr="Способ отделения (косички-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4066840" cy="2628904"/>
          </a:xfrm>
          <a:prstGeom prst="rect">
            <a:avLst/>
          </a:prstGeom>
          <a:noFill/>
        </p:spPr>
      </p:pic>
      <p:pic>
        <p:nvPicPr>
          <p:cNvPr id="6" name="Picture 6" descr="Способ отделения (косички-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48000"/>
            <a:ext cx="3786214" cy="2586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Жгуты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Способы нанесения</a:t>
            </a:r>
            <a:br>
              <a:rPr lang="ru-RU" sz="36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2800" b="1" dirty="0">
                <a:solidFill>
                  <a:srgbClr val="002060"/>
                </a:solidFill>
              </a:rPr>
              <a:t>Косички и жгуты</a:t>
            </a:r>
          </a:p>
        </p:txBody>
      </p:sp>
      <p:pic>
        <p:nvPicPr>
          <p:cNvPr id="5" name="Picture 5" descr="Способ отделения (жгуты-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14600"/>
            <a:ext cx="4143404" cy="3192463"/>
          </a:xfrm>
          <a:prstGeom prst="rect">
            <a:avLst/>
          </a:prstGeom>
          <a:noFill/>
        </p:spPr>
      </p:pic>
      <p:pic>
        <p:nvPicPr>
          <p:cNvPr id="6" name="Picture 6" descr="Способ отделения (жгуты-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590800"/>
            <a:ext cx="4071966" cy="3192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Жгуты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Способы нанесения</a:t>
            </a:r>
            <a:br>
              <a:rPr lang="ru-RU" sz="36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2800" b="1" dirty="0">
                <a:solidFill>
                  <a:srgbClr val="002060"/>
                </a:solidFill>
              </a:rPr>
              <a:t>Косички и жгуты</a:t>
            </a:r>
          </a:p>
        </p:txBody>
      </p:sp>
      <p:pic>
        <p:nvPicPr>
          <p:cNvPr id="5" name="Picture 7" descr="Способ отделения (жгуты-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1" y="1457325"/>
            <a:ext cx="3767150" cy="5114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Способы нанесения</a:t>
            </a:r>
            <a:br>
              <a:rPr lang="ru-RU" sz="36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2800" b="1" dirty="0">
                <a:solidFill>
                  <a:srgbClr val="002060"/>
                </a:solidFill>
              </a:rPr>
              <a:t>Свободный стиль</a:t>
            </a:r>
          </a:p>
        </p:txBody>
      </p:sp>
      <p:pic>
        <p:nvPicPr>
          <p:cNvPr id="5" name="Picture 6" descr="Способ отделения (рисунок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7486" y="1609725"/>
            <a:ext cx="5998427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Пять основных способов нанесения красителя: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1.Первичное окрашивание</a:t>
            </a:r>
          </a:p>
          <a:p>
            <a:r>
              <a:rPr lang="ru-RU" dirty="0" smtClean="0"/>
              <a:t>2. Повторное окрашивание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Тонирование</a:t>
            </a:r>
            <a:endParaRPr lang="ru-RU" dirty="0" smtClean="0"/>
          </a:p>
          <a:p>
            <a:r>
              <a:rPr lang="ru-RU" dirty="0" smtClean="0"/>
              <a:t>4. Мягкий переход</a:t>
            </a:r>
          </a:p>
          <a:p>
            <a:r>
              <a:rPr lang="ru-RU" dirty="0" smtClean="0"/>
              <a:t>5. Поперечные линии</a:t>
            </a:r>
          </a:p>
          <a:p>
            <a:r>
              <a:rPr lang="ru-RU" dirty="0" smtClean="0"/>
              <a:t>6.Косички и жгуты</a:t>
            </a:r>
          </a:p>
          <a:p>
            <a:r>
              <a:rPr lang="ru-RU" dirty="0" smtClean="0"/>
              <a:t>7.Свободный стиль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Способы нанесения красителя</a:t>
            </a:r>
            <a:br>
              <a:rPr lang="ru-RU" sz="2400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Первичное окрашивание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5" descr="Техника окрашивания (1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5493" y="1609725"/>
            <a:ext cx="534241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Способы нанесения</a:t>
            </a:r>
            <a:br>
              <a:rPr lang="ru-RU" sz="36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2800" b="1" dirty="0">
                <a:solidFill>
                  <a:srgbClr val="002060"/>
                </a:solidFill>
              </a:rPr>
              <a:t>Первичное окрашивание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«Первичное окрашивание» нормально и легко окрашиваемых волос</a:t>
            </a:r>
          </a:p>
          <a:p>
            <a:pPr algn="just">
              <a:lnSpc>
                <a:spcPct val="80000"/>
              </a:lnSpc>
            </a:pPr>
            <a:endParaRPr lang="ru-RU" sz="2000" dirty="0"/>
          </a:p>
          <a:p>
            <a:pPr algn="just"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Нанести краситель </a:t>
            </a:r>
            <a:r>
              <a:rPr lang="en-US" sz="2000" dirty="0"/>
              <a:t>RLL</a:t>
            </a:r>
            <a:r>
              <a:rPr lang="ru-RU" sz="2000" dirty="0"/>
              <a:t> на длину и концы, отступив от корней 2-3 сантиметра.</a:t>
            </a:r>
          </a:p>
          <a:p>
            <a:pPr algn="just"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Время выдержки: </a:t>
            </a:r>
            <a:r>
              <a:rPr lang="en-US" sz="2000" dirty="0"/>
              <a:t>t</a:t>
            </a:r>
            <a:r>
              <a:rPr lang="ru-RU" sz="2000" dirty="0"/>
              <a:t>’= 20-25 </a:t>
            </a:r>
            <a:r>
              <a:rPr lang="en-US" sz="2000" dirty="0"/>
              <a:t>min</a:t>
            </a:r>
            <a:r>
              <a:rPr lang="ru-RU" sz="2000" dirty="0"/>
              <a:t>.</a:t>
            </a:r>
          </a:p>
          <a:p>
            <a:pPr algn="just"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Нанести краситель на корни.</a:t>
            </a:r>
          </a:p>
          <a:p>
            <a:pPr algn="just"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Время выдержки: </a:t>
            </a:r>
            <a:r>
              <a:rPr lang="en-US" sz="2000" dirty="0"/>
              <a:t>t’= 20</a:t>
            </a:r>
            <a:r>
              <a:rPr lang="ru-RU" sz="2000" dirty="0"/>
              <a:t>-25 </a:t>
            </a:r>
            <a:r>
              <a:rPr lang="en-US" sz="2000" dirty="0"/>
              <a:t>min.</a:t>
            </a:r>
            <a:r>
              <a:rPr lang="ru-RU" sz="2000" dirty="0"/>
              <a:t> </a:t>
            </a:r>
          </a:p>
          <a:p>
            <a:pPr algn="just">
              <a:lnSpc>
                <a:spcPct val="80000"/>
              </a:lnSpc>
            </a:pPr>
            <a:endParaRPr lang="ru-RU" sz="2000" b="1" dirty="0"/>
          </a:p>
          <a:p>
            <a:pPr algn="just">
              <a:lnSpc>
                <a:spcPct val="80000"/>
              </a:lnSpc>
            </a:pPr>
            <a:endParaRPr lang="ru-RU" sz="2000" b="1" dirty="0"/>
          </a:p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«Первичное окрашивание» трудно окрашиваемых волос</a:t>
            </a:r>
          </a:p>
          <a:p>
            <a:pPr algn="just">
              <a:lnSpc>
                <a:spcPct val="80000"/>
              </a:lnSpc>
            </a:pPr>
            <a:endParaRPr lang="ru-RU" sz="2000" dirty="0"/>
          </a:p>
          <a:p>
            <a:pPr algn="just"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Сделать предварительное разрыхление (</a:t>
            </a:r>
            <a:r>
              <a:rPr lang="ru-RU" sz="2000" dirty="0" err="1"/>
              <a:t>мордонсаж</a:t>
            </a:r>
            <a:r>
              <a:rPr lang="ru-RU" sz="2000" dirty="0"/>
              <a:t>) на длину и концы, отступив от корней 2-3 сантиметра (взять 3% или 6% окислитель, нанести на волосы, </a:t>
            </a:r>
            <a:r>
              <a:rPr lang="en-US" sz="2000" dirty="0"/>
              <a:t>t</a:t>
            </a:r>
            <a:r>
              <a:rPr lang="ru-RU" sz="2000" dirty="0"/>
              <a:t>’= 10 </a:t>
            </a:r>
            <a:r>
              <a:rPr lang="en-US" sz="2000" dirty="0"/>
              <a:t>min</a:t>
            </a:r>
            <a:r>
              <a:rPr lang="ru-RU" sz="2000" dirty="0"/>
              <a:t>, не смывать).</a:t>
            </a:r>
          </a:p>
          <a:p>
            <a:pPr algn="just"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Нанести краситель </a:t>
            </a:r>
            <a:r>
              <a:rPr lang="en-US" sz="2000" dirty="0"/>
              <a:t>RLL</a:t>
            </a:r>
            <a:r>
              <a:rPr lang="ru-RU" sz="2000" dirty="0"/>
              <a:t> на всю длину и корни волос.</a:t>
            </a:r>
          </a:p>
          <a:p>
            <a:pPr algn="just"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Выдержать полное время (30-40 минут)</a:t>
            </a:r>
            <a:r>
              <a:rPr lang="en-US" sz="2000" dirty="0"/>
              <a:t>.</a:t>
            </a:r>
            <a:r>
              <a:rPr lang="ru-RU" sz="20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/>
              <a:t>Способы нанесения</a:t>
            </a:r>
            <a:br>
              <a:rPr lang="ru-RU" sz="36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2800" b="1" dirty="0">
                <a:solidFill>
                  <a:srgbClr val="002060"/>
                </a:solidFill>
              </a:rPr>
              <a:t>Повторное окрашивание</a:t>
            </a:r>
          </a:p>
        </p:txBody>
      </p:sp>
      <p:pic>
        <p:nvPicPr>
          <p:cNvPr id="5" name="Picture 5" descr="Техника окрашивания (2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5493" y="1609725"/>
            <a:ext cx="534241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Способы нанесения</a:t>
            </a:r>
            <a:br>
              <a:rPr lang="ru-RU" sz="36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2800" b="1" dirty="0">
                <a:solidFill>
                  <a:srgbClr val="002060"/>
                </a:solidFill>
              </a:rPr>
              <a:t>Повторное окрашивание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1000" indent="-381000" algn="just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«Повторное окрашивание» волос с поддержкой цвета</a:t>
            </a:r>
          </a:p>
          <a:p>
            <a:pPr marL="381000" indent="-381000" algn="just">
              <a:lnSpc>
                <a:spcPct val="80000"/>
              </a:lnSpc>
            </a:pPr>
            <a:endParaRPr lang="ru-RU" sz="2000" b="1" dirty="0"/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Нанести краситель </a:t>
            </a:r>
            <a:r>
              <a:rPr lang="en-US" sz="2000" dirty="0"/>
              <a:t>RLL</a:t>
            </a:r>
            <a:r>
              <a:rPr lang="ru-RU" sz="2000" dirty="0"/>
              <a:t> на корни волос.</a:t>
            </a:r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Время выдержки: </a:t>
            </a:r>
            <a:r>
              <a:rPr lang="en-US" sz="2000" dirty="0"/>
              <a:t>t</a:t>
            </a:r>
            <a:r>
              <a:rPr lang="ru-RU" sz="2000" dirty="0"/>
              <a:t>’= 30 </a:t>
            </a:r>
            <a:r>
              <a:rPr lang="en-US" sz="2000" dirty="0"/>
              <a:t>min.</a:t>
            </a:r>
            <a:endParaRPr lang="ru-RU" sz="2000" dirty="0"/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Произвести процедуру эмульгирования с водой в мойке, тщательно вспенивая.</a:t>
            </a:r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Время выдержки: </a:t>
            </a:r>
            <a:r>
              <a:rPr lang="en-US" sz="2000" dirty="0"/>
              <a:t>t</a:t>
            </a:r>
            <a:r>
              <a:rPr lang="ru-RU" sz="2000" dirty="0"/>
              <a:t>’= 2-3 </a:t>
            </a:r>
            <a:r>
              <a:rPr lang="en-US" sz="2000" dirty="0"/>
              <a:t>min</a:t>
            </a:r>
            <a:r>
              <a:rPr lang="ru-RU" sz="2000" dirty="0"/>
              <a:t> или </a:t>
            </a:r>
            <a:r>
              <a:rPr lang="en-US" sz="2000" dirty="0"/>
              <a:t>t</a:t>
            </a:r>
            <a:r>
              <a:rPr lang="ru-RU" sz="2000" dirty="0"/>
              <a:t>’= 5-15 </a:t>
            </a:r>
            <a:r>
              <a:rPr lang="en-US" sz="2000" dirty="0"/>
              <a:t>min</a:t>
            </a:r>
            <a:r>
              <a:rPr lang="ru-RU" sz="2000" dirty="0"/>
              <a:t> (если предыдущий цвет сильно вымылся).</a:t>
            </a:r>
          </a:p>
          <a:p>
            <a:pPr marL="381000" indent="-381000" algn="just">
              <a:lnSpc>
                <a:spcPct val="80000"/>
              </a:lnSpc>
            </a:pP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  <a:p>
            <a:pPr marL="381000" indent="-381000" algn="just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 «Повторное окрашивание» волос с изменением оттенка</a:t>
            </a:r>
          </a:p>
          <a:p>
            <a:pPr marL="381000" indent="-381000" algn="just">
              <a:lnSpc>
                <a:spcPct val="80000"/>
              </a:lnSpc>
            </a:pPr>
            <a:endParaRPr lang="ru-RU" sz="2000" b="1" dirty="0"/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Нанести краситель </a:t>
            </a:r>
            <a:r>
              <a:rPr lang="en-US" sz="2000" dirty="0"/>
              <a:t>RLL</a:t>
            </a:r>
            <a:r>
              <a:rPr lang="ru-RU" sz="2000" dirty="0"/>
              <a:t> на корни, после чего сразу нанести на длину и концы.</a:t>
            </a:r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Время выдержки определяется по классической временной шкале.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Способы нанесения</a:t>
            </a:r>
            <a:br>
              <a:rPr lang="ru-RU" sz="36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2800" b="1" dirty="0" err="1">
                <a:solidFill>
                  <a:srgbClr val="002060"/>
                </a:solidFill>
              </a:rPr>
              <a:t>Тонирование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5" descr="Техника окрашивания (3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5493" y="1609725"/>
            <a:ext cx="534241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Способы нанесения</a:t>
            </a:r>
            <a:br>
              <a:rPr lang="ru-RU" sz="36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2800" b="1" dirty="0" err="1">
                <a:solidFill>
                  <a:srgbClr val="002060"/>
                </a:solidFill>
              </a:rPr>
              <a:t>Тонирование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 algn="just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Способ нанесения «</a:t>
            </a:r>
            <a:r>
              <a:rPr lang="ru-RU" sz="2000" b="1" dirty="0" err="1">
                <a:solidFill>
                  <a:srgbClr val="002060"/>
                </a:solidFill>
              </a:rPr>
              <a:t>Тонирование</a:t>
            </a:r>
            <a:r>
              <a:rPr lang="ru-RU" sz="2000" b="1" dirty="0">
                <a:solidFill>
                  <a:srgbClr val="002060"/>
                </a:solidFill>
              </a:rPr>
              <a:t>» после обесцвечивания волос</a:t>
            </a:r>
          </a:p>
          <a:p>
            <a:pPr marL="381000" indent="-381000" algn="just">
              <a:lnSpc>
                <a:spcPct val="80000"/>
              </a:lnSpc>
            </a:pPr>
            <a:endParaRPr lang="ru-RU" sz="2000" b="1" dirty="0"/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dirty="0" err="1"/>
              <a:t>Блондирующий</a:t>
            </a:r>
            <a:r>
              <a:rPr lang="ru-RU" sz="2000" dirty="0"/>
              <a:t> краситель хорошо смыть водой, не применяя шампуня.</a:t>
            </a:r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Нанести краситель </a:t>
            </a:r>
            <a:r>
              <a:rPr lang="en-US" sz="2000" dirty="0"/>
              <a:t>RLL</a:t>
            </a:r>
            <a:r>
              <a:rPr lang="ru-RU" sz="2000" dirty="0"/>
              <a:t>, смешанный с 3% окислителем, на всю длину.</a:t>
            </a:r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Время выдержки: </a:t>
            </a:r>
            <a:r>
              <a:rPr lang="en-US" sz="2000" dirty="0"/>
              <a:t>t</a:t>
            </a:r>
            <a:r>
              <a:rPr lang="ru-RU" sz="2000" dirty="0"/>
              <a:t>’= 15 </a:t>
            </a:r>
            <a:r>
              <a:rPr lang="en-US" sz="2000" dirty="0"/>
              <a:t>min</a:t>
            </a:r>
            <a:r>
              <a:rPr lang="ru-RU" sz="2000" dirty="0"/>
              <a:t>.</a:t>
            </a:r>
          </a:p>
          <a:p>
            <a:pPr marL="381000" indent="-381000" algn="just">
              <a:lnSpc>
                <a:spcPct val="80000"/>
              </a:lnSpc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 marL="381000" indent="-381000" algn="just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Способ нанесения «</a:t>
            </a:r>
            <a:r>
              <a:rPr lang="ru-RU" sz="2000" b="1" dirty="0" err="1">
                <a:solidFill>
                  <a:srgbClr val="002060"/>
                </a:solidFill>
              </a:rPr>
              <a:t>Тонирование</a:t>
            </a:r>
            <a:r>
              <a:rPr lang="ru-RU" sz="2000" b="1" dirty="0">
                <a:solidFill>
                  <a:srgbClr val="002060"/>
                </a:solidFill>
              </a:rPr>
              <a:t>» при </a:t>
            </a:r>
            <a:r>
              <a:rPr lang="ru-RU" sz="2000" b="1" dirty="0" err="1">
                <a:solidFill>
                  <a:srgbClr val="002060"/>
                </a:solidFill>
              </a:rPr>
              <a:t>колорировании</a:t>
            </a:r>
            <a:endParaRPr lang="ru-RU" sz="2000" b="1" dirty="0">
              <a:solidFill>
                <a:srgbClr val="002060"/>
              </a:solidFill>
            </a:endParaRPr>
          </a:p>
          <a:p>
            <a:pPr marL="381000" indent="-381000" algn="just">
              <a:lnSpc>
                <a:spcPct val="80000"/>
              </a:lnSpc>
            </a:pPr>
            <a:endParaRPr lang="ru-RU" sz="2000" b="1" dirty="0"/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Нанести краситель </a:t>
            </a:r>
            <a:r>
              <a:rPr lang="en-US" sz="2000" dirty="0"/>
              <a:t>RLL</a:t>
            </a:r>
            <a:r>
              <a:rPr lang="ru-RU" sz="2000" dirty="0"/>
              <a:t>, смешанный с окислителем, на всю длину.</a:t>
            </a:r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Время выдержки: </a:t>
            </a:r>
            <a:r>
              <a:rPr lang="en-US" sz="2000" dirty="0"/>
              <a:t>t</a:t>
            </a:r>
            <a:r>
              <a:rPr lang="ru-RU" sz="2000" dirty="0"/>
              <a:t>’= 30 </a:t>
            </a:r>
            <a:r>
              <a:rPr lang="en-US" sz="2000" dirty="0"/>
              <a:t>min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Способы нанесения</a:t>
            </a:r>
            <a:br>
              <a:rPr lang="ru-RU" sz="36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2800" b="1" dirty="0">
                <a:solidFill>
                  <a:srgbClr val="002060"/>
                </a:solidFill>
              </a:rPr>
              <a:t>Мягкий переход</a:t>
            </a:r>
          </a:p>
        </p:txBody>
      </p:sp>
      <p:pic>
        <p:nvPicPr>
          <p:cNvPr id="5" name="Picture 6" descr="Способ отделения (мяг-периливы-1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609725"/>
            <a:ext cx="3143272" cy="4846638"/>
          </a:xfrm>
          <a:prstGeom prst="rect">
            <a:avLst/>
          </a:prstGeom>
          <a:noFill/>
        </p:spPr>
      </p:pic>
      <p:pic>
        <p:nvPicPr>
          <p:cNvPr id="6" name="Picture 7" descr="Способ отделения (мяг-периливы-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600200"/>
            <a:ext cx="3071834" cy="458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</TotalTime>
  <Words>320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Способы   нанесения  красителей</vt:lpstr>
      <vt:lpstr>Пять основных способов нанесения красителя:</vt:lpstr>
      <vt:lpstr>Способы нанесения красителя Первичное окрашивание</vt:lpstr>
      <vt:lpstr>Способы нанесения  Первичное окрашивание</vt:lpstr>
      <vt:lpstr>Способы нанесения  Повторное окрашивание</vt:lpstr>
      <vt:lpstr>Способы нанесения  Повторное окрашивание</vt:lpstr>
      <vt:lpstr>Способы нанесения  Тонирование</vt:lpstr>
      <vt:lpstr>Способы нанесения  Тонирование</vt:lpstr>
      <vt:lpstr>Способы нанесения  Мягкий переход</vt:lpstr>
      <vt:lpstr>Способы нанесения  Мягкий переход</vt:lpstr>
      <vt:lpstr>Способы нанесения  Поперечные линии</vt:lpstr>
      <vt:lpstr>Способы нанесения  Поперечные линии</vt:lpstr>
      <vt:lpstr>Способы нанесения  Косички и жгуты</vt:lpstr>
      <vt:lpstr>Способы нанесения  Косички и жгуты</vt:lpstr>
      <vt:lpstr>Способы нанесения  Косички и жгуты</vt:lpstr>
      <vt:lpstr>Способы нанесения  Свободный стиль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  нанесения  красителей</dc:title>
  <dc:creator>Таня</dc:creator>
  <cp:lastModifiedBy>Таня</cp:lastModifiedBy>
  <cp:revision>6</cp:revision>
  <dcterms:created xsi:type="dcterms:W3CDTF">2010-01-15T20:11:52Z</dcterms:created>
  <dcterms:modified xsi:type="dcterms:W3CDTF">2012-11-27T18:00:46Z</dcterms:modified>
</cp:coreProperties>
</file>