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5E39-CB1C-4DFB-BDD9-7EE1181F3A2D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BBDC-DE15-482F-94E0-7CF20020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5E39-CB1C-4DFB-BDD9-7EE1181F3A2D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BBDC-DE15-482F-94E0-7CF20020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5E39-CB1C-4DFB-BDD9-7EE1181F3A2D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BBDC-DE15-482F-94E0-7CF20020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5E39-CB1C-4DFB-BDD9-7EE1181F3A2D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BBDC-DE15-482F-94E0-7CF20020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5E39-CB1C-4DFB-BDD9-7EE1181F3A2D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BBDC-DE15-482F-94E0-7CF20020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5E39-CB1C-4DFB-BDD9-7EE1181F3A2D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BBDC-DE15-482F-94E0-7CF20020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5E39-CB1C-4DFB-BDD9-7EE1181F3A2D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BBDC-DE15-482F-94E0-7CF20020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5E39-CB1C-4DFB-BDD9-7EE1181F3A2D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BBDC-DE15-482F-94E0-7CF20020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5E39-CB1C-4DFB-BDD9-7EE1181F3A2D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BBDC-DE15-482F-94E0-7CF20020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5E39-CB1C-4DFB-BDD9-7EE1181F3A2D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BBDC-DE15-482F-94E0-7CF20020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25E39-CB1C-4DFB-BDD9-7EE1181F3A2D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944BBDC-DE15-482F-94E0-7CF2002009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B25E39-CB1C-4DFB-BDD9-7EE1181F3A2D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44BBDC-DE15-482F-94E0-7CF20020096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Модульное обучение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Вопросы и ответы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Условия перехода на модульное обучение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Мотивация учителя</a:t>
            </a:r>
          </a:p>
          <a:p>
            <a:r>
              <a:rPr lang="ru-RU" sz="2000" dirty="0" smtClean="0"/>
              <a:t>Готовность школьников к выполнению самостоятельной учебно-познавательной деятельности:  </a:t>
            </a:r>
            <a:r>
              <a:rPr lang="ru-RU" sz="2000" dirty="0" err="1" smtClean="0"/>
              <a:t>сформированность</a:t>
            </a:r>
            <a:r>
              <a:rPr lang="ru-RU" sz="2000" dirty="0" smtClean="0"/>
              <a:t> минимума знаний и общих учебных умений.</a:t>
            </a:r>
          </a:p>
          <a:p>
            <a:r>
              <a:rPr lang="ru-RU" sz="2000" dirty="0" smtClean="0"/>
              <a:t>Материальные возможности школы в тиражировании модулей, ибо они только тогда сыграют свою роль, когда каждый ученик будет обеспечен этой программой действий.</a:t>
            </a:r>
          </a:p>
          <a:p>
            <a:r>
              <a:rPr lang="ru-RU" sz="2000" dirty="0" smtClean="0"/>
              <a:t>Можно не выходить сразу с модулями на весь класс.</a:t>
            </a:r>
          </a:p>
          <a:p>
            <a:r>
              <a:rPr lang="ru-RU" sz="2000" dirty="0" smtClean="0"/>
              <a:t>Не рекомендуется включать очень большой объем содержательной деятельности 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683768"/>
          </a:xfrm>
        </p:spPr>
        <p:txBody>
          <a:bodyPr/>
          <a:lstStyle/>
          <a:p>
            <a:r>
              <a:rPr lang="ru-RU" dirty="0" smtClean="0"/>
              <a:t>Желаем успехов в освоении новой технологии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530352" y="4669164"/>
            <a:ext cx="7772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2478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Чем модульное обучение отличается от других способов обучения?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Содержание обучения представляется в блоках.</a:t>
            </a:r>
          </a:p>
          <a:p>
            <a:r>
              <a:rPr lang="ru-RU" sz="2000" dirty="0" smtClean="0"/>
              <a:t>Общение учителя и ученика осуществляется через модуль плюс личное индивидуальное общение</a:t>
            </a:r>
          </a:p>
          <a:p>
            <a:r>
              <a:rPr lang="ru-RU" sz="2000" dirty="0" smtClean="0"/>
              <a:t>Ученик максимум времени работает самостоятельно, учится </a:t>
            </a:r>
            <a:r>
              <a:rPr lang="ru-RU" sz="2000" dirty="0" err="1" smtClean="0"/>
              <a:t>целеполаганию</a:t>
            </a:r>
            <a:r>
              <a:rPr lang="ru-RU" sz="2000" dirty="0" smtClean="0"/>
              <a:t>, </a:t>
            </a:r>
            <a:r>
              <a:rPr lang="ru-RU" sz="2000" dirty="0" err="1" smtClean="0"/>
              <a:t>самопланированию</a:t>
            </a:r>
            <a:r>
              <a:rPr lang="ru-RU" sz="2000" dirty="0" smtClean="0"/>
              <a:t>, самоорганизации, самоконтролю и самооценке.</a:t>
            </a:r>
          </a:p>
          <a:p>
            <a:r>
              <a:rPr lang="ru-RU" sz="2000" dirty="0" smtClean="0"/>
              <a:t>Наличие модулей с печатной основой позволяет индивидуализировать работу с детьми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Какова система действий учителя?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Разработать модульную программу, которая состоит из комплексной дидактической цели и совокупности модулей, обеспечивающих достижение этой цели.</a:t>
            </a:r>
          </a:p>
          <a:p>
            <a:r>
              <a:rPr lang="ru-RU" sz="2000" dirty="0" smtClean="0"/>
              <a:t>Разработать технологическую карту урока.</a:t>
            </a:r>
          </a:p>
          <a:p>
            <a:r>
              <a:rPr lang="ru-RU" sz="2000" dirty="0" smtClean="0"/>
              <a:t>Ведущим принципом модульного обучения является принцип сочетания комплексных, интегрирующих и частных дидактических целей</a:t>
            </a:r>
          </a:p>
          <a:p>
            <a:r>
              <a:rPr lang="ru-RU" sz="2000" dirty="0" smtClean="0"/>
              <a:t>Обратная связь осуществляется в  сочетании с самоуправлением, учением со стороны школьников.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3342"/>
          </a:xfrm>
        </p:spPr>
        <p:txBody>
          <a:bodyPr>
            <a:noAutofit/>
          </a:bodyPr>
          <a:lstStyle/>
          <a:p>
            <a:r>
              <a:rPr lang="ru-RU" sz="4000" dirty="0" smtClean="0"/>
              <a:t>Что такое технологическая карта? Чем она отличается от планирования?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/>
          <a:lstStyle/>
          <a:p>
            <a:r>
              <a:rPr lang="ru-RU" sz="2000" dirty="0" smtClean="0"/>
              <a:t>Карта имеет много общего с планированием: в ней указывается тема, количество часов, цель обучения, тип урока</a:t>
            </a:r>
            <a:r>
              <a:rPr lang="ru-RU" dirty="0" smtClean="0"/>
              <a:t>, </a:t>
            </a:r>
            <a:r>
              <a:rPr lang="ru-RU" sz="2000" dirty="0" smtClean="0"/>
              <a:t>форма контроля за качеством усвоения учебного материала и освоения способов учебной деятельности, выделяются умения и навыки, формируемые при изучении темы.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Технологическая карта. Раздел «Животные», тема «Одноклеточные животные»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00175"/>
          <a:ext cx="8229600" cy="5144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36"/>
                <a:gridCol w="6115064"/>
              </a:tblGrid>
              <a:tr h="100277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цель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Продолжить формирование понятия «одноклеточный организм»; развивать приемы учебной деятельности</a:t>
                      </a:r>
                      <a:endParaRPr lang="ru-RU" sz="1600" dirty="0"/>
                    </a:p>
                  </a:txBody>
                  <a:tcPr/>
                </a:tc>
              </a:tr>
              <a:tr h="100277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Учащиеся должны знать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Определения</a:t>
                      </a:r>
                      <a:r>
                        <a:rPr lang="ru-RU" sz="1600" baseline="0" dirty="0" smtClean="0"/>
                        <a:t> понятий «клетка», «организм»; особенности строения и процессов жизнедеятельности одноклеточных животных</a:t>
                      </a:r>
                      <a:endParaRPr lang="ru-RU" sz="1600" dirty="0"/>
                    </a:p>
                  </a:txBody>
                  <a:tcPr/>
                </a:tc>
              </a:tr>
              <a:tr h="99485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Учащиеся должны уметь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Описывать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err="1" smtClean="0"/>
                        <a:t>строние</a:t>
                      </a:r>
                      <a:r>
                        <a:rPr lang="ru-RU" sz="1600" baseline="0" dirty="0" smtClean="0"/>
                        <a:t> одноклеточных животных, сравнивать одноклеточных животных как организмы, определять значение простейших в природе и для человека</a:t>
                      </a:r>
                      <a:endParaRPr lang="ru-RU" sz="1600" dirty="0"/>
                    </a:p>
                  </a:txBody>
                  <a:tcPr/>
                </a:tc>
              </a:tr>
              <a:tr h="4066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Формируемая область понимания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Клетка- структурно-функциональная</a:t>
                      </a:r>
                      <a:r>
                        <a:rPr lang="ru-RU" sz="1600" baseline="0" dirty="0" smtClean="0"/>
                        <a:t> единица организма животного</a:t>
                      </a:r>
                      <a:endParaRPr lang="ru-RU" sz="1600" dirty="0"/>
                    </a:p>
                  </a:txBody>
                  <a:tcPr/>
                </a:tc>
              </a:tr>
              <a:tr h="4066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Умения и навыки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Описание, сравнение, умение приводить примеры, составлять схемы, рисовать объекты</a:t>
                      </a:r>
                      <a:endParaRPr lang="ru-RU" sz="1600" dirty="0"/>
                    </a:p>
                  </a:txBody>
                  <a:tcPr/>
                </a:tc>
              </a:tr>
              <a:tr h="4066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Педагогическая технология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Модульное</a:t>
                      </a:r>
                      <a:r>
                        <a:rPr lang="ru-RU" sz="1600" baseline="0" dirty="0" smtClean="0"/>
                        <a:t> обучение</a:t>
                      </a:r>
                      <a:endParaRPr lang="ru-RU" sz="1600" dirty="0"/>
                    </a:p>
                  </a:txBody>
                  <a:tcPr/>
                </a:tc>
              </a:tr>
              <a:tr h="4066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контроль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Само-, взаимоконтроль,</a:t>
                      </a:r>
                      <a:r>
                        <a:rPr lang="ru-RU" sz="1600" baseline="0" dirty="0" smtClean="0"/>
                        <a:t> экспертный контроль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Что такое модуль?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 модулем понимается целевой функциональный узел, в котором объединены учебное содержание и способы овладения этим содержанием или это план учебной деятельности ученика, который составляется учителем.</a:t>
            </a:r>
          </a:p>
          <a:p>
            <a:r>
              <a:rPr lang="ru-RU" sz="2000" dirty="0" smtClean="0"/>
              <a:t>Модуль представляет собой методическое средство, в котором указаны цели учебной деятельности школьника на данном уроке, а также задания и методы их выполнения.  </a:t>
            </a:r>
          </a:p>
          <a:p>
            <a:r>
              <a:rPr lang="ru-RU" sz="2000" dirty="0" smtClean="0"/>
              <a:t>Структура модуля состоит из нескольких учебных элементов (УЭ) плюс ещё три: УЭ-0 ( в нем записываются цели), УЭ предпоследний ( в нем дается обобщение), УЭ последний (выходной контроль)</a:t>
            </a:r>
          </a:p>
          <a:p>
            <a:r>
              <a:rPr lang="ru-RU" sz="2000" dirty="0" smtClean="0"/>
              <a:t>Модуль в печатном виде есть у каждого ученика                                                               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 модуля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 учебного элемента УЭ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Учебный материал с указанием 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Рекомендации по выполнению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Чем модульное занятие отличается от обычного урока?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Они строятся в логике процесса усвоения знаний</a:t>
            </a:r>
          </a:p>
          <a:p>
            <a:r>
              <a:rPr lang="ru-RU" sz="2000" dirty="0" smtClean="0"/>
              <a:t>Начинается оно с </a:t>
            </a:r>
            <a:r>
              <a:rPr lang="ru-RU" sz="2000" dirty="0" err="1" smtClean="0"/>
              <a:t>целеполагания</a:t>
            </a:r>
            <a:r>
              <a:rPr lang="ru-RU" sz="2000" dirty="0" smtClean="0"/>
              <a:t> учащихся – чему они научаться </a:t>
            </a:r>
            <a:r>
              <a:rPr lang="ru-RU" sz="2000" dirty="0" smtClean="0"/>
              <a:t>з</a:t>
            </a:r>
            <a:r>
              <a:rPr lang="ru-RU" sz="2000" dirty="0" smtClean="0"/>
              <a:t>а урок.</a:t>
            </a:r>
            <a:endParaRPr lang="ru-RU" sz="2000" dirty="0" smtClean="0"/>
          </a:p>
          <a:p>
            <a:r>
              <a:rPr lang="ru-RU" sz="2000" dirty="0" smtClean="0"/>
              <a:t>Мотивация на усвоение содержания и учебную деятельность</a:t>
            </a:r>
          </a:p>
          <a:p>
            <a:r>
              <a:rPr lang="ru-RU" sz="2000" dirty="0" smtClean="0"/>
              <a:t>Информационный блок: рассказ учителя, лекция, сообщения учащихся</a:t>
            </a:r>
          </a:p>
          <a:p>
            <a:r>
              <a:rPr lang="ru-RU" sz="2000" dirty="0" smtClean="0"/>
              <a:t>Отработка материала. Используются самоконтроль и взаимоконтроль.</a:t>
            </a:r>
          </a:p>
          <a:p>
            <a:r>
              <a:rPr lang="ru-RU" sz="2000" dirty="0" smtClean="0"/>
              <a:t>Заканчивается экспертным контролем, коррекцией знаний, умений с постоянной рефлексией относительно целей учебной деятельности. Особенность коррекции в модульном обучении заключается в том, что она проводится сразу же после контроля, на том же уроке. Обязательный элемент – рефлексия (оценка себя, своей деятельности)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Как изменяется работа учителя </a:t>
            </a:r>
            <a:r>
              <a:rPr lang="ru-RU" sz="4000" dirty="0" smtClean="0"/>
              <a:t>при переходе на модульное обучение?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Учитель выступает как организатор обучения. Он управляет процессом обучения. Часть своих функций он передает детям, например, оценивание. Учащиеся могут оценить себя и товарищей по разработанным </a:t>
            </a:r>
            <a:r>
              <a:rPr lang="ru-RU" sz="2000" dirty="0" smtClean="0"/>
              <a:t>учителем критериям.</a:t>
            </a:r>
          </a:p>
          <a:p>
            <a:r>
              <a:rPr lang="ru-RU" sz="2000" dirty="0" smtClean="0"/>
              <a:t>Прежде чем учить ребенка биологии на основе модульной технологии, необходимо сначала научить его учиться, научить давать описание объектов, сравнивать их, объяснять явления и процессы, а затем использовать эти способы для овладения новым содержанием.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134</TotalTime>
  <Words>639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Модульное обучение</vt:lpstr>
      <vt:lpstr>Чем модульное обучение отличается от других способов обучения?</vt:lpstr>
      <vt:lpstr>Какова система действий учителя?</vt:lpstr>
      <vt:lpstr>Что такое технологическая карта? Чем она отличается от планирования?</vt:lpstr>
      <vt:lpstr>Технологическая карта. Раздел «Животные», тема «Одноклеточные животные»</vt:lpstr>
      <vt:lpstr>Что такое модуль?</vt:lpstr>
      <vt:lpstr>Форма модуля</vt:lpstr>
      <vt:lpstr>Чем модульное занятие отличается от обычного урока?</vt:lpstr>
      <vt:lpstr>Как изменяется работа учителя при переходе на модульное обучение?</vt:lpstr>
      <vt:lpstr>Условия перехода на модульное обучение </vt:lpstr>
      <vt:lpstr>Желаем успехов в освоении новой технологии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Модульное обучение</dc:title>
  <dc:creator>User</dc:creator>
  <cp:lastModifiedBy>User</cp:lastModifiedBy>
  <cp:revision>15</cp:revision>
  <dcterms:created xsi:type="dcterms:W3CDTF">2009-10-21T03:37:27Z</dcterms:created>
  <dcterms:modified xsi:type="dcterms:W3CDTF">2009-10-21T07:08:34Z</dcterms:modified>
</cp:coreProperties>
</file>