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4" r:id="rId4"/>
    <p:sldId id="265" r:id="rId5"/>
    <p:sldId id="267" r:id="rId6"/>
    <p:sldId id="268" r:id="rId7"/>
    <p:sldId id="269" r:id="rId8"/>
    <p:sldId id="270" r:id="rId9"/>
    <p:sldId id="261" r:id="rId10"/>
    <p:sldId id="263" r:id="rId11"/>
    <p:sldId id="266" r:id="rId12"/>
    <p:sldId id="262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E82D1-CED6-4773-A3EA-DBBBEEB96599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31508-5616-408A-AAC1-0498FB050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572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31508-5616-408A-AAC1-0498FB05062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359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31508-5616-408A-AAC1-0498FB05062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275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31508-5616-408A-AAC1-0498FB05062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55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31508-5616-408A-AAC1-0498FB05062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402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31508-5616-408A-AAC1-0498FB05062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948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31508-5616-408A-AAC1-0498FB05062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188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31508-5616-408A-AAC1-0498FB05062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182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31508-5616-408A-AAC1-0498FB05062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791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31508-5616-408A-AAC1-0498FB05062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798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m.ru/turizm/encyclopedia/krasnoyarsk" TargetMode="External"/><Relationship Id="rId3" Type="http://schemas.openxmlformats.org/officeDocument/2006/relationships/hyperlink" Target="http://barnaul.sibnovosti.ru/events/228689-vystavka-dekorativno-prikla&#8230;" TargetMode="External"/><Relationship Id="rId7" Type="http://schemas.openxmlformats.org/officeDocument/2006/relationships/hyperlink" Target="http://www.welcome2russia.ru/russia/?id=2249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rtscroll.ru/page.php?al=Pokorenie_Sibiri_Ermakom1_33362_k" TargetMode="External"/><Relationship Id="rId5" Type="http://schemas.openxmlformats.org/officeDocument/2006/relationships/hyperlink" Target="http://zapad24.ru/news/nazarovo/13219-nazarovskomu-litobedineniyu-eho" TargetMode="External"/><Relationship Id="rId4" Type="http://schemas.openxmlformats.org/officeDocument/2006/relationships/hyperlink" Target="http://&#1084;&#1086;&#1089;&#1084;&#1077;&#1076;&#1090;&#1088;&#1072;&#1085;&#1089;.&#1088;&#1092;/6121/geograficheskaya-kharakteristika-krasnoyars&#8230;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514599"/>
          </a:xfrm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Тема: </a:t>
            </a:r>
            <a:r>
              <a:rPr lang="ru-RU" sz="27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7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КРАЙ. ПРИЗНАНИЕ В ЛЮБВИ</a:t>
            </a:r>
            <a:r>
              <a:rPr lang="ru-RU" sz="27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3068960"/>
            <a:ext cx="4680520" cy="173164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Автор: Арепьев Егор Юрьевич,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класс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Руководитель: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Овчинникова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Ольга Владимировна, учитель русского языка и литературы</a:t>
            </a:r>
          </a:p>
          <a:p>
            <a:endParaRPr lang="ru-RU" dirty="0"/>
          </a:p>
        </p:txBody>
      </p:sp>
      <p:pic>
        <p:nvPicPr>
          <p:cNvPr id="2050" name="Picture 2" descr="Сибирский Федеральный Округ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6632"/>
            <a:ext cx="3672061" cy="651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ердце 4"/>
          <p:cNvSpPr/>
          <p:nvPr/>
        </p:nvSpPr>
        <p:spPr>
          <a:xfrm>
            <a:off x="5615942" y="1628800"/>
            <a:ext cx="3024336" cy="374441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7" name="Рисунок 6" descr="C:\Documents and Settings\Admin\Рабочий стол\Фотография 14.03.14 в 18.2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93369"/>
            <a:ext cx="1800200" cy="1759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865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ЛИТЕРАТУРНОЕ ОБЪЕДИНЕНИЕ «ЭХО АРГИ»</a:t>
            </a:r>
            <a:endParaRPr lang="ru-RU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Назаровскому литобъединению &quot;Эхо Арги&quot; исполняется 25 лет &quot; ИА Запад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320480" cy="489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4008" y="1052736"/>
            <a:ext cx="432048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kern="5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Четверть </a:t>
            </a:r>
            <a:r>
              <a:rPr lang="ru-RU" sz="2400" kern="5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века носит имя </a:t>
            </a:r>
            <a:r>
              <a:rPr lang="ru-RU" sz="2400" kern="5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Аргинского</a:t>
            </a:r>
            <a:r>
              <a:rPr lang="ru-RU" sz="2400" kern="5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кряжа народный </a:t>
            </a:r>
            <a:r>
              <a:rPr lang="ru-RU" sz="2400" kern="5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коллектив литераторов </a:t>
            </a:r>
            <a:r>
              <a:rPr lang="ru-RU" sz="2400" kern="5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города </a:t>
            </a:r>
            <a:r>
              <a:rPr lang="ru-RU" sz="2400" kern="5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Назарово:</a:t>
            </a:r>
          </a:p>
          <a:p>
            <a:endParaRPr lang="ru-RU" sz="2400" b="1" kern="5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just"/>
            <a:r>
              <a:rPr lang="ru-RU" sz="2400" b="1" kern="5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О Сибири пишете, </a:t>
            </a:r>
          </a:p>
          <a:p>
            <a:pPr algn="just"/>
            <a:r>
              <a:rPr lang="ru-RU" sz="2400" b="1" kern="5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Пляшете, поёте.</a:t>
            </a:r>
          </a:p>
          <a:p>
            <a:pPr algn="just"/>
            <a:r>
              <a:rPr lang="ru-RU" sz="2400" b="1" kern="5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Вы всегда разыщете, </a:t>
            </a:r>
          </a:p>
          <a:p>
            <a:pPr algn="just"/>
            <a:r>
              <a:rPr lang="ru-RU" sz="2400" b="1" kern="5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Вы всегда найдёте</a:t>
            </a:r>
          </a:p>
          <a:p>
            <a:pPr algn="just"/>
            <a:r>
              <a:rPr lang="ru-RU" sz="2400" b="1" kern="5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То, что скрыто в вечности, </a:t>
            </a:r>
          </a:p>
          <a:p>
            <a:pPr algn="just"/>
            <a:r>
              <a:rPr lang="ru-RU" sz="2400" b="1" kern="5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То, что потерялось: </a:t>
            </a:r>
          </a:p>
          <a:p>
            <a:pPr algn="just"/>
            <a:r>
              <a:rPr lang="ru-RU" sz="2400" b="1" kern="5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Веру в человечность. </a:t>
            </a:r>
          </a:p>
          <a:p>
            <a:pPr algn="just"/>
            <a:r>
              <a:rPr lang="ru-RU" sz="2400" b="1" kern="5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А это ведь - не малость!</a:t>
            </a:r>
            <a:endParaRPr lang="ru-RU" sz="2400" b="1" kern="5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endParaRPr lang="ru-RU" sz="2000" b="1" kern="50" dirty="0" smtClean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Arial Unicode MS"/>
              <a:cs typeface="Calibri" panose="020F0502020204030204" pitchFamily="34" charset="0"/>
            </a:endParaRPr>
          </a:p>
          <a:p>
            <a:endParaRPr lang="ru-RU" sz="2000" b="1" kern="50" dirty="0" smtClean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Arial Unicode MS"/>
              <a:cs typeface="Calibri" panose="020F0502020204030204" pitchFamily="34" charset="0"/>
            </a:endParaRPr>
          </a:p>
          <a:p>
            <a:endParaRPr lang="ru-RU" sz="2000" b="1" kern="50" dirty="0" smtClean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Arial Unicode MS"/>
              <a:cs typeface="Calibri" panose="020F0502020204030204" pitchFamily="34" charset="0"/>
            </a:endParaRPr>
          </a:p>
          <a:p>
            <a:endParaRPr lang="ru-RU" sz="2400" b="1" kern="50" dirty="0" smtClean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Arial Unicode MS"/>
              <a:cs typeface="Calibri" panose="020F0502020204030204" pitchFamily="34" charset="0"/>
            </a:endParaRPr>
          </a:p>
          <a:p>
            <a:endParaRPr lang="ru-RU" sz="2400" b="1" kern="50" dirty="0" smtClean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Arial Unicode MS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80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7560840" cy="62646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расноярским краем горжусь –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одиной своей малой.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ещё за него я борюсь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тем, кто живёт как попало.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скажу, что борьба легка.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неё не много и проку-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 воюю пока (но это всего до сроку).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одились уже и в строю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танут смело за счастье биться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раеведы-богатыри, чтобы краю помочь возродиться.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м, я верю, Всевышний помог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 силы им и уменье.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раю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быть! Край –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одимый порог,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ещё - НОВОЕ ПОКОЛЕНИЕ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умелое краевед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ние!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В. </a:t>
            </a:r>
            <a:r>
              <a:rPr lang="ru-RU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Овчинникова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Documents and Settings\Admin\Рабочий стол\11 класс. ВОСПИТАНИЕ. КЛ. часы. ВОСПИТ. система\1 СЕНТЯБРЯ. КЛ. ЧАС. ВИДЕО. ФОТО. ПРЕЗЕНТ. РАЗРАБОТКА\1 сент. фото. видео\DSCN37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564" y="300297"/>
            <a:ext cx="283537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dmin\Рабочий стол\11 класс. ВОСПИТАНИЕ. КЛ. часы. ВОСПИТ. система\1 СЕНТЯБРЯ. КЛ. ЧАС. ВИДЕО. ФОТО. ПРЕЗЕНТ. РАЗРАБОТКА\1 сент. фото. видео\DSCN37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808" y="3645024"/>
            <a:ext cx="3897128" cy="292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98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35516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ИСПОЛЬЗОВАННЫЕ РЕСУРСЫ:</a:t>
            </a:r>
            <a:endParaRPr lang="ru-RU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1) </a:t>
            </a:r>
            <a:r>
              <a:rPr lang="en-US" sz="20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en-US" sz="2000" dirty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://barnaul.sibnovosti.ru/events/228689-vystavka-dekorativno-prikla</a:t>
            </a:r>
            <a:r>
              <a:rPr lang="en-US" sz="20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…</a:t>
            </a:r>
            <a:r>
              <a:rPr lang="en-US" sz="2000" dirty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20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en-US" sz="2000" dirty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://900igr.net/</a:t>
            </a:r>
            <a:r>
              <a:rPr lang="en-US" sz="2000" dirty="0" err="1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fotografii</a:t>
            </a:r>
            <a:r>
              <a:rPr lang="en-US" sz="2000" dirty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istorija</a:t>
            </a:r>
            <a:r>
              <a:rPr lang="en-US" sz="2000" dirty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Pokorenie-sibiri-Ermakom</a:t>
            </a:r>
            <a:r>
              <a:rPr lang="en-US" sz="2000" dirty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/015-Pok</a:t>
            </a:r>
            <a:r>
              <a:rPr lang="en-US" sz="20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2000" dirty="0" smtClean="0">
              <a:solidFill>
                <a:schemeClr val="bg2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3) </a:t>
            </a:r>
            <a:r>
              <a:rPr lang="en-US" sz="20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</a:t>
            </a:r>
            <a:r>
              <a:rPr lang="en-US" sz="2000" dirty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ru-RU" sz="2000" dirty="0" err="1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мосмедтранс.рф</a:t>
            </a:r>
            <a:r>
              <a:rPr lang="ru-RU" sz="2000" dirty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/6121/</a:t>
            </a:r>
            <a:r>
              <a:rPr lang="en-US" sz="2000" dirty="0" err="1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geograficheskaya-kharakteristika-krasnoyars</a:t>
            </a:r>
            <a:r>
              <a:rPr lang="en-US" sz="20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…</a:t>
            </a:r>
            <a:endParaRPr lang="ru-RU" sz="2000" dirty="0" smtClean="0">
              <a:solidFill>
                <a:schemeClr val="bg2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4) </a:t>
            </a:r>
            <a:r>
              <a:rPr lang="en-US" sz="20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</a:t>
            </a:r>
            <a:r>
              <a:rPr lang="en-US" sz="2000" dirty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</a:t>
            </a:r>
            <a:r>
              <a:rPr lang="en-US" sz="20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zapad24.ru/news/nazarovo/13219-nazarovskomu-litobedineniyu-eho</a:t>
            </a:r>
            <a:endParaRPr lang="ru-RU" sz="2000" dirty="0" smtClean="0">
              <a:solidFill>
                <a:schemeClr val="bg2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5) </a:t>
            </a:r>
            <a:r>
              <a:rPr lang="en-US" sz="20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</a:t>
            </a:r>
            <a:r>
              <a:rPr lang="en-US" sz="2000" dirty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://</a:t>
            </a:r>
            <a:r>
              <a:rPr lang="en-US" sz="20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www.artscroll.ru/page.php?al=Pokorenie_Sibiri_Ermakom</a:t>
            </a:r>
            <a:endParaRPr lang="ru-RU" sz="2000" dirty="0" smtClean="0">
              <a:solidFill>
                <a:schemeClr val="bg2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hlinkClick r:id="rId6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1_33362_k</a:t>
            </a:r>
            <a:r>
              <a:rPr lang="en-US" sz="2000" dirty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 </a:t>
            </a:r>
            <a:r>
              <a:rPr lang="en-US" sz="20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</a:t>
            </a:r>
            <a:r>
              <a:rPr lang="en-US" sz="2000" dirty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://www.welcome2russia.ru/russia/?</a:t>
            </a:r>
            <a:r>
              <a:rPr lang="en-US" sz="20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id=2249</a:t>
            </a:r>
            <a:endParaRPr lang="ru-RU" sz="2000" dirty="0" smtClean="0">
              <a:solidFill>
                <a:schemeClr val="bg2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7) </a:t>
            </a:r>
            <a:r>
              <a:rPr lang="en-US" sz="20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</a:t>
            </a:r>
            <a:r>
              <a:rPr lang="en-US" sz="2000" dirty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://</a:t>
            </a:r>
            <a:r>
              <a:rPr lang="en-US" sz="20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www.km.ru/turizm/encyclopedia/krasnoyarsk</a:t>
            </a:r>
            <a:endParaRPr lang="ru-RU" sz="2000" dirty="0" smtClean="0">
              <a:solidFill>
                <a:schemeClr val="bg2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8) муниципальный архив города Назарово.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9) МУЧ БУК «ЦБС" г. Назарово, Красноярского края (архивные материалы)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10) Фёдоров Е. А. «Ермак»</a:t>
            </a:r>
            <a:r>
              <a:rPr lang="ru-RU" sz="2000" dirty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ru-RU" sz="20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исторический роман), издательство «Молодая гвардия», 2001 </a:t>
            </a:r>
            <a:r>
              <a:rPr lang="ru-RU" sz="2000" dirty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</a:p>
        </p:txBody>
      </p:sp>
    </p:spTree>
    <p:extLst>
      <p:ext uri="{BB962C8B-B14F-4D97-AF65-F5344CB8AC3E}">
        <p14:creationId xmlns:p14="http://schemas.microsoft.com/office/powerpoint/2010/main" val="169868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 ПО ПРОЕКТУ:</a:t>
            </a:r>
            <a:endParaRPr lang="ru-RU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Продуктом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моего творчества явился сборник стихотворений, который я выполнил в форме презентации и проиллюстрировал фотографиями и репродукциями картин, взятых из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Интернета.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В процессе выполнения работы я понял, что создать свой сборник – отнюдь не лёгкая задача, но тем увлекательнее её было решать.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Большую помощь и поддержку мне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оказали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моя мама и Ольга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ладимировна, мой педагог. Её стихотворением «Красноярским краем горжусь» я и закончил свой проект.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097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468052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http://im0-tub-ru.yandex.net/i?id=3e706fc41d1bfea5d5b6cd97dee4f6e6-126-144&amp;n=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282" y="4437112"/>
            <a:ext cx="2504438" cy="203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3-tub-ru.yandex.net/i?id=c769c6756293c6cd1fbf90c86e6a1053-18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282" y="332656"/>
            <a:ext cx="250443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332657"/>
            <a:ext cx="5871746" cy="578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759AA5">
                  <a:lumMod val="60000"/>
                  <a:lumOff val="40000"/>
                </a:srgbClr>
              </a:buClr>
            </a:pPr>
            <a:r>
              <a:rPr lang="ru-RU" sz="2400" b="1" i="1" dirty="0" smtClean="0">
                <a:solidFill>
                  <a:srgbClr val="CFC60D">
                    <a:lumMod val="60000"/>
                    <a:lumOff val="40000"/>
                  </a:srgbClr>
                </a:solidFill>
              </a:rPr>
              <a:t>               </a:t>
            </a:r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Сибирь </a:t>
            </a:r>
            <a:r>
              <a:rPr lang="ru-RU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любовь моя</a:t>
            </a:r>
          </a:p>
          <a:p>
            <a:pPr lvl="0">
              <a:spcBef>
                <a:spcPct val="20000"/>
              </a:spcBef>
              <a:buClr>
                <a:srgbClr val="759AA5">
                  <a:lumMod val="60000"/>
                  <a:lumOff val="40000"/>
                </a:srgbClr>
              </a:buClr>
            </a:pPr>
            <a:r>
              <a:rPr lang="ru-RU" sz="24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тропкам Сибири</a:t>
            </a:r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  <a:buClr>
                <a:srgbClr val="759AA5">
                  <a:lumMod val="60000"/>
                  <a:lumOff val="40000"/>
                </a:srgbClr>
              </a:buClr>
            </a:pPr>
            <a:r>
              <a:rPr lang="ru-RU" sz="2400" b="1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Ермак </a:t>
            </a:r>
            <a:r>
              <a:rPr lang="ru-RU" sz="24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проходил.</a:t>
            </a:r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  <a:buClr>
                <a:srgbClr val="759AA5">
                  <a:lumMod val="60000"/>
                  <a:lumOff val="40000"/>
                </a:srgbClr>
              </a:buClr>
            </a:pPr>
            <a:r>
              <a:rPr lang="ru-RU" sz="24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просьбе царя</a:t>
            </a:r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  <a:buClr>
                <a:srgbClr val="759AA5">
                  <a:lumMod val="60000"/>
                  <a:lumOff val="40000"/>
                </a:srgbClr>
              </a:buClr>
            </a:pPr>
            <a:r>
              <a:rPr lang="ru-RU" sz="2400" b="1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Он </a:t>
            </a:r>
            <a:r>
              <a:rPr lang="ru-RU" sz="24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открыл!</a:t>
            </a:r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  <a:buClr>
                <a:srgbClr val="759AA5">
                  <a:lumMod val="60000"/>
                  <a:lumOff val="40000"/>
                </a:srgbClr>
              </a:buClr>
            </a:pPr>
            <a:r>
              <a:rPr lang="ru-RU" sz="24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Алмазы, пушнина,</a:t>
            </a:r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  <a:buClr>
                <a:srgbClr val="759AA5">
                  <a:lumMod val="60000"/>
                  <a:lumOff val="40000"/>
                </a:srgbClr>
              </a:buClr>
            </a:pPr>
            <a:r>
              <a:rPr lang="ru-RU" sz="2400" b="1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И </a:t>
            </a:r>
            <a:r>
              <a:rPr lang="ru-RU" sz="24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золото есть!</a:t>
            </a:r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  <a:buClr>
                <a:srgbClr val="759AA5">
                  <a:lumMod val="60000"/>
                  <a:lumOff val="40000"/>
                </a:srgbClr>
              </a:buClr>
            </a:pPr>
            <a:r>
              <a:rPr lang="ru-RU" sz="24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Угля, древесины -</a:t>
            </a:r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  <a:buClr>
                <a:srgbClr val="759AA5">
                  <a:lumMod val="60000"/>
                  <a:lumOff val="40000"/>
                </a:srgbClr>
              </a:buClr>
            </a:pPr>
            <a:r>
              <a:rPr lang="ru-RU" sz="2400" b="1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Так </a:t>
            </a:r>
            <a:r>
              <a:rPr lang="ru-RU" sz="24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просто не счесть.</a:t>
            </a:r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  <a:buClr>
                <a:srgbClr val="759AA5">
                  <a:lumMod val="60000"/>
                  <a:lumOff val="40000"/>
                </a:srgbClr>
              </a:buClr>
            </a:pPr>
            <a:r>
              <a:rPr lang="ru-RU" sz="24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Отчизне  богатства</a:t>
            </a:r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  <a:buClr>
                <a:srgbClr val="759AA5">
                  <a:lumMod val="60000"/>
                  <a:lumOff val="40000"/>
                </a:srgbClr>
              </a:buClr>
            </a:pPr>
            <a:r>
              <a:rPr lang="ru-RU" sz="2400" b="1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Очень </a:t>
            </a:r>
            <a:r>
              <a:rPr lang="ru-RU" sz="24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нужны.</a:t>
            </a:r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  <a:buClr>
                <a:srgbClr val="759AA5">
                  <a:lumMod val="60000"/>
                  <a:lumOff val="40000"/>
                </a:srgbClr>
              </a:buClr>
            </a:pPr>
            <a:r>
              <a:rPr lang="ru-RU" sz="24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Сибирь заселить</a:t>
            </a:r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  <a:buClr>
                <a:srgbClr val="759AA5">
                  <a:lumMod val="60000"/>
                  <a:lumOff val="40000"/>
                </a:srgbClr>
              </a:buClr>
            </a:pPr>
            <a:r>
              <a:rPr lang="ru-RU" sz="2400" b="1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Люди </a:t>
            </a:r>
            <a:r>
              <a:rPr lang="ru-RU" sz="24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должны.</a:t>
            </a:r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99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836712"/>
            <a:ext cx="83307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Всё больше и больше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еленья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растут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Народ 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продвигается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Он там и тут!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Гнилые болота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Здесь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осушались.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И войны с тунгусами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В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прошлом остались.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И каторги были, и бунтов сполна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И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декабристов встречала 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она…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вот Красноярск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Возведён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на века!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Людей 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миллион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Живёт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здесь пока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im2-tub-ru.yandex.net/i?id=ec8a368782a125d4da04296487cafcf6-130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406" y="404664"/>
            <a:ext cx="283987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35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1" y="404664"/>
            <a:ext cx="4680521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городков </a:t>
            </a:r>
            <a:r>
              <a:rPr lang="ru-RU" sz="2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малых – </a:t>
            </a:r>
            <a:endParaRPr lang="ru-RU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</a:t>
            </a:r>
            <a:r>
              <a:rPr lang="ru-RU" sz="2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просто не </a:t>
            </a:r>
            <a:r>
              <a:rPr lang="ru-RU" sz="2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счесть!</a:t>
            </a:r>
            <a:endParaRPr lang="ru-RU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гербы, </a:t>
            </a:r>
            <a:r>
              <a:rPr lang="ru-RU" sz="2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гимны -</a:t>
            </a:r>
            <a:endParaRPr lang="ru-RU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у них </a:t>
            </a:r>
            <a:r>
              <a:rPr lang="ru-RU" sz="2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есть!</a:t>
            </a:r>
            <a:endParaRPr lang="ru-RU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Бескрайние </a:t>
            </a:r>
            <a:r>
              <a:rPr lang="ru-RU" sz="2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просторы,</a:t>
            </a:r>
            <a:endParaRPr lang="ru-RU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Сибирские поля,</a:t>
            </a:r>
            <a:endParaRPr lang="ru-RU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Леса, поля и горы</a:t>
            </a:r>
            <a:endParaRPr lang="ru-RU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Сибирь — </a:t>
            </a:r>
            <a:r>
              <a:rPr lang="ru-RU" sz="2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любовь моя.</a:t>
            </a:r>
            <a:endParaRPr lang="ru-RU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мала до велика</a:t>
            </a:r>
            <a:endParaRPr lang="ru-RU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Родной </a:t>
            </a:r>
            <a:r>
              <a:rPr lang="ru-RU" sz="2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любим </a:t>
            </a:r>
            <a:r>
              <a:rPr lang="ru-RU" sz="2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край.</a:t>
            </a:r>
            <a:endParaRPr lang="ru-RU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Живи, </a:t>
            </a:r>
            <a:r>
              <a:rPr lang="ru-RU" sz="2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Сибирь </a:t>
            </a:r>
            <a:r>
              <a:rPr lang="ru-RU" sz="2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родная,</a:t>
            </a:r>
            <a:endParaRPr lang="ru-RU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Расти </a:t>
            </a:r>
            <a:r>
              <a:rPr lang="ru-RU" sz="2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процветай!</a:t>
            </a:r>
            <a:endParaRPr lang="ru-RU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Добро пожаловать в Россию. - О Росс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0776"/>
            <a:ext cx="2956741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0-tub-ru.yandex.net/i?id=3e32a48071de38c695ab59e65b8b0f9d-17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0776"/>
            <a:ext cx="955551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Емельяновский район (Красноярский край), герб - векторное из…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060848"/>
            <a:ext cx="98238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Герб Бородино Красноярского кра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32947"/>
            <a:ext cx="1368152" cy="190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Изображение: Герб поселка Берёзовк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3870481"/>
            <a:ext cx="944275" cy="152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упить фото: Герб города Боготол.Красноярский край. Фотобанк…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632947"/>
            <a:ext cx="1372565" cy="190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33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</a:t>
            </a:r>
            <a:r>
              <a:rPr lang="ru-RU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БАЙКАЛ И АНГАРА</a:t>
            </a:r>
            <a:endParaRPr lang="ru-RU" sz="4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im0-tub-ru.yandex.net/i?id=e3e2a82b07dfeebed4b3070763cd2897-71-144&amp;n=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261601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1-tub-ru.yandex.net/i?id=58620cb42538b2f3117400fe85425c5f-24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24" y="4008552"/>
            <a:ext cx="2576926" cy="258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2-tub-ru.yandex.net/i?id=640aae3d3fba2abbd4f5aa1a377735cc-127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68760"/>
            <a:ext cx="260599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1-tub-ru.yandex.net/i?id=1e028af0bb8ef29744762c3d6ab4535e-94-144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827" y="4008552"/>
            <a:ext cx="2637562" cy="263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18750" y="980728"/>
            <a:ext cx="3440077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i="1" kern="50" dirty="0">
                <a:solidFill>
                  <a:srgbClr val="FFFF00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Вечная </a:t>
            </a:r>
            <a:r>
              <a:rPr lang="ru-RU" sz="2400" b="1" i="1" kern="50" dirty="0" smtClean="0">
                <a:solidFill>
                  <a:srgbClr val="FFFF00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любовь</a:t>
            </a:r>
          </a:p>
          <a:p>
            <a:pPr algn="ctr">
              <a:spcAft>
                <a:spcPts val="0"/>
              </a:spcAft>
            </a:pPr>
            <a:endParaRPr lang="ru-RU" sz="2400" b="1" kern="50" dirty="0"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i="1" kern="5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 </a:t>
            </a:r>
            <a:r>
              <a:rPr lang="ru-RU" sz="2000" b="1" i="1" kern="5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Сказанье одно Прочитал </a:t>
            </a:r>
            <a:r>
              <a:rPr lang="ru-RU" sz="2000" b="1" i="1" kern="50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на досуге,</a:t>
            </a:r>
            <a:endParaRPr lang="ru-RU" sz="2000" b="1" kern="50" dirty="0"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i="1" kern="50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Легенда затронула </a:t>
            </a:r>
            <a:r>
              <a:rPr lang="ru-RU" sz="2000" b="1" i="1" kern="5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Душу мою</a:t>
            </a:r>
            <a:r>
              <a:rPr lang="ru-RU" sz="2000" b="1" i="1" kern="50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.</a:t>
            </a:r>
            <a:endParaRPr lang="ru-RU" sz="2000" b="1" kern="50" dirty="0"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b="1" i="1" kern="5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   В </a:t>
            </a:r>
            <a:r>
              <a:rPr lang="ru-RU" sz="2000" b="1" i="1" kern="50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ней  старец Байкал</a:t>
            </a:r>
            <a:endParaRPr lang="ru-RU" sz="2000" b="1" kern="50" dirty="0"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b="1" i="1" kern="5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   Пытался </a:t>
            </a:r>
            <a:r>
              <a:rPr lang="ru-RU" sz="2000" b="1" i="1" kern="50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сосватать</a:t>
            </a:r>
            <a:endParaRPr lang="ru-RU" sz="2000" b="1" kern="50" dirty="0"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b="1" i="1" kern="50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ru-RU" sz="2000" b="1" i="1" kern="5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  Дочь </a:t>
            </a:r>
            <a:r>
              <a:rPr lang="ru-RU" sz="2000" b="1" i="1" kern="50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свою </a:t>
            </a:r>
            <a:r>
              <a:rPr lang="ru-RU" sz="2000" b="1" i="1" kern="5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Ангару…</a:t>
            </a:r>
          </a:p>
          <a:p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Красавица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нравом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Была упряма,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Всё ей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нравилось</a:t>
            </a:r>
          </a:p>
          <a:p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В женихах: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Один был короток      Очень,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Другой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был узок </a:t>
            </a:r>
            <a:endParaRPr lang="ru-RU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В плечах.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86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4896544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печали </a:t>
            </a: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дева пребывала</a:t>
            </a: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ветер </a:t>
            </a: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даже </a:t>
            </a: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призывала.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Бродяга-ветер </a:t>
            </a: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прилетал,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На ухо ей он нашептал: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далёкой Туве есть исток,</a:t>
            </a:r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зарождается в поток.</a:t>
            </a:r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склонам, </a:t>
            </a: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порогам, </a:t>
            </a:r>
            <a:endParaRPr lang="en-US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могучей тайге</a:t>
            </a:r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Мощной </a:t>
            </a: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водой он </a:t>
            </a:r>
            <a:endParaRPr lang="ru-RU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Несётся </a:t>
            </a: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тебе</a:t>
            </a: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Эвенки название </a:t>
            </a:r>
            <a:endParaRPr lang="en-US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али реке</a:t>
            </a:r>
            <a:r>
              <a:rPr lang="en-US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Ионесси</a:t>
            </a: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(Большая </a:t>
            </a: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вода</a:t>
            </a:r>
            <a:endParaRPr lang="en-US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языке).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http://im1-tub-ru.yandex.net/i?id=bf0469c43802d982c3a46f60675e6ef6-132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437" y="548680"/>
            <a:ext cx="349253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1-tub-ru.yandex.net/i?id=548950de32d815d968d00c23f3f09d08-114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437" y="3429000"/>
            <a:ext cx="3486894" cy="272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3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0969"/>
            <a:ext cx="4938826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любви к </a:t>
            </a: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тебе </a:t>
            </a: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песню </a:t>
            </a: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поёт.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Сказал, что тебя </a:t>
            </a: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собою </a:t>
            </a: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возьмёт..</a:t>
            </a:r>
          </a:p>
          <a:p>
            <a:pPr marL="0" indent="0" algn="ctr">
              <a:buNone/>
            </a:pP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Ангары сердечко </a:t>
            </a: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забилось,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Огонь полыхает </a:t>
            </a: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груди!</a:t>
            </a:r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Наконец-то жених-богатырь                    достоин её руки…</a:t>
            </a:r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Пройдёт </a:t>
            </a: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ещё </a:t>
            </a: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немало лет,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Енисей </a:t>
            </a: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достигнет цели,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Соединясь</a:t>
            </a: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женою…  Вновь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будет </a:t>
            </a: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вечная любовь.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im1-tub-ru.yandex.net/i?id=c81217837719244017b0de061b575509-24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969" y="620688"/>
            <a:ext cx="356749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1-tub-ru.yandex.net/i?id=00f824ae498890c2b7a78261c42c0c36-128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969" y="3861048"/>
            <a:ext cx="3567495" cy="242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10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4402832" cy="5577483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3200" b="1" i="1" kern="5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Старик-Байкал 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3200" b="1" i="1" kern="5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серчать </a:t>
            </a:r>
            <a:r>
              <a:rPr lang="ru-RU" sz="3200" b="1" i="1" kern="50" dirty="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не </a:t>
            </a:r>
            <a:r>
              <a:rPr lang="ru-RU" sz="3200" b="1" i="1" kern="5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стал.</a:t>
            </a:r>
            <a:endParaRPr lang="ru-RU" sz="3200" b="1" kern="50" dirty="0">
              <a:solidFill>
                <a:schemeClr val="tx1"/>
              </a:solid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3200" b="1" i="1" kern="50" dirty="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Он отпустил обоих с миром.</a:t>
            </a:r>
            <a:endParaRPr lang="ru-RU" sz="3200" b="1" kern="50" dirty="0">
              <a:solidFill>
                <a:schemeClr val="tx1"/>
              </a:solid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3200" b="1" i="1" kern="50" dirty="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Вдвоём несутся </a:t>
            </a:r>
            <a:r>
              <a:rPr lang="ru-RU" sz="3200" b="1" i="1" kern="5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в океан, 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3200" b="1" i="1" kern="50" dirty="0" err="1" smtClean="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Соединясь</a:t>
            </a:r>
            <a:r>
              <a:rPr lang="ru-RU" sz="3200" b="1" i="1" kern="5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из двух огромных половинок!</a:t>
            </a:r>
          </a:p>
          <a:p>
            <a:pPr marL="0" indent="0" algn="ctr">
              <a:spcAft>
                <a:spcPts val="0"/>
              </a:spcAft>
              <a:buNone/>
            </a:pPr>
            <a:endParaRPr lang="ru-RU" sz="3200" b="1" kern="50" dirty="0" smtClean="0">
              <a:solidFill>
                <a:srgbClr val="FFFF00"/>
              </a:solidFill>
              <a:latin typeface="Times New Roman"/>
              <a:ea typeface="Arial Unicode MS"/>
              <a:cs typeface="Arial Unicode MS"/>
            </a:endParaRPr>
          </a:p>
        </p:txBody>
      </p:sp>
      <p:pic>
        <p:nvPicPr>
          <p:cNvPr id="4100" name="Picture 4" descr="http://im2-tub-ru.yandex.net/i?id=a473858b59a29e34d57cb6dff94d0ffe-100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218" y="620688"/>
            <a:ext cx="3576840" cy="560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96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332656"/>
            <a:ext cx="5050904" cy="17281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нашем крае  сибирские умельцы занимаются  декоративно-прикладным творчеством</a:t>
            </a:r>
          </a:p>
        </p:txBody>
      </p:sp>
      <p:pic>
        <p:nvPicPr>
          <p:cNvPr id="3074" name="Picture 2" descr="http://im0-tub-ru.yandex.net/i?id=1fd78ba4ff85886e9adf7062ed901d48-31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09634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3-tub-ru.yandex.net/i?id=0ff5c7cad08320383431d063c0c24b14-48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68" y="2398792"/>
            <a:ext cx="1490032" cy="111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2-tub-ru.yandex.net/i?id=76eb6ca0627afe6ed0e2063eb5aa757a-118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16832"/>
            <a:ext cx="1501527" cy="111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im0-tub-ru.yandex.net/i?id=baa89f58da4f77f4714ff297bd8c3c65-122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74" y="3793475"/>
            <a:ext cx="1432882" cy="114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im1-tub-ru.yandex.net/i?id=41fb859999771f5833af6827da051f2d-33-144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894" y="5229200"/>
            <a:ext cx="1533525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im2-tub-ru.yandex.net/i?id=06c60700468d69ea191f2363b967c6c8-22-144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73" y="5445224"/>
            <a:ext cx="144312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im0-tub-ru.yandex.net/i?id=eae980839f8f200070c395ced5f1069a-95-144&amp;n=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363" y="3516316"/>
            <a:ext cx="1501527" cy="114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1700" y="1904374"/>
            <a:ext cx="45725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 смотрю : вещицы эти 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выполнены классно!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 чего ж в Сибири всё 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делают прекрасно!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Посмотрите: туески, 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вазы, храм, картины…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Всё руками мастеров 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сделано едино!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разных стилях всё вокруг!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Радостно на сердце.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Это всё  СИБИРЯКИ –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Местные умельцы!!!</a:t>
            </a:r>
          </a:p>
          <a:p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</a:t>
            </a:r>
            <a:endParaRPr lang="ru-RU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4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384</TotalTime>
  <Words>720</Words>
  <Application>Microsoft Office PowerPoint</Application>
  <PresentationFormat>Экран (4:3)</PresentationFormat>
  <Paragraphs>158</Paragraphs>
  <Slides>13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Паркет</vt:lpstr>
      <vt:lpstr>Тема: «МОЙ КРАЙ. ПРИЗНАНИЕ В ЛЮБВИ» </vt:lpstr>
      <vt:lpstr> </vt:lpstr>
      <vt:lpstr>Презентация PowerPoint</vt:lpstr>
      <vt:lpstr>Презентация PowerPoint</vt:lpstr>
      <vt:lpstr>                БАЙКАЛ И АНГАРА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ЛИТЕРАТУРНОЕ ОБЪЕДИНЕНИЕ «ЭХО АРГИ»</vt:lpstr>
      <vt:lpstr>Презентация PowerPoint</vt:lpstr>
      <vt:lpstr>ИСПОЛЬЗОВАННЫЕ РЕСУРСЫ:</vt:lpstr>
      <vt:lpstr> ВЫВОД ПО ПРОЕКТУ: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КРАСНОЯРСКИЙ КРАЙ</dc:title>
  <cp:lastModifiedBy>User</cp:lastModifiedBy>
  <cp:revision>55</cp:revision>
  <dcterms:modified xsi:type="dcterms:W3CDTF">2014-11-06T12:41:10Z</dcterms:modified>
</cp:coreProperties>
</file>