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6" r:id="rId20"/>
    <p:sldId id="273" r:id="rId21"/>
    <p:sldId id="274" r:id="rId22"/>
    <p:sldId id="275" r:id="rId23"/>
    <p:sldId id="278" r:id="rId24"/>
    <p:sldId id="277" r:id="rId25"/>
    <p:sldId id="279" r:id="rId26"/>
    <p:sldId id="281" r:id="rId27"/>
    <p:sldId id="280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9" autoAdjust="0"/>
    <p:restoredTop sz="94660"/>
  </p:normalViewPr>
  <p:slideViewPr>
    <p:cSldViewPr>
      <p:cViewPr varScale="1">
        <p:scale>
          <a:sx n="69" d="100"/>
          <a:sy n="69" d="100"/>
        </p:scale>
        <p:origin x="-5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1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8E7E23-4A8A-4F9D-BE18-3AF859E1167C}" type="datetimeFigureOut">
              <a:rPr lang="ru-RU" smtClean="0"/>
              <a:pPr/>
              <a:t>24.06.2013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88F69E-711C-48F8-87E6-51EC359A3F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8E7E23-4A8A-4F9D-BE18-3AF859E1167C}" type="datetimeFigureOut">
              <a:rPr lang="ru-RU" smtClean="0"/>
              <a:pPr/>
              <a:t>24.06.2013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88F69E-711C-48F8-87E6-51EC359A3F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8E7E23-4A8A-4F9D-BE18-3AF859E1167C}" type="datetimeFigureOut">
              <a:rPr lang="ru-RU" smtClean="0"/>
              <a:pPr/>
              <a:t>24.06.2013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88F69E-711C-48F8-87E6-51EC359A3F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8E7E23-4A8A-4F9D-BE18-3AF859E1167C}" type="datetimeFigureOut">
              <a:rPr lang="ru-RU" smtClean="0"/>
              <a:pPr/>
              <a:t>24.06.2013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88F69E-711C-48F8-87E6-51EC359A3F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8E7E23-4A8A-4F9D-BE18-3AF859E1167C}" type="datetimeFigureOut">
              <a:rPr lang="ru-RU" smtClean="0"/>
              <a:pPr/>
              <a:t>24.06.2013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88F69E-711C-48F8-87E6-51EC359A3F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8E7E23-4A8A-4F9D-BE18-3AF859E1167C}" type="datetimeFigureOut">
              <a:rPr lang="ru-RU" smtClean="0"/>
              <a:pPr/>
              <a:t>24.06.2013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88F69E-711C-48F8-87E6-51EC359A3F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8E7E23-4A8A-4F9D-BE18-3AF859E1167C}" type="datetimeFigureOut">
              <a:rPr lang="ru-RU" smtClean="0"/>
              <a:pPr/>
              <a:t>24.06.2013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88F69E-711C-48F8-87E6-51EC359A3F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8E7E23-4A8A-4F9D-BE18-3AF859E1167C}" type="datetimeFigureOut">
              <a:rPr lang="ru-RU" smtClean="0"/>
              <a:pPr/>
              <a:t>24.06.2013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88F69E-711C-48F8-87E6-51EC359A3F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8E7E23-4A8A-4F9D-BE18-3AF859E1167C}" type="datetimeFigureOut">
              <a:rPr lang="ru-RU" smtClean="0"/>
              <a:pPr/>
              <a:t>24.06.2013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88F69E-711C-48F8-87E6-51EC359A3F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8E7E23-4A8A-4F9D-BE18-3AF859E1167C}" type="datetimeFigureOut">
              <a:rPr lang="ru-RU" smtClean="0"/>
              <a:pPr/>
              <a:t>24.06.2013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88F69E-711C-48F8-87E6-51EC359A3F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8E7E23-4A8A-4F9D-BE18-3AF859E1167C}" type="datetimeFigureOut">
              <a:rPr lang="ru-RU" smtClean="0"/>
              <a:pPr/>
              <a:t>24.06.2013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88F69E-711C-48F8-87E6-51EC359A3F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158E7E23-4A8A-4F9D-BE18-3AF859E1167C}" type="datetimeFigureOut">
              <a:rPr lang="ru-RU" smtClean="0"/>
              <a:pPr/>
              <a:t>24.06.2013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788F69E-711C-48F8-87E6-51EC359A3FB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edge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cmillan.ru/catalogue/list.php?SECTION_ID=4" TargetMode="External"/><Relationship Id="rId2" Type="http://schemas.openxmlformats.org/officeDocument/2006/relationships/hyperlink" Target="http://www.macmillan.ru/catalogue/detail.php?ID=16553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cs.google.com/forms/d/1fhGiK888989HhXx46yeuuiqNyLzS-udS1nmiKBaxGaQ/viewform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Отчетный доклад о работе ШМО 2012-2013 учебный год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2800" dirty="0" smtClean="0">
                <a:solidFill>
                  <a:schemeClr val="bg1"/>
                </a:solidFill>
              </a:rPr>
              <a:t>Методист ШМО </a:t>
            </a:r>
            <a:r>
              <a:rPr lang="ru-RU" sz="2800" dirty="0" err="1" smtClean="0">
                <a:solidFill>
                  <a:schemeClr val="bg1"/>
                </a:solidFill>
              </a:rPr>
              <a:t>Чупина</a:t>
            </a:r>
            <a:r>
              <a:rPr lang="ru-RU" sz="2800" dirty="0" smtClean="0">
                <a:solidFill>
                  <a:schemeClr val="bg1"/>
                </a:solidFill>
              </a:rPr>
              <a:t> Л.А. ГБОУ лицей №329 Санкт-Петербург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>
                <a:solidFill>
                  <a:schemeClr val="bg1"/>
                </a:solidFill>
              </a:rPr>
              <a:t>Итоговая аттестация в 9-х классах</a:t>
            </a:r>
            <a:endParaRPr lang="ru-RU" sz="2800" dirty="0">
              <a:solidFill>
                <a:schemeClr val="bg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14348" y="1600200"/>
          <a:ext cx="7786740" cy="39919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7790"/>
                <a:gridCol w="1297790"/>
                <a:gridCol w="1297790"/>
                <a:gridCol w="1297790"/>
                <a:gridCol w="1297790"/>
                <a:gridCol w="1297790"/>
              </a:tblGrid>
              <a:tr h="6783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Фамилия ученика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класс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Оценка за экзамен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Процент качества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Итоговая оценка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Учитель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98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 Каторжная Анна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9б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5-отлично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100% Чупина Л.А.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5-отлично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Чупина Л.А.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83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2.Короткова Александра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9в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5-отлично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5-отлично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Чупина Л.А.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83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 Тихомирова Полина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9в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5-отлично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5-отлично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Чупина Л.А.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98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 Герлянд Анна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9в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4-хорошо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4-хорошо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Чупина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Л.А.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98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5 Рожкова Татьяна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9б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4-хорошо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4-хорошо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Чупина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Л.А.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>
                <a:solidFill>
                  <a:schemeClr val="bg1"/>
                </a:solidFill>
              </a:rPr>
              <a:t>Итоговая аттестация в 9-х классах</a:t>
            </a:r>
            <a:endParaRPr lang="ru-RU" sz="2800" dirty="0">
              <a:solidFill>
                <a:schemeClr val="bg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470" y="1600200"/>
          <a:ext cx="8001060" cy="40235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14"/>
                <a:gridCol w="952506"/>
                <a:gridCol w="1333510"/>
                <a:gridCol w="1333510"/>
                <a:gridCol w="1333510"/>
                <a:gridCol w="1333510"/>
              </a:tblGrid>
              <a:tr h="1035566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Фамилия ученика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Класс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Оценка за экзамен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Процент качества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Итоговая</a:t>
                      </a:r>
                    </a:p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оценка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Учитель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805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1.Литуновская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Елена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9а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5-отлично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33,3% Чепурина Т.А.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5-отлично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Чепурина Т.А.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207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2.Валиева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Арзу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9а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3-удовлетворительно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4-хорошо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Чепурина Т.А.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207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Смирнова   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  Дарья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9а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3-удовлетворительно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4-хорошо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Чепурина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Т.А.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2143140"/>
          </a:xfrm>
        </p:spPr>
        <p:txBody>
          <a:bodyPr/>
          <a:lstStyle/>
          <a:p>
            <a:r>
              <a:rPr lang="ru-RU" sz="2400" dirty="0" smtClean="0">
                <a:solidFill>
                  <a:schemeClr val="bg1"/>
                </a:solidFill>
              </a:rPr>
              <a:t>Результаты ЕГЭ в 11-х классах 2012-2013 учебный год</a:t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 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472" y="1600200"/>
          <a:ext cx="8001056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16"/>
                <a:gridCol w="1714512"/>
                <a:gridCol w="2000264"/>
                <a:gridCol w="2000264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Ф.И.ученика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Баллы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ЕГЭ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Класс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Учитель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1.Александрова Ира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98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11б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Чупина Л.А.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2.Белокур Яна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98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11б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Чупина Л.А.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3.Беляев Дмитрий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67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11б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Чупина Л.А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4.Вафина</a:t>
                      </a:r>
                      <a:r>
                        <a:rPr lang="ru-RU" sz="1600" baseline="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Анастасия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97</a:t>
                      </a:r>
                      <a:endParaRPr lang="ru-RU" sz="16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11б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dirty="0" err="1" smtClean="0">
                          <a:latin typeface="Calibri"/>
                          <a:ea typeface="Calibri"/>
                          <a:cs typeface="Times New Roman"/>
                        </a:rPr>
                        <a:t>Чупина</a:t>
                      </a: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 Л.А.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5.</a:t>
                      </a:r>
                      <a:r>
                        <a:rPr lang="ru-RU" sz="1600" baseline="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Макарова Елена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88</a:t>
                      </a:r>
                      <a:endParaRPr lang="ru-RU" sz="16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11б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Чупина Л.А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6. Павлова Елизавета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98</a:t>
                      </a:r>
                      <a:endParaRPr lang="ru-RU" sz="16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11б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dirty="0" err="1" smtClean="0">
                          <a:latin typeface="Calibri"/>
                          <a:ea typeface="Calibri"/>
                          <a:cs typeface="Times New Roman"/>
                        </a:rPr>
                        <a:t>Чупина</a:t>
                      </a: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 Л.А.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7.Семибратова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Ирина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93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11б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Чупина Л.А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8.Синичева Дарья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90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11а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Чупина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Л.А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9. Трофимова</a:t>
                      </a:r>
                      <a:r>
                        <a:rPr lang="ru-RU" sz="1600" baseline="0" dirty="0" smtClean="0">
                          <a:latin typeface="Calibri"/>
                          <a:ea typeface="Calibri"/>
                          <a:cs typeface="Times New Roman"/>
                        </a:rPr>
                        <a:t> Ольга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76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11а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latin typeface="Calibri"/>
                          <a:ea typeface="Calibri"/>
                          <a:cs typeface="Times New Roman"/>
                        </a:rPr>
                        <a:t>Чупина</a:t>
                      </a: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 Л.А.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Calibri"/>
                          <a:ea typeface="Calibri"/>
                          <a:cs typeface="Times New Roman"/>
                        </a:rPr>
                        <a:t>Итого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Calibri"/>
                          <a:ea typeface="Calibri"/>
                          <a:cs typeface="Times New Roman"/>
                        </a:rPr>
                        <a:t>89,2</a:t>
                      </a:r>
                      <a:r>
                        <a:rPr lang="ru-RU" sz="20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балла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Calibri"/>
                          <a:ea typeface="Calibri"/>
                          <a:cs typeface="Times New Roman"/>
                        </a:rPr>
                        <a:t>9 человек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b="1" dirty="0" err="1" smtClean="0">
                          <a:latin typeface="Calibri"/>
                          <a:ea typeface="Calibri"/>
                          <a:cs typeface="Times New Roman"/>
                        </a:rPr>
                        <a:t>Чупина</a:t>
                      </a:r>
                      <a:r>
                        <a:rPr lang="ru-RU" sz="2000" b="1" dirty="0" smtClean="0">
                          <a:latin typeface="Calibri"/>
                          <a:ea typeface="Calibri"/>
                          <a:cs typeface="Times New Roman"/>
                        </a:rPr>
                        <a:t> Л.А.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714512"/>
          </a:xfrm>
        </p:spPr>
        <p:txBody>
          <a:bodyPr/>
          <a:lstStyle/>
          <a:p>
            <a:r>
              <a:rPr lang="ru-RU" sz="2400" dirty="0" smtClean="0">
                <a:solidFill>
                  <a:schemeClr val="bg1"/>
                </a:solidFill>
              </a:rPr>
              <a:t>Результаты ЕГЭ в 11-х классах 2012-2013 учебный год</a:t>
            </a:r>
            <a:br>
              <a:rPr lang="ru-RU" sz="2400" dirty="0" smtClean="0">
                <a:solidFill>
                  <a:schemeClr val="bg1"/>
                </a:solidFill>
              </a:rPr>
            </a:br>
            <a:endParaRPr lang="ru-RU" sz="2400" dirty="0">
              <a:solidFill>
                <a:schemeClr val="bg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472" y="1600200"/>
          <a:ext cx="8001056" cy="255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8892"/>
                <a:gridCol w="1571636"/>
                <a:gridCol w="2000264"/>
                <a:gridCol w="2000264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Ф.И.ученика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Баллы 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ЕГЭ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Класс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Учитель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1.Бойко 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Андрей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34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11б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Михайлова А.Е.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2.Дженко 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Максим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90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11б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Михайлова А.Е.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3.Федулова 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Настя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83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11б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Михайлова А.Е.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4.Чирков 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Василий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79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11б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Михайлова А.Е.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Итого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71,5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4 уч-ся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Михайлова</a:t>
                      </a:r>
                      <a:r>
                        <a:rPr lang="ru-RU" sz="2000" b="1" baseline="0" dirty="0" smtClean="0"/>
                        <a:t> А.Е.</a:t>
                      </a:r>
                      <a:endParaRPr lang="ru-RU" sz="20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071570"/>
          </a:xfrm>
        </p:spPr>
        <p:txBody>
          <a:bodyPr/>
          <a:lstStyle/>
          <a:p>
            <a:r>
              <a:rPr lang="ru-RU" sz="2400" dirty="0" smtClean="0">
                <a:solidFill>
                  <a:schemeClr val="bg1"/>
                </a:solidFill>
              </a:rPr>
              <a:t>Качество знаний учащихся по учителям за 2012-2013 учебный год.</a:t>
            </a:r>
            <a:br>
              <a:rPr lang="ru-RU" sz="2400" dirty="0" smtClean="0">
                <a:solidFill>
                  <a:schemeClr val="bg1"/>
                </a:solidFill>
              </a:rPr>
            </a:br>
            <a:endParaRPr lang="ru-RU" sz="2400" dirty="0">
              <a:solidFill>
                <a:schemeClr val="bg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472" y="1600200"/>
          <a:ext cx="7929616" cy="46053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5950"/>
                <a:gridCol w="928694"/>
                <a:gridCol w="714380"/>
                <a:gridCol w="1000132"/>
                <a:gridCol w="1000132"/>
                <a:gridCol w="928694"/>
                <a:gridCol w="580432"/>
                <a:gridCol w="991202"/>
              </a:tblGrid>
              <a:tr h="4597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Ф.И.О. учителя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Кол-во учащихся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Кол-во «5»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Кол-во «4»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Кол-во «3»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Кол-во «2»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Н/а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Качество знаний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97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1.Чупина Л.А.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92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28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56,5%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97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2.Ткачева Л.В.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84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59,5%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97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3.Чепурина Т.А.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82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27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51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37%</a:t>
                      </a:r>
                    </a:p>
                  </a:txBody>
                  <a:tcPr marL="68580" marR="68580" marT="0" marB="0"/>
                </a:tc>
              </a:tr>
              <a:tr h="4597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4.Гладина М.О.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92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78,2%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97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5.Михайлова А.Е.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77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39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71,4%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97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6.Иванова Т.О.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76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28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36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84%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97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7.Масленникова М.Л.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71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18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74,6%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97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8.Ильина Я.А.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87,8%</a:t>
                      </a:r>
                    </a:p>
                  </a:txBody>
                  <a:tcPr marL="68580" marR="68580" marT="0" marB="0"/>
                </a:tc>
              </a:tr>
              <a:tr h="4053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Итого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615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165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248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201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67,1%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>
                <a:solidFill>
                  <a:schemeClr val="bg1"/>
                </a:solidFill>
              </a:rPr>
              <a:t>Участие в олимпиадах и конкурсах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Олимпиада «</a:t>
            </a:r>
            <a:r>
              <a:rPr lang="en-US" dirty="0" smtClean="0">
                <a:solidFill>
                  <a:schemeClr val="bg1"/>
                </a:solidFill>
              </a:rPr>
              <a:t>Test for the best</a:t>
            </a:r>
            <a:r>
              <a:rPr lang="ru-RU" dirty="0" smtClean="0">
                <a:solidFill>
                  <a:schemeClr val="bg1"/>
                </a:solidFill>
              </a:rPr>
              <a:t>»</a:t>
            </a:r>
          </a:p>
          <a:p>
            <a:r>
              <a:rPr lang="ru-RU" dirty="0" err="1" smtClean="0">
                <a:solidFill>
                  <a:schemeClr val="bg1"/>
                </a:solidFill>
              </a:rPr>
              <a:t>Билева</a:t>
            </a:r>
            <a:r>
              <a:rPr lang="ru-RU" dirty="0" smtClean="0">
                <a:solidFill>
                  <a:schemeClr val="bg1"/>
                </a:solidFill>
              </a:rPr>
              <a:t> 7а класс- </a:t>
            </a:r>
            <a:r>
              <a:rPr lang="ru-RU" dirty="0" smtClean="0">
                <a:solidFill>
                  <a:srgbClr val="C00000"/>
                </a:solidFill>
              </a:rPr>
              <a:t>призер городского тура (</a:t>
            </a:r>
            <a:r>
              <a:rPr lang="ru-RU" dirty="0" err="1" smtClean="0">
                <a:solidFill>
                  <a:srgbClr val="C00000"/>
                </a:solidFill>
              </a:rPr>
              <a:t>Чупина</a:t>
            </a:r>
            <a:r>
              <a:rPr lang="ru-RU" dirty="0" smtClean="0">
                <a:solidFill>
                  <a:srgbClr val="C00000"/>
                </a:solidFill>
              </a:rPr>
              <a:t> Л.А.)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Александрова Ирина 11б- </a:t>
            </a:r>
            <a:r>
              <a:rPr lang="ru-RU" dirty="0" smtClean="0">
                <a:solidFill>
                  <a:srgbClr val="C00000"/>
                </a:solidFill>
              </a:rPr>
              <a:t>призер городского тура (</a:t>
            </a:r>
            <a:r>
              <a:rPr lang="ru-RU" dirty="0" err="1" smtClean="0">
                <a:solidFill>
                  <a:srgbClr val="C00000"/>
                </a:solidFill>
              </a:rPr>
              <a:t>Чупина</a:t>
            </a:r>
            <a:r>
              <a:rPr lang="ru-RU" dirty="0" smtClean="0">
                <a:solidFill>
                  <a:srgbClr val="C00000"/>
                </a:solidFill>
              </a:rPr>
              <a:t> Л.А.)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Павлова Елизавета 11б- </a:t>
            </a:r>
            <a:r>
              <a:rPr lang="ru-RU" dirty="0" smtClean="0">
                <a:solidFill>
                  <a:srgbClr val="C00000"/>
                </a:solidFill>
              </a:rPr>
              <a:t>призер городского тура (</a:t>
            </a:r>
            <a:r>
              <a:rPr lang="ru-RU" dirty="0" err="1" smtClean="0">
                <a:solidFill>
                  <a:srgbClr val="C00000"/>
                </a:solidFill>
              </a:rPr>
              <a:t>Чупина</a:t>
            </a:r>
            <a:r>
              <a:rPr lang="ru-RU" dirty="0" smtClean="0">
                <a:solidFill>
                  <a:srgbClr val="C00000"/>
                </a:solidFill>
              </a:rPr>
              <a:t> Л.А.)</a:t>
            </a:r>
            <a:endParaRPr lang="en-US" dirty="0" smtClean="0">
              <a:solidFill>
                <a:srgbClr val="C00000"/>
              </a:solidFill>
            </a:endParaRPr>
          </a:p>
          <a:p>
            <a:r>
              <a:rPr lang="ru-RU" dirty="0" err="1" smtClean="0">
                <a:solidFill>
                  <a:schemeClr val="bg1"/>
                </a:solidFill>
              </a:rPr>
              <a:t>Лехман</a:t>
            </a:r>
            <a:r>
              <a:rPr lang="ru-RU" dirty="0" smtClean="0">
                <a:solidFill>
                  <a:schemeClr val="bg1"/>
                </a:solidFill>
              </a:rPr>
              <a:t> Эмилия</a:t>
            </a:r>
            <a:r>
              <a:rPr lang="ru-RU" dirty="0" smtClean="0">
                <a:solidFill>
                  <a:srgbClr val="C00000"/>
                </a:solidFill>
              </a:rPr>
              <a:t>-4б призер районного тура (Ильина Я.А.)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>
                <a:solidFill>
                  <a:schemeClr val="bg1"/>
                </a:solidFill>
              </a:rPr>
              <a:t>Участие в конференциях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786347"/>
          </a:xfrm>
        </p:spPr>
        <p:txBody>
          <a:bodyPr/>
          <a:lstStyle/>
          <a:p>
            <a:r>
              <a:rPr lang="ru-RU" sz="2800" dirty="0" smtClean="0">
                <a:solidFill>
                  <a:schemeClr val="bg1"/>
                </a:solidFill>
              </a:rPr>
              <a:t>Районная конференция на базе ГБОУ лицея №329 «Будущее-это мы»-март 2013 год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Городской фестиваль проектов на английском языке на базе ГБОУ СОШ №490-</a:t>
            </a:r>
            <a:r>
              <a:rPr lang="en-US" sz="2800" dirty="0" smtClean="0">
                <a:solidFill>
                  <a:schemeClr val="bg1"/>
                </a:solidFill>
              </a:rPr>
              <a:t>EFLS</a:t>
            </a:r>
            <a:r>
              <a:rPr lang="ru-RU" sz="2800" dirty="0" smtClean="0">
                <a:solidFill>
                  <a:schemeClr val="bg1"/>
                </a:solidFill>
              </a:rPr>
              <a:t>, Красногвардейский район-март 2013 г.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Городская конференция «Шаг в науку» в МБИ- апрель 2013 год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Руководитель проектов –</a:t>
            </a:r>
            <a:r>
              <a:rPr lang="ru-RU" sz="2800" dirty="0" err="1" smtClean="0">
                <a:solidFill>
                  <a:srgbClr val="C00000"/>
                </a:solidFill>
              </a:rPr>
              <a:t>Чупина</a:t>
            </a:r>
            <a:r>
              <a:rPr lang="ru-RU" sz="2800" dirty="0" smtClean="0">
                <a:solidFill>
                  <a:srgbClr val="C00000"/>
                </a:solidFill>
              </a:rPr>
              <a:t> Л.А.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Участники проекта –учащиеся 11б и 9б классов.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>
                <a:solidFill>
                  <a:schemeClr val="bg1"/>
                </a:solidFill>
              </a:rPr>
              <a:t>Победители научно-практических конференций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11" name="Текст 10"/>
          <p:cNvSpPr>
            <a:spLocks noGrp="1"/>
          </p:cNvSpPr>
          <p:nvPr>
            <p:ph type="body" idx="1"/>
          </p:nvPr>
        </p:nvSpPr>
        <p:spPr>
          <a:xfrm>
            <a:off x="642910" y="1357298"/>
            <a:ext cx="3786214" cy="817577"/>
          </a:xfrm>
        </p:spPr>
        <p:txBody>
          <a:bodyPr/>
          <a:lstStyle/>
          <a:p>
            <a:r>
              <a:rPr lang="ru-RU" sz="1600" b="0" dirty="0" smtClean="0">
                <a:solidFill>
                  <a:schemeClr val="bg1"/>
                </a:solidFill>
              </a:rPr>
              <a:t>Кожевникова Александра 9б класс на районной конференции в лицее №329 </a:t>
            </a:r>
            <a:r>
              <a:rPr lang="en-US" sz="1600" b="0" dirty="0" smtClean="0">
                <a:solidFill>
                  <a:schemeClr val="bg1"/>
                </a:solidFill>
              </a:rPr>
              <a:t> “English in my life”</a:t>
            </a:r>
            <a:r>
              <a:rPr lang="ru-RU" sz="1600" b="0" dirty="0" smtClean="0">
                <a:solidFill>
                  <a:schemeClr val="bg1"/>
                </a:solidFill>
              </a:rPr>
              <a:t>, 3-е место</a:t>
            </a:r>
            <a:endParaRPr lang="ru-RU" sz="1600" b="0" dirty="0">
              <a:solidFill>
                <a:schemeClr val="bg1"/>
              </a:solidFill>
            </a:endParaRPr>
          </a:p>
        </p:txBody>
      </p:sp>
      <p:pic>
        <p:nvPicPr>
          <p:cNvPr id="6" name="Содержимое 5" descr="Аля на районной конференции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" y="2616270"/>
            <a:ext cx="4040188" cy="3068497"/>
          </a:xfrm>
        </p:spPr>
      </p:pic>
      <p:sp>
        <p:nvSpPr>
          <p:cNvPr id="12" name="Текст 11"/>
          <p:cNvSpPr>
            <a:spLocks noGrp="1"/>
          </p:cNvSpPr>
          <p:nvPr>
            <p:ph type="body" sz="quarter" idx="3"/>
          </p:nvPr>
        </p:nvSpPr>
        <p:spPr>
          <a:xfrm>
            <a:off x="4645025" y="1357299"/>
            <a:ext cx="3856065" cy="857256"/>
          </a:xfrm>
        </p:spPr>
        <p:txBody>
          <a:bodyPr/>
          <a:lstStyle/>
          <a:p>
            <a:r>
              <a:rPr lang="ru-RU" sz="1600" b="0" dirty="0" smtClean="0">
                <a:solidFill>
                  <a:schemeClr val="bg1"/>
                </a:solidFill>
              </a:rPr>
              <a:t>Выступление на городском фестивале детских проектов на английском языке в ГБОУ СОШ №490, 3-е место</a:t>
            </a:r>
            <a:endParaRPr lang="ru-RU" sz="1600" b="0" dirty="0">
              <a:solidFill>
                <a:schemeClr val="bg1"/>
              </a:solidFill>
            </a:endParaRPr>
          </a:p>
        </p:txBody>
      </p:sp>
      <p:pic>
        <p:nvPicPr>
          <p:cNvPr id="7" name="Содержимое 6" descr="Аля в 490 школе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645025" y="2634853"/>
            <a:ext cx="4041775" cy="3031331"/>
          </a:xfr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>
                <a:solidFill>
                  <a:schemeClr val="bg1"/>
                </a:solidFill>
              </a:rPr>
              <a:t>Победители конференций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14348" y="1142984"/>
            <a:ext cx="3783040" cy="1285884"/>
          </a:xfrm>
        </p:spPr>
        <p:txBody>
          <a:bodyPr/>
          <a:lstStyle/>
          <a:p>
            <a:r>
              <a:rPr lang="ru-RU" sz="1600" dirty="0" smtClean="0">
                <a:solidFill>
                  <a:schemeClr val="bg1"/>
                </a:solidFill>
              </a:rPr>
              <a:t>Городская конференция «Шаг в науку» в МБИ Белокур Яна и Семибратова Ирина - победители страноведческой викторины,1-е место</a:t>
            </a:r>
            <a:endParaRPr lang="ru-RU" sz="1600" dirty="0">
              <a:solidFill>
                <a:schemeClr val="bg1"/>
              </a:solidFill>
            </a:endParaRPr>
          </a:p>
        </p:txBody>
      </p:sp>
      <p:pic>
        <p:nvPicPr>
          <p:cNvPr id="7" name="Содержимое 6" descr="МБИ 18 апреля 2013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" y="2501462"/>
            <a:ext cx="4040188" cy="3298113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214422"/>
            <a:ext cx="4041775" cy="1071570"/>
          </a:xfrm>
        </p:spPr>
        <p:txBody>
          <a:bodyPr/>
          <a:lstStyle/>
          <a:p>
            <a:r>
              <a:rPr lang="ru-RU" sz="1600" dirty="0" smtClean="0">
                <a:solidFill>
                  <a:schemeClr val="bg1"/>
                </a:solidFill>
              </a:rPr>
              <a:t>Белокур Яна и </a:t>
            </a:r>
            <a:r>
              <a:rPr lang="ru-RU" sz="1600" dirty="0" err="1" smtClean="0">
                <a:solidFill>
                  <a:schemeClr val="bg1"/>
                </a:solidFill>
              </a:rPr>
              <a:t>Вафина</a:t>
            </a:r>
            <a:r>
              <a:rPr lang="ru-RU" sz="1600" dirty="0" smtClean="0">
                <a:solidFill>
                  <a:schemeClr val="bg1"/>
                </a:solidFill>
              </a:rPr>
              <a:t> Настя в ГБОУ СОШ №490 «Проблемы миграции в Невском районе и лицее №329», 1-е место</a:t>
            </a:r>
            <a:endParaRPr lang="ru-RU" sz="1600" dirty="0">
              <a:solidFill>
                <a:schemeClr val="bg1"/>
              </a:solidFill>
            </a:endParaRPr>
          </a:p>
        </p:txBody>
      </p:sp>
      <p:pic>
        <p:nvPicPr>
          <p:cNvPr id="8" name="Содержимое 7" descr="Яна и Настя в 490 школе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645025" y="2634853"/>
            <a:ext cx="4041775" cy="3031331"/>
          </a:xfr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>
                <a:solidFill>
                  <a:schemeClr val="bg1"/>
                </a:solidFill>
              </a:rPr>
              <a:t>Учителя-наставники победителей олимпиад, научно-практических конференций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800" b="0" dirty="0" smtClean="0">
                <a:solidFill>
                  <a:schemeClr val="bg1"/>
                </a:solidFill>
              </a:rPr>
              <a:t>    </a:t>
            </a:r>
            <a:r>
              <a:rPr lang="ru-RU" sz="1800" b="0" dirty="0" err="1" smtClean="0">
                <a:solidFill>
                  <a:schemeClr val="bg1"/>
                </a:solidFill>
              </a:rPr>
              <a:t>Чупина</a:t>
            </a:r>
            <a:r>
              <a:rPr lang="ru-RU" sz="1800" b="0" dirty="0" smtClean="0">
                <a:solidFill>
                  <a:schemeClr val="bg1"/>
                </a:solidFill>
              </a:rPr>
              <a:t> Людмила Александровна</a:t>
            </a:r>
            <a:endParaRPr lang="ru-RU" sz="1800" b="0" dirty="0">
              <a:solidFill>
                <a:schemeClr val="bg1"/>
              </a:solidFill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sz="1800" b="0" dirty="0" smtClean="0">
                <a:solidFill>
                  <a:schemeClr val="bg1"/>
                </a:solidFill>
              </a:rPr>
              <a:t>       Ильина Яна Анатольевна</a:t>
            </a:r>
            <a:endParaRPr lang="ru-RU" sz="1800" b="0" dirty="0">
              <a:solidFill>
                <a:schemeClr val="bg1"/>
              </a:solidFill>
            </a:endParaRPr>
          </a:p>
        </p:txBody>
      </p:sp>
      <p:pic>
        <p:nvPicPr>
          <p:cNvPr id="14" name="Содержимое 13" descr="Ильина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4929190" y="2786058"/>
            <a:ext cx="3071834" cy="2786081"/>
          </a:xfrm>
        </p:spPr>
      </p:pic>
      <p:pic>
        <p:nvPicPr>
          <p:cNvPr id="10" name="Содержимое 9" descr="Это  в школе на стенде мое фото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1339056" y="2436019"/>
            <a:ext cx="2276475" cy="3429000"/>
          </a:xfr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chemeClr val="bg1"/>
                </a:solidFill>
              </a:rPr>
              <a:t>Методические темы учителей</a:t>
            </a:r>
            <a:endParaRPr lang="ru-RU" sz="2400" dirty="0">
              <a:solidFill>
                <a:schemeClr val="bg1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00166" y="1366684"/>
          <a:ext cx="6079696" cy="4818510"/>
        </p:xfrm>
        <a:graphic>
          <a:graphicData uri="http://schemas.openxmlformats.org/drawingml/2006/table">
            <a:tbl>
              <a:tblPr/>
              <a:tblGrid>
                <a:gridCol w="3071522"/>
                <a:gridCol w="3008174"/>
              </a:tblGrid>
              <a:tr h="482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50" dirty="0">
                          <a:solidFill>
                            <a:schemeClr val="bg1"/>
                          </a:solidFill>
                          <a:latin typeface="Times New Roman"/>
                          <a:ea typeface="Andale Sans UI"/>
                        </a:rPr>
                        <a:t>Ф.И.О. учителей</a:t>
                      </a:r>
                      <a:endParaRPr lang="ru-RU" sz="1400" kern="50" dirty="0">
                        <a:solidFill>
                          <a:schemeClr val="bg1"/>
                        </a:solidFill>
                        <a:latin typeface="Times New Roman"/>
                        <a:ea typeface="Andale Sans UI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50">
                          <a:solidFill>
                            <a:schemeClr val="bg1"/>
                          </a:solidFill>
                          <a:latin typeface="Times New Roman"/>
                          <a:ea typeface="Andale Sans UI"/>
                        </a:rPr>
                        <a:t>Методические темы</a:t>
                      </a:r>
                      <a:endParaRPr lang="ru-RU" sz="1400" kern="50">
                        <a:solidFill>
                          <a:schemeClr val="bg1"/>
                        </a:solidFill>
                        <a:latin typeface="Times New Roman"/>
                        <a:ea typeface="Andale Sans UI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solidFill>
                            <a:schemeClr val="bg1"/>
                          </a:solidFill>
                          <a:latin typeface="Times New Roman"/>
                          <a:ea typeface="Andale Sans UI"/>
                        </a:rPr>
                        <a:t>1. </a:t>
                      </a:r>
                      <a:r>
                        <a:rPr lang="ru-RU" sz="1400" kern="50" dirty="0" err="1">
                          <a:solidFill>
                            <a:schemeClr val="bg1"/>
                          </a:solidFill>
                          <a:latin typeface="Times New Roman"/>
                          <a:ea typeface="Andale Sans UI"/>
                        </a:rPr>
                        <a:t>Чупина</a:t>
                      </a:r>
                      <a:r>
                        <a:rPr lang="ru-RU" sz="1400" kern="50" dirty="0">
                          <a:solidFill>
                            <a:schemeClr val="bg1"/>
                          </a:solidFill>
                          <a:latin typeface="Times New Roman"/>
                          <a:ea typeface="Andale Sans UI"/>
                        </a:rPr>
                        <a:t> Людмила Александровна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50">
                          <a:solidFill>
                            <a:schemeClr val="bg1"/>
                          </a:solidFill>
                          <a:latin typeface="Times New Roman"/>
                          <a:ea typeface="Andale Sans UI"/>
                        </a:rPr>
                        <a:t>Использование ЭОР на уроках.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solidFill>
                            <a:schemeClr val="bg1"/>
                          </a:solidFill>
                          <a:latin typeface="Times New Roman"/>
                          <a:ea typeface="Andale Sans UI"/>
                        </a:rPr>
                        <a:t>2. Ткачева Людмила Викторовна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50">
                          <a:solidFill>
                            <a:schemeClr val="bg1"/>
                          </a:solidFill>
                          <a:latin typeface="Times New Roman"/>
                          <a:ea typeface="Andale Sans UI"/>
                        </a:rPr>
                        <a:t>Проектная деятельность учащихся среднего звена.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solidFill>
                            <a:schemeClr val="bg1"/>
                          </a:solidFill>
                          <a:latin typeface="Times New Roman"/>
                          <a:ea typeface="Andale Sans UI"/>
                        </a:rPr>
                        <a:t>3.Михайлова Анна Евгеньевна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solidFill>
                            <a:schemeClr val="bg1"/>
                          </a:solidFill>
                          <a:latin typeface="Times New Roman"/>
                          <a:ea typeface="Andale Sans UI"/>
                        </a:rPr>
                        <a:t>Использование методов тестирования при подготовке к ГИА и ЕГЭ учащихся старшего звена.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50">
                          <a:solidFill>
                            <a:schemeClr val="bg1"/>
                          </a:solidFill>
                          <a:latin typeface="Times New Roman"/>
                          <a:ea typeface="Andale Sans UI"/>
                        </a:rPr>
                        <a:t>4. Чепурина Татьяна Александровна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50" dirty="0" err="1">
                          <a:solidFill>
                            <a:schemeClr val="bg1"/>
                          </a:solidFill>
                          <a:latin typeface="Times New Roman"/>
                          <a:ea typeface="Andale Sans UI"/>
                        </a:rPr>
                        <a:t>Здоровьесберегающие</a:t>
                      </a:r>
                      <a:r>
                        <a:rPr lang="ru-RU" sz="1400" kern="50" dirty="0">
                          <a:solidFill>
                            <a:schemeClr val="bg1"/>
                          </a:solidFill>
                          <a:latin typeface="Times New Roman"/>
                          <a:ea typeface="Andale Sans UI"/>
                        </a:rPr>
                        <a:t> технологии на уроках английского языка.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50">
                          <a:solidFill>
                            <a:schemeClr val="bg1"/>
                          </a:solidFill>
                          <a:latin typeface="Times New Roman"/>
                          <a:ea typeface="Andale Sans UI"/>
                        </a:rPr>
                        <a:t>5. Иванова Татьяна Олеговна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solidFill>
                            <a:schemeClr val="bg1"/>
                          </a:solidFill>
                          <a:latin typeface="Times New Roman"/>
                          <a:ea typeface="Andale Sans UI"/>
                        </a:rPr>
                        <a:t>Технология использования игровых моментов при обучении домашнему чтению на дополнительных уроках.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solidFill>
                            <a:schemeClr val="bg1"/>
                          </a:solidFill>
                          <a:latin typeface="Times New Roman"/>
                          <a:ea typeface="Andale Sans UI"/>
                        </a:rPr>
                        <a:t>6. </a:t>
                      </a:r>
                      <a:r>
                        <a:rPr lang="ru-RU" sz="1400" kern="50" dirty="0" err="1" smtClean="0">
                          <a:solidFill>
                            <a:schemeClr val="bg1"/>
                          </a:solidFill>
                          <a:latin typeface="Times New Roman"/>
                          <a:ea typeface="Andale Sans UI"/>
                        </a:rPr>
                        <a:t>Гладина</a:t>
                      </a:r>
                      <a:r>
                        <a:rPr lang="ru-RU" sz="1400" kern="50" dirty="0" smtClean="0">
                          <a:solidFill>
                            <a:schemeClr val="bg1"/>
                          </a:solidFill>
                          <a:latin typeface="Times New Roman"/>
                          <a:ea typeface="Andale Sans UI"/>
                        </a:rPr>
                        <a:t> </a:t>
                      </a:r>
                      <a:r>
                        <a:rPr lang="ru-RU" sz="1400" kern="50" dirty="0">
                          <a:solidFill>
                            <a:schemeClr val="bg1"/>
                          </a:solidFill>
                          <a:latin typeface="Times New Roman"/>
                          <a:ea typeface="Andale Sans UI"/>
                        </a:rPr>
                        <a:t>Мария </a:t>
                      </a:r>
                      <a:r>
                        <a:rPr lang="ru-RU" sz="1400" kern="50" dirty="0" smtClean="0">
                          <a:solidFill>
                            <a:schemeClr val="bg1"/>
                          </a:solidFill>
                          <a:latin typeface="Times New Roman"/>
                          <a:ea typeface="Andale Sans UI"/>
                        </a:rPr>
                        <a:t>Олеговна</a:t>
                      </a:r>
                      <a:endParaRPr lang="ru-RU" sz="1400" kern="50" dirty="0">
                        <a:solidFill>
                          <a:schemeClr val="bg1"/>
                        </a:solidFill>
                        <a:latin typeface="Times New Roman"/>
                        <a:ea typeface="Andale Sans UI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solidFill>
                            <a:schemeClr val="bg1"/>
                          </a:solidFill>
                          <a:latin typeface="Times New Roman"/>
                          <a:ea typeface="Andale Sans UI"/>
                        </a:rPr>
                        <a:t>Обучение в сотрудничестве: парная и групповая работа  на уроках.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solidFill>
                            <a:schemeClr val="bg1"/>
                          </a:solidFill>
                          <a:latin typeface="Times New Roman"/>
                          <a:ea typeface="Andale Sans UI"/>
                        </a:rPr>
                        <a:t>8. Масленникова Маргарита Леонидовна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solidFill>
                            <a:schemeClr val="bg1"/>
                          </a:solidFill>
                          <a:latin typeface="Times New Roman"/>
                          <a:ea typeface="Andale Sans UI"/>
                        </a:rPr>
                        <a:t>Развитие навыков </a:t>
                      </a:r>
                      <a:r>
                        <a:rPr lang="ru-RU" sz="1400" kern="50" dirty="0" err="1">
                          <a:solidFill>
                            <a:schemeClr val="bg1"/>
                          </a:solidFill>
                          <a:latin typeface="Times New Roman"/>
                          <a:ea typeface="Andale Sans UI"/>
                        </a:rPr>
                        <a:t>аудирования</a:t>
                      </a:r>
                      <a:r>
                        <a:rPr lang="ru-RU" sz="1400" kern="50" dirty="0">
                          <a:solidFill>
                            <a:schemeClr val="bg1"/>
                          </a:solidFill>
                          <a:latin typeface="Times New Roman"/>
                          <a:ea typeface="Andale Sans UI"/>
                        </a:rPr>
                        <a:t> на уроках с помощью </a:t>
                      </a:r>
                      <a:r>
                        <a:rPr lang="ru-RU" sz="1400" kern="50" dirty="0" err="1">
                          <a:solidFill>
                            <a:schemeClr val="bg1"/>
                          </a:solidFill>
                          <a:latin typeface="Times New Roman"/>
                          <a:ea typeface="Andale Sans UI"/>
                        </a:rPr>
                        <a:t>аудиолитературы</a:t>
                      </a:r>
                      <a:r>
                        <a:rPr lang="ru-RU" sz="1400" kern="50" dirty="0">
                          <a:solidFill>
                            <a:schemeClr val="bg1"/>
                          </a:solidFill>
                          <a:latin typeface="Times New Roman"/>
                          <a:ea typeface="Andale Sans UI"/>
                        </a:rPr>
                        <a:t>.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972452" cy="1162050"/>
          </a:xfrm>
        </p:spPr>
        <p:txBody>
          <a:bodyPr/>
          <a:lstStyle/>
          <a:p>
            <a:r>
              <a:rPr lang="ru-RU" sz="2800" dirty="0" smtClean="0">
                <a:solidFill>
                  <a:schemeClr val="bg1"/>
                </a:solidFill>
              </a:rPr>
              <a:t>            Учителя-победители конкурсов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642910" y="1643050"/>
            <a:ext cx="2822603" cy="4483113"/>
          </a:xfrm>
        </p:spPr>
        <p:txBody>
          <a:bodyPr/>
          <a:lstStyle/>
          <a:p>
            <a:endParaRPr lang="ru-RU" sz="1800" dirty="0" smtClean="0">
              <a:solidFill>
                <a:schemeClr val="bg1"/>
              </a:solidFill>
            </a:endParaRPr>
          </a:p>
          <a:p>
            <a:r>
              <a:rPr lang="ru-RU" sz="2000" dirty="0" err="1" smtClean="0">
                <a:solidFill>
                  <a:schemeClr val="bg1"/>
                </a:solidFill>
              </a:rPr>
              <a:t>Чупина</a:t>
            </a:r>
            <a:r>
              <a:rPr lang="ru-RU" sz="2000" dirty="0" smtClean="0">
                <a:solidFill>
                  <a:schemeClr val="bg1"/>
                </a:solidFill>
              </a:rPr>
              <a:t> Людмила Александровна- победитель конкурса </a:t>
            </a:r>
            <a:r>
              <a:rPr lang="ru-RU" sz="2000" dirty="0" err="1" smtClean="0">
                <a:solidFill>
                  <a:schemeClr val="bg1"/>
                </a:solidFill>
              </a:rPr>
              <a:t>портфолио</a:t>
            </a:r>
            <a:r>
              <a:rPr lang="ru-RU" sz="2000" dirty="0" smtClean="0">
                <a:solidFill>
                  <a:schemeClr val="bg1"/>
                </a:solidFill>
              </a:rPr>
              <a:t> учителей английского языка </a:t>
            </a:r>
            <a:r>
              <a:rPr lang="en-US" sz="2000" dirty="0" smtClean="0">
                <a:solidFill>
                  <a:schemeClr val="bg1"/>
                </a:solidFill>
              </a:rPr>
              <a:t>“New vision, new ideas”. </a:t>
            </a:r>
            <a:r>
              <a:rPr lang="ru-RU" sz="2000" dirty="0" smtClean="0">
                <a:solidFill>
                  <a:schemeClr val="bg1"/>
                </a:solidFill>
              </a:rPr>
              <a:t>Диплом </a:t>
            </a:r>
            <a:r>
              <a:rPr lang="en-US" sz="2000" dirty="0" smtClean="0">
                <a:solidFill>
                  <a:schemeClr val="bg1"/>
                </a:solidFill>
              </a:rPr>
              <a:t>III </a:t>
            </a:r>
            <a:r>
              <a:rPr lang="ru-RU" sz="2000" dirty="0" smtClean="0">
                <a:solidFill>
                  <a:schemeClr val="bg1"/>
                </a:solidFill>
              </a:rPr>
              <a:t>степени. Организатор конкурса -издательство «Пирсон»</a:t>
            </a:r>
            <a:endParaRPr lang="ru-RU" sz="2000" dirty="0">
              <a:solidFill>
                <a:schemeClr val="bg1"/>
              </a:solidFill>
            </a:endParaRPr>
          </a:p>
        </p:txBody>
      </p:sp>
      <p:pic>
        <p:nvPicPr>
          <p:cNvPr id="6" name="Содержимое 5" descr="Это  в школе на стенде мое фото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786314" y="1857364"/>
            <a:ext cx="2276475" cy="3429000"/>
          </a:xfr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Городские и международные семинары 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14" name="Содержимое 13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r>
              <a:rPr lang="ru-RU" sz="1600" dirty="0" smtClean="0">
                <a:solidFill>
                  <a:schemeClr val="bg1"/>
                </a:solidFill>
              </a:rPr>
              <a:t>25.03.2013 10:30:00-25.03.2013 15:20:00  |  Санкт-Петербург </a:t>
            </a:r>
            <a:br>
              <a:rPr lang="ru-RU" sz="1600" dirty="0" smtClean="0">
                <a:solidFill>
                  <a:schemeClr val="bg1"/>
                </a:solidFill>
              </a:rPr>
            </a:br>
            <a:r>
              <a:rPr lang="ru-RU" sz="1600" dirty="0" smtClean="0">
                <a:solidFill>
                  <a:schemeClr val="bg1"/>
                </a:solidFill>
              </a:rPr>
              <a:t>Весенняя школа издательства "Макмиллан«</a:t>
            </a:r>
            <a:br>
              <a:rPr lang="ru-RU" sz="1600" dirty="0" smtClean="0">
                <a:solidFill>
                  <a:schemeClr val="bg1"/>
                </a:solidFill>
              </a:rPr>
            </a:br>
            <a:r>
              <a:rPr lang="ru-RU" sz="1600" b="1" dirty="0" smtClean="0">
                <a:solidFill>
                  <a:schemeClr val="bg1"/>
                </a:solidFill>
              </a:rPr>
              <a:t>В конференции принимали участие: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</a:p>
          <a:p>
            <a:r>
              <a:rPr lang="ru-RU" sz="1600" b="1" dirty="0" err="1" smtClean="0">
                <a:solidFill>
                  <a:schemeClr val="bg1"/>
                </a:solidFill>
              </a:rPr>
              <a:t>David</a:t>
            </a:r>
            <a:r>
              <a:rPr lang="ru-RU" sz="1600" b="1" dirty="0" smtClean="0">
                <a:solidFill>
                  <a:schemeClr val="bg1"/>
                </a:solidFill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</a:rPr>
              <a:t>Spencer</a:t>
            </a:r>
            <a:r>
              <a:rPr lang="ru-RU" sz="1600" dirty="0" smtClean="0">
                <a:solidFill>
                  <a:schemeClr val="bg1"/>
                </a:solidFill>
              </a:rPr>
              <a:t>, </a:t>
            </a:r>
            <a:br>
              <a:rPr lang="ru-RU" sz="1600" dirty="0" smtClean="0">
                <a:solidFill>
                  <a:schemeClr val="bg1"/>
                </a:solidFill>
              </a:rPr>
            </a:br>
            <a:r>
              <a:rPr lang="ru-RU" sz="1600" dirty="0" smtClean="0">
                <a:solidFill>
                  <a:schemeClr val="bg1"/>
                </a:solidFill>
              </a:rPr>
              <a:t>специалист в области теории и практики преподавания английского языка, автор нового </a:t>
            </a:r>
            <a:r>
              <a:rPr lang="ru-RU" sz="1600" dirty="0" smtClean="0">
                <a:solidFill>
                  <a:schemeClr val="bg1"/>
                </a:solidFill>
                <a:hlinkClick r:id="rId2"/>
              </a:rPr>
              <a:t>УМК </a:t>
            </a:r>
            <a:r>
              <a:rPr lang="ru-RU" sz="1600" dirty="0" err="1" smtClean="0">
                <a:solidFill>
                  <a:schemeClr val="bg1"/>
                </a:solidFill>
                <a:hlinkClick r:id="rId2"/>
              </a:rPr>
              <a:t>Gateway</a:t>
            </a:r>
            <a:r>
              <a:rPr lang="ru-RU" sz="1600" dirty="0" smtClean="0">
                <a:solidFill>
                  <a:schemeClr val="bg1"/>
                </a:solidFill>
              </a:rPr>
              <a:t>   </a:t>
            </a:r>
          </a:p>
          <a:p>
            <a:r>
              <a:rPr lang="ru-RU" sz="1600" b="1" dirty="0" err="1" smtClean="0">
                <a:solidFill>
                  <a:schemeClr val="bg1"/>
                </a:solidFill>
              </a:rPr>
              <a:t>Teresa</a:t>
            </a:r>
            <a:r>
              <a:rPr lang="ru-RU" sz="1600" b="1" dirty="0" smtClean="0">
                <a:solidFill>
                  <a:schemeClr val="bg1"/>
                </a:solidFill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</a:rPr>
              <a:t>Doguelli</a:t>
            </a:r>
            <a:r>
              <a:rPr lang="ru-RU" sz="1600" dirty="0" smtClean="0">
                <a:solidFill>
                  <a:schemeClr val="bg1"/>
                </a:solidFill>
              </a:rPr>
              <a:t>, </a:t>
            </a:r>
            <a:br>
              <a:rPr lang="ru-RU" sz="1600" dirty="0" smtClean="0">
                <a:solidFill>
                  <a:schemeClr val="bg1"/>
                </a:solidFill>
              </a:rPr>
            </a:br>
            <a:r>
              <a:rPr lang="ru-RU" sz="1600" dirty="0" smtClean="0">
                <a:solidFill>
                  <a:schemeClr val="bg1"/>
                </a:solidFill>
              </a:rPr>
              <a:t>специалист  в области теории и практики преподавания английского языка, методист издательства «Макмиллан»   </a:t>
            </a:r>
          </a:p>
          <a:p>
            <a:r>
              <a:rPr lang="ru-RU" sz="1600" b="1" dirty="0" err="1" smtClean="0">
                <a:solidFill>
                  <a:schemeClr val="bg1"/>
                </a:solidFill>
              </a:rPr>
              <a:t>Видеовыступление</a:t>
            </a:r>
            <a:r>
              <a:rPr lang="ru-RU" sz="1600" b="1" dirty="0" smtClean="0">
                <a:solidFill>
                  <a:schemeClr val="bg1"/>
                </a:solidFill>
              </a:rPr>
              <a:t> М. В. Вербицкой</a:t>
            </a:r>
            <a:r>
              <a:rPr lang="ru-RU" sz="1600" dirty="0" smtClean="0">
                <a:solidFill>
                  <a:schemeClr val="bg1"/>
                </a:solidFill>
              </a:rPr>
              <a:t>,</a:t>
            </a:r>
            <a:r>
              <a:rPr lang="ru-RU" sz="1600" b="1" dirty="0" smtClean="0">
                <a:solidFill>
                  <a:schemeClr val="bg1"/>
                </a:solidFill>
              </a:rPr>
              <a:t> </a:t>
            </a:r>
            <a:br>
              <a:rPr lang="ru-RU" sz="1600" b="1" dirty="0" smtClean="0">
                <a:solidFill>
                  <a:schemeClr val="bg1"/>
                </a:solidFill>
              </a:rPr>
            </a:br>
            <a:r>
              <a:rPr lang="ru-RU" sz="1600" dirty="0" smtClean="0">
                <a:solidFill>
                  <a:schemeClr val="bg1"/>
                </a:solidFill>
              </a:rPr>
              <a:t>д.ф.н., профессор МГУ им. М.В. Ломоносова, заместитель председателя НМС по иностранным языкам </a:t>
            </a:r>
            <a:r>
              <a:rPr lang="ru-RU" sz="1600" dirty="0" err="1" smtClean="0">
                <a:solidFill>
                  <a:schemeClr val="bg1"/>
                </a:solidFill>
              </a:rPr>
              <a:t>Минобрнауки</a:t>
            </a:r>
            <a:r>
              <a:rPr lang="ru-RU" sz="1600" dirty="0" smtClean="0">
                <a:solidFill>
                  <a:schemeClr val="bg1"/>
                </a:solidFill>
              </a:rPr>
              <a:t> РФ, вице-президент </a:t>
            </a:r>
            <a:r>
              <a:rPr lang="ru-RU" sz="1600" dirty="0" err="1" smtClean="0">
                <a:solidFill>
                  <a:schemeClr val="bg1"/>
                </a:solidFill>
              </a:rPr>
              <a:t>НОПАЯз</a:t>
            </a:r>
            <a:r>
              <a:rPr lang="ru-RU" sz="1600" dirty="0" smtClean="0">
                <a:solidFill>
                  <a:schemeClr val="bg1"/>
                </a:solidFill>
              </a:rPr>
              <a:t>, председатель предметной комиссии по иностранным языкам ЕГЭ, заместитель председателя НМС по иностранным языкам ФИПИ, соавтор учебной серии </a:t>
            </a:r>
            <a:r>
              <a:rPr lang="ru-RU" sz="1600" i="1" dirty="0" err="1" smtClean="0">
                <a:solidFill>
                  <a:schemeClr val="bg1"/>
                </a:solidFill>
                <a:hlinkClick r:id="rId3"/>
              </a:rPr>
              <a:t>Macmillan</a:t>
            </a:r>
            <a:r>
              <a:rPr lang="ru-RU" sz="1600" i="1" dirty="0" smtClean="0">
                <a:solidFill>
                  <a:schemeClr val="bg1"/>
                </a:solidFill>
                <a:hlinkClick r:id="rId3"/>
              </a:rPr>
              <a:t> </a:t>
            </a:r>
            <a:r>
              <a:rPr lang="ru-RU" sz="1600" i="1" dirty="0" err="1" smtClean="0">
                <a:solidFill>
                  <a:schemeClr val="bg1"/>
                </a:solidFill>
                <a:hlinkClick r:id="rId3"/>
              </a:rPr>
              <a:t>Exam</a:t>
            </a:r>
            <a:r>
              <a:rPr lang="ru-RU" sz="1600" i="1" dirty="0" smtClean="0">
                <a:solidFill>
                  <a:schemeClr val="bg1"/>
                </a:solidFill>
                <a:hlinkClick r:id="rId3"/>
              </a:rPr>
              <a:t> </a:t>
            </a:r>
            <a:r>
              <a:rPr lang="ru-RU" sz="1600" i="1" dirty="0" err="1" smtClean="0">
                <a:solidFill>
                  <a:schemeClr val="bg1"/>
                </a:solidFill>
                <a:hlinkClick r:id="rId3"/>
              </a:rPr>
              <a:t>Skills</a:t>
            </a:r>
            <a:r>
              <a:rPr lang="ru-RU" sz="1600" i="1" dirty="0" smtClean="0">
                <a:solidFill>
                  <a:schemeClr val="bg1"/>
                </a:solidFill>
                <a:hlinkClick r:id="rId3"/>
              </a:rPr>
              <a:t> </a:t>
            </a:r>
            <a:r>
              <a:rPr lang="ru-RU" sz="1600" i="1" dirty="0" err="1" smtClean="0">
                <a:solidFill>
                  <a:schemeClr val="bg1"/>
                </a:solidFill>
                <a:hlinkClick r:id="rId3"/>
              </a:rPr>
              <a:t>for</a:t>
            </a:r>
            <a:r>
              <a:rPr lang="ru-RU" sz="1600" i="1" dirty="0" smtClean="0">
                <a:solidFill>
                  <a:schemeClr val="bg1"/>
                </a:solidFill>
                <a:hlinkClick r:id="rId3"/>
              </a:rPr>
              <a:t> </a:t>
            </a:r>
            <a:r>
              <a:rPr lang="ru-RU" sz="1600" i="1" dirty="0" err="1" smtClean="0">
                <a:solidFill>
                  <a:schemeClr val="bg1"/>
                </a:solidFill>
                <a:hlinkClick r:id="rId3"/>
              </a:rPr>
              <a:t>Russia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br>
              <a:rPr lang="ru-RU" sz="1600" dirty="0" smtClean="0">
                <a:solidFill>
                  <a:schemeClr val="bg1"/>
                </a:solidFill>
              </a:rPr>
            </a:br>
            <a:r>
              <a:rPr lang="ru-RU" sz="1600" b="1" dirty="0" smtClean="0">
                <a:solidFill>
                  <a:schemeClr val="bg1"/>
                </a:solidFill>
                <a:hlinkClick r:id="rId4"/>
              </a:rPr>
              <a:t>Задайте вопрос Марии Валерьевне Вербицкой</a:t>
            </a:r>
            <a:endParaRPr lang="ru-RU" sz="16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2000" dirty="0" smtClean="0">
                <a:solidFill>
                  <a:schemeClr val="bg1"/>
                </a:solidFill>
              </a:rPr>
              <a:t> В ней приняли участие </a:t>
            </a:r>
            <a:r>
              <a:rPr lang="ru-RU" sz="2000" dirty="0" err="1" smtClean="0">
                <a:solidFill>
                  <a:schemeClr val="bg1"/>
                </a:solidFill>
              </a:rPr>
              <a:t>Гладина</a:t>
            </a:r>
            <a:r>
              <a:rPr lang="ru-RU" sz="2000" dirty="0" smtClean="0">
                <a:solidFill>
                  <a:schemeClr val="bg1"/>
                </a:solidFill>
              </a:rPr>
              <a:t> М.О., Масленникова М.Л. и </a:t>
            </a:r>
            <a:r>
              <a:rPr lang="ru-RU" sz="2000" dirty="0" err="1" smtClean="0">
                <a:solidFill>
                  <a:schemeClr val="bg1"/>
                </a:solidFill>
              </a:rPr>
              <a:t>Чупина</a:t>
            </a:r>
            <a:r>
              <a:rPr lang="ru-RU" sz="2000" dirty="0" smtClean="0">
                <a:solidFill>
                  <a:schemeClr val="bg1"/>
                </a:solidFill>
              </a:rPr>
              <a:t> Л.А. </a:t>
            </a:r>
          </a:p>
          <a:p>
            <a:pPr>
              <a:buNone/>
            </a:pP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Городские и международные семинары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Весенняя школа издательства Пирсон 2</a:t>
            </a:r>
            <a:r>
              <a:rPr lang="en-US" dirty="0" smtClean="0">
                <a:solidFill>
                  <a:schemeClr val="bg1"/>
                </a:solidFill>
              </a:rPr>
              <a:t>8</a:t>
            </a:r>
            <a:r>
              <a:rPr lang="ru-RU" dirty="0" smtClean="0">
                <a:solidFill>
                  <a:schemeClr val="bg1"/>
                </a:solidFill>
              </a:rPr>
              <a:t> марта</a:t>
            </a:r>
            <a:r>
              <a:rPr lang="en-US" dirty="0" smtClean="0">
                <a:solidFill>
                  <a:schemeClr val="bg1"/>
                </a:solidFill>
              </a:rPr>
              <a:t> 2013 </a:t>
            </a:r>
            <a:r>
              <a:rPr lang="ru-RU" dirty="0" smtClean="0">
                <a:solidFill>
                  <a:schemeClr val="bg1"/>
                </a:solidFill>
              </a:rPr>
              <a:t>год в школе </a:t>
            </a:r>
            <a:r>
              <a:rPr lang="ru-RU" dirty="0" err="1" smtClean="0">
                <a:solidFill>
                  <a:schemeClr val="bg1"/>
                </a:solidFill>
              </a:rPr>
              <a:t>Петершуле</a:t>
            </a:r>
            <a:r>
              <a:rPr lang="ru-RU" dirty="0" smtClean="0">
                <a:solidFill>
                  <a:schemeClr val="bg1"/>
                </a:solidFill>
              </a:rPr>
              <a:t>. Тема международной конференции </a:t>
            </a:r>
            <a:r>
              <a:rPr lang="en-US" dirty="0" smtClean="0">
                <a:solidFill>
                  <a:schemeClr val="bg1"/>
                </a:solidFill>
              </a:rPr>
              <a:t>“Helping people progress through </a:t>
            </a:r>
            <a:r>
              <a:rPr lang="en-US" dirty="0" err="1" smtClean="0">
                <a:solidFill>
                  <a:schemeClr val="bg1"/>
                </a:solidFill>
              </a:rPr>
              <a:t>learning,testing</a:t>
            </a:r>
            <a:r>
              <a:rPr lang="en-US" dirty="0" smtClean="0">
                <a:solidFill>
                  <a:schemeClr val="bg1"/>
                </a:solidFill>
              </a:rPr>
              <a:t> &amp; measuring success”/</a:t>
            </a:r>
            <a:r>
              <a:rPr lang="ru-RU" dirty="0" smtClean="0">
                <a:solidFill>
                  <a:schemeClr val="bg1"/>
                </a:solidFill>
              </a:rPr>
              <a:t> Участие принимала </a:t>
            </a:r>
            <a:r>
              <a:rPr lang="ru-RU" dirty="0" err="1" smtClean="0">
                <a:solidFill>
                  <a:schemeClr val="bg1"/>
                </a:solidFill>
              </a:rPr>
              <a:t>Чупина</a:t>
            </a:r>
            <a:r>
              <a:rPr lang="ru-RU" dirty="0" smtClean="0">
                <a:solidFill>
                  <a:schemeClr val="bg1"/>
                </a:solidFill>
              </a:rPr>
              <a:t> Л.А. Была награждена ценным подарком и дипломом </a:t>
            </a:r>
            <a:r>
              <a:rPr lang="en-US" dirty="0" smtClean="0">
                <a:solidFill>
                  <a:schemeClr val="bg1"/>
                </a:solidFill>
              </a:rPr>
              <a:t>III</a:t>
            </a:r>
            <a:r>
              <a:rPr lang="ru-RU" dirty="0" smtClean="0">
                <a:solidFill>
                  <a:schemeClr val="bg1"/>
                </a:solidFill>
              </a:rPr>
              <a:t> за победу в конкурсе </a:t>
            </a:r>
            <a:r>
              <a:rPr lang="ru-RU" dirty="0" err="1" smtClean="0">
                <a:solidFill>
                  <a:schemeClr val="bg1"/>
                </a:solidFill>
              </a:rPr>
              <a:t>портфолио</a:t>
            </a:r>
            <a:r>
              <a:rPr lang="ru-RU" dirty="0" smtClean="0">
                <a:solidFill>
                  <a:schemeClr val="bg1"/>
                </a:solidFill>
              </a:rPr>
              <a:t> “</a:t>
            </a:r>
            <a:r>
              <a:rPr lang="en-US" dirty="0" smtClean="0">
                <a:solidFill>
                  <a:schemeClr val="bg1"/>
                </a:solidFill>
              </a:rPr>
              <a:t>New vision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en-US" dirty="0" smtClean="0">
                <a:solidFill>
                  <a:schemeClr val="bg1"/>
                </a:solidFill>
              </a:rPr>
              <a:t>new ideas</a:t>
            </a:r>
            <a:r>
              <a:rPr lang="ru-RU" dirty="0" smtClean="0">
                <a:solidFill>
                  <a:schemeClr val="bg1"/>
                </a:solidFill>
              </a:rPr>
              <a:t>”.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Городские и международные семинары 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«Подготовка учащихся к сдаче экзаменов в соответствии с общеевропейскими компетенциями владения иностранным языком»</a:t>
            </a:r>
            <a:endParaRPr lang="ru-RU" sz="2000" dirty="0" smtClean="0">
              <a:solidFill>
                <a:schemeClr val="bg1"/>
              </a:solidFill>
            </a:endParaRPr>
          </a:p>
          <a:p>
            <a:r>
              <a:rPr lang="ru-RU" sz="2000" b="1" dirty="0" smtClean="0">
                <a:solidFill>
                  <a:schemeClr val="bg1"/>
                </a:solidFill>
              </a:rPr>
              <a:t>10 июня 2013</a:t>
            </a:r>
            <a:endParaRPr lang="ru-RU" sz="2000" dirty="0" smtClean="0">
              <a:solidFill>
                <a:schemeClr val="bg1"/>
              </a:solidFill>
            </a:endParaRPr>
          </a:p>
          <a:p>
            <a:r>
              <a:rPr lang="ru-RU" sz="2000" b="1" dirty="0" smtClean="0">
                <a:solidFill>
                  <a:schemeClr val="bg1"/>
                </a:solidFill>
              </a:rPr>
              <a:t>Начало в 12.00</a:t>
            </a:r>
            <a:endParaRPr lang="ru-RU" sz="2000" dirty="0" smtClean="0">
              <a:solidFill>
                <a:schemeClr val="bg1"/>
              </a:solidFill>
            </a:endParaRPr>
          </a:p>
          <a:p>
            <a:r>
              <a:rPr lang="ru-RU" sz="2000" dirty="0" smtClean="0">
                <a:solidFill>
                  <a:schemeClr val="bg1"/>
                </a:solidFill>
              </a:rPr>
              <a:t>Адрес: АППО, ул. Ломоносова, 9</a:t>
            </a:r>
          </a:p>
          <a:p>
            <a:pPr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smtClean="0">
                <a:solidFill>
                  <a:schemeClr val="bg1"/>
                </a:solidFill>
              </a:rPr>
              <a:t>В ней приняли участие Масленникова М.Л. и </a:t>
            </a:r>
            <a:r>
              <a:rPr lang="ru-RU" sz="2000" dirty="0" err="1" smtClean="0">
                <a:solidFill>
                  <a:schemeClr val="bg1"/>
                </a:solidFill>
              </a:rPr>
              <a:t>Чупина</a:t>
            </a:r>
            <a:r>
              <a:rPr lang="ru-RU" sz="2000" dirty="0" smtClean="0">
                <a:solidFill>
                  <a:schemeClr val="bg1"/>
                </a:solidFill>
              </a:rPr>
              <a:t> Л.А.</a:t>
            </a: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ru-RU" sz="2000" b="1" dirty="0" smtClean="0">
                <a:solidFill>
                  <a:schemeClr val="bg1"/>
                </a:solidFill>
              </a:rPr>
              <a:t>10 июня 2013 года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ru-RU" sz="2000" b="1" dirty="0" smtClean="0">
                <a:solidFill>
                  <a:schemeClr val="bg1"/>
                </a:solidFill>
              </a:rPr>
              <a:t>в 15.30</a:t>
            </a:r>
            <a:r>
              <a:rPr lang="ru-RU" sz="2000" dirty="0" smtClean="0">
                <a:solidFill>
                  <a:schemeClr val="bg1"/>
                </a:solidFill>
              </a:rPr>
              <a:t> издательство Кембриджского университета совместно с АППО г. Санкт-Петербурга и ООО«Британия» проводила семинар</a:t>
            </a:r>
          </a:p>
          <a:p>
            <a:r>
              <a:rPr lang="ru-RU" sz="2000" b="1" dirty="0" smtClean="0">
                <a:solidFill>
                  <a:schemeClr val="bg1"/>
                </a:solidFill>
              </a:rPr>
              <a:t>Федеральный государственный образовательный стандарт</a:t>
            </a:r>
            <a:br>
              <a:rPr lang="ru-RU" sz="2000" b="1" dirty="0" smtClean="0">
                <a:solidFill>
                  <a:schemeClr val="bg1"/>
                </a:solidFill>
              </a:rPr>
            </a:br>
            <a:r>
              <a:rPr lang="ru-RU" sz="2000" b="1" dirty="0" smtClean="0">
                <a:solidFill>
                  <a:schemeClr val="bg1"/>
                </a:solidFill>
              </a:rPr>
              <a:t>и проблемы итоговой аттестации учащихся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bg1"/>
                </a:solidFill>
              </a:rPr>
              <a:t>       В ней приняла участие </a:t>
            </a:r>
            <a:r>
              <a:rPr lang="ru-RU" sz="2000" b="1" dirty="0" err="1" smtClean="0">
                <a:solidFill>
                  <a:schemeClr val="bg1"/>
                </a:solidFill>
              </a:rPr>
              <a:t>Чупина</a:t>
            </a:r>
            <a:r>
              <a:rPr lang="ru-RU" sz="2000" b="1" dirty="0" smtClean="0">
                <a:solidFill>
                  <a:schemeClr val="bg1"/>
                </a:solidFill>
              </a:rPr>
              <a:t> Л.А.</a:t>
            </a:r>
            <a:endParaRPr lang="ru-RU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b="1" dirty="0" smtClean="0">
                <a:solidFill>
                  <a:schemeClr val="bg1"/>
                </a:solidFill>
              </a:rPr>
              <a:t>Городские и международные семинары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17 июня 2013 года АППО </a:t>
            </a:r>
            <a:r>
              <a:rPr lang="ru-RU" sz="2000" dirty="0" smtClean="0">
                <a:solidFill>
                  <a:schemeClr val="bg1"/>
                </a:solidFill>
              </a:rPr>
              <a:t>(ул. Ломоносова, д.11-13) </a:t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>Время проведения: 10:00 – 15:00</a:t>
            </a:r>
          </a:p>
          <a:p>
            <a:pPr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/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b="1" dirty="0" smtClean="0">
                <a:solidFill>
                  <a:schemeClr val="bg1"/>
                </a:solidFill>
              </a:rPr>
              <a:t>Тема семинара: </a:t>
            </a:r>
            <a:r>
              <a:rPr lang="ru-RU" sz="2000" dirty="0" smtClean="0">
                <a:solidFill>
                  <a:schemeClr val="bg1"/>
                </a:solidFill>
              </a:rPr>
              <a:t>Решение учебно-практических задач на уроке английского языка в процессе коммуникативной деятельности</a:t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>с использованием УМК и учебных пособий издательств «Просвещение» и “</a:t>
            </a:r>
            <a:r>
              <a:rPr lang="ru-RU" sz="2000" dirty="0" err="1" smtClean="0">
                <a:solidFill>
                  <a:schemeClr val="bg1"/>
                </a:solidFill>
              </a:rPr>
              <a:t>Express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Publishing</a:t>
            </a:r>
            <a:r>
              <a:rPr lang="ru-RU" sz="2000" dirty="0" smtClean="0">
                <a:solidFill>
                  <a:schemeClr val="bg1"/>
                </a:solidFill>
              </a:rPr>
              <a:t>”</a:t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b="1" dirty="0" smtClean="0">
                <a:solidFill>
                  <a:schemeClr val="bg1"/>
                </a:solidFill>
              </a:rPr>
              <a:t>Семинар проводят: </a:t>
            </a:r>
            <a:r>
              <a:rPr lang="ru-RU" sz="2000" dirty="0" err="1" smtClean="0">
                <a:solidFill>
                  <a:schemeClr val="bg1"/>
                </a:solidFill>
              </a:rPr>
              <a:t>Steve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Lever</a:t>
            </a:r>
            <a:r>
              <a:rPr lang="ru-RU" sz="2000" dirty="0" smtClean="0">
                <a:solidFill>
                  <a:schemeClr val="bg1"/>
                </a:solidFill>
              </a:rPr>
              <a:t>, ведущий методист по английскому языку, издательство “</a:t>
            </a:r>
            <a:r>
              <a:rPr lang="ru-RU" sz="2000" dirty="0" err="1" smtClean="0">
                <a:solidFill>
                  <a:schemeClr val="bg1"/>
                </a:solidFill>
              </a:rPr>
              <a:t>Express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Publishing</a:t>
            </a:r>
            <a:r>
              <a:rPr lang="ru-RU" sz="2000" dirty="0" smtClean="0">
                <a:solidFill>
                  <a:schemeClr val="bg1"/>
                </a:solidFill>
              </a:rPr>
              <a:t>”;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400" dirty="0" smtClean="0">
                <a:solidFill>
                  <a:schemeClr val="bg1"/>
                </a:solidFill>
              </a:rPr>
              <a:t>В нем приняли участие: Ткачева Л.В, </a:t>
            </a:r>
            <a:r>
              <a:rPr lang="ru-RU" sz="2400" dirty="0" err="1" smtClean="0">
                <a:solidFill>
                  <a:schemeClr val="bg1"/>
                </a:solidFill>
              </a:rPr>
              <a:t>Чупина</a:t>
            </a:r>
            <a:r>
              <a:rPr lang="ru-RU" sz="2400" dirty="0" smtClean="0">
                <a:solidFill>
                  <a:schemeClr val="bg1"/>
                </a:solidFill>
              </a:rPr>
              <a:t> Л.А., Иванова Т.О., Масленникова М.Л., </a:t>
            </a:r>
            <a:r>
              <a:rPr lang="ru-RU" sz="2400" dirty="0" err="1" smtClean="0">
                <a:solidFill>
                  <a:schemeClr val="bg1"/>
                </a:solidFill>
              </a:rPr>
              <a:t>Гладина</a:t>
            </a:r>
            <a:r>
              <a:rPr lang="ru-RU" sz="2400" dirty="0" smtClean="0">
                <a:solidFill>
                  <a:schemeClr val="bg1"/>
                </a:solidFill>
              </a:rPr>
              <a:t> М.О., </a:t>
            </a:r>
            <a:r>
              <a:rPr lang="ru-RU" sz="2400" dirty="0" err="1" smtClean="0">
                <a:solidFill>
                  <a:schemeClr val="bg1"/>
                </a:solidFill>
              </a:rPr>
              <a:t>Чепурина</a:t>
            </a:r>
            <a:r>
              <a:rPr lang="ru-RU" sz="2400" dirty="0" smtClean="0">
                <a:solidFill>
                  <a:schemeClr val="bg1"/>
                </a:solidFill>
              </a:rPr>
              <a:t> Т.А.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Планы на лето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00660"/>
          </a:xfrm>
        </p:spPr>
        <p:txBody>
          <a:bodyPr/>
          <a:lstStyle/>
          <a:p>
            <a:r>
              <a:rPr lang="ru-RU" sz="2400" dirty="0" smtClean="0">
                <a:solidFill>
                  <a:schemeClr val="bg1"/>
                </a:solidFill>
              </a:rPr>
              <a:t>Подготовить план самообразования к 26 августа 2013 года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Написать рабочие программы 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Написать планы платных услуг 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Подготовить наработки по своей методической теме и выступить на педсовете в августе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Подготовить свое </a:t>
            </a:r>
            <a:r>
              <a:rPr lang="ru-RU" sz="2400" dirty="0" err="1" smtClean="0">
                <a:solidFill>
                  <a:schemeClr val="bg1"/>
                </a:solidFill>
              </a:rPr>
              <a:t>портфолио</a:t>
            </a:r>
            <a:r>
              <a:rPr lang="ru-RU" sz="2400" dirty="0" smtClean="0">
                <a:solidFill>
                  <a:schemeClr val="bg1"/>
                </a:solidFill>
              </a:rPr>
              <a:t> к аттестации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Собрать папку для стимулирующей части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Подумать об участие в фестивале открытых уроков, профессиональных конкурсах и конференциях. Подать заявку администрации лицея или председателю МО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 idx="4294967295"/>
          </p:nvPr>
        </p:nvSpPr>
        <p:spPr>
          <a:xfrm>
            <a:off x="928662" y="2130425"/>
            <a:ext cx="6843738" cy="1470025"/>
          </a:xfrm>
        </p:spPr>
        <p:txBody>
          <a:bodyPr/>
          <a:lstStyle/>
          <a:p>
            <a:r>
              <a:rPr lang="ru-RU" dirty="0" smtClean="0"/>
              <a:t>    </a:t>
            </a:r>
            <a:r>
              <a:rPr lang="ru-RU" dirty="0" smtClean="0">
                <a:solidFill>
                  <a:schemeClr val="bg1"/>
                </a:solidFill>
              </a:rPr>
              <a:t>Спасибо всем за внимание!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642918"/>
            <a:ext cx="7715304" cy="1428760"/>
          </a:xfrm>
        </p:spPr>
        <p:txBody>
          <a:bodyPr/>
          <a:lstStyle/>
          <a:p>
            <a:r>
              <a:rPr lang="ru-RU" sz="2400" dirty="0" smtClean="0">
                <a:solidFill>
                  <a:schemeClr val="bg1"/>
                </a:solidFill>
              </a:rPr>
              <a:t>Тема ШМО «Формирование эффективного предметного пространства в условиях актуализации рефлексии учащихся»</a:t>
            </a:r>
            <a:br>
              <a:rPr lang="ru-RU" sz="2400" dirty="0" smtClean="0">
                <a:solidFill>
                  <a:schemeClr val="bg1"/>
                </a:solidFill>
              </a:rPr>
            </a:b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983047"/>
          </a:xfrm>
        </p:spPr>
        <p:txBody>
          <a:bodyPr/>
          <a:lstStyle/>
          <a:p>
            <a:r>
              <a:rPr lang="ru-RU" sz="1600" b="1" dirty="0" smtClean="0">
                <a:solidFill>
                  <a:schemeClr val="bg1"/>
                </a:solidFill>
              </a:rPr>
              <a:t>Цель работы: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</a:p>
          <a:p>
            <a:r>
              <a:rPr lang="ru-RU" sz="1600" dirty="0" smtClean="0">
                <a:solidFill>
                  <a:schemeClr val="bg1"/>
                </a:solidFill>
              </a:rPr>
              <a:t>«Развитие ключевых компетентностей и личности учащихся предметными средствами» </a:t>
            </a:r>
          </a:p>
          <a:p>
            <a:r>
              <a:rPr lang="ru-RU" sz="1600" b="1" dirty="0" smtClean="0">
                <a:solidFill>
                  <a:schemeClr val="bg1"/>
                </a:solidFill>
              </a:rPr>
              <a:t>Основные задачи МО на 2012-2013 учебный год: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</a:p>
          <a:p>
            <a:r>
              <a:rPr lang="ru-RU" sz="1600" dirty="0" smtClean="0">
                <a:solidFill>
                  <a:schemeClr val="bg1"/>
                </a:solidFill>
              </a:rPr>
              <a:t>1. Совершенствование качества преподавания через введение в практику методического обеспечения уроков новых методических приемов работы, технических средств обучения. </a:t>
            </a:r>
          </a:p>
          <a:p>
            <a:r>
              <a:rPr lang="ru-RU" sz="1600" dirty="0" smtClean="0">
                <a:solidFill>
                  <a:schemeClr val="bg1"/>
                </a:solidFill>
              </a:rPr>
              <a:t>2. Систематизация работы учителей МО по обмену опытом и наставничеству. </a:t>
            </a:r>
          </a:p>
          <a:p>
            <a:r>
              <a:rPr lang="ru-RU" sz="1600" dirty="0" smtClean="0">
                <a:solidFill>
                  <a:schemeClr val="bg1"/>
                </a:solidFill>
              </a:rPr>
              <a:t>3. Развитие научно-исследовательской и проектной деятельности по предмету.</a:t>
            </a:r>
          </a:p>
          <a:p>
            <a:r>
              <a:rPr lang="ru-RU" sz="1600" dirty="0" smtClean="0">
                <a:solidFill>
                  <a:schemeClr val="bg1"/>
                </a:solidFill>
              </a:rPr>
              <a:t>4. Изучение новых учебно-методических комплексов российских и зарубежных издательств. </a:t>
            </a:r>
          </a:p>
          <a:p>
            <a:r>
              <a:rPr lang="ru-RU" sz="1600" dirty="0" smtClean="0">
                <a:solidFill>
                  <a:schemeClr val="bg1"/>
                </a:solidFill>
              </a:rPr>
              <a:t>5. Организация системной подготовки учащихся к Единому Государственному Экзамену по английскому языку, начиная с 8 класса. </a:t>
            </a:r>
            <a:endParaRPr lang="ru-RU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chemeClr val="bg1"/>
                </a:solidFill>
              </a:rPr>
              <a:t>Обязанности членов ШМО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>
                <a:solidFill>
                  <a:schemeClr val="bg1"/>
                </a:solidFill>
              </a:rPr>
              <a:t>Каждый член методического объединения обязан:</a:t>
            </a:r>
          </a:p>
          <a:p>
            <a:pPr lvl="0"/>
            <a:r>
              <a:rPr lang="ru-RU" sz="2000" dirty="0" smtClean="0">
                <a:solidFill>
                  <a:schemeClr val="bg1"/>
                </a:solidFill>
              </a:rPr>
              <a:t>знать образовательный стандарт и тенденции развития методик преподаваемого предмета;</a:t>
            </a:r>
          </a:p>
          <a:p>
            <a:pPr lvl="0"/>
            <a:r>
              <a:rPr lang="ru-RU" sz="2000" dirty="0" smtClean="0">
                <a:solidFill>
                  <a:schemeClr val="bg1"/>
                </a:solidFill>
              </a:rPr>
              <a:t>участвовать в работе методического объединения, его заседаниях;</a:t>
            </a:r>
          </a:p>
          <a:p>
            <a:pPr lvl="0"/>
            <a:r>
              <a:rPr lang="ru-RU" sz="2000" dirty="0" smtClean="0">
                <a:solidFill>
                  <a:schemeClr val="bg1"/>
                </a:solidFill>
              </a:rPr>
              <a:t>стремиться к повышению уровня профессионального мастерства, иметь собственную программу профессионального самообразования;</a:t>
            </a:r>
          </a:p>
          <a:p>
            <a:pPr lvl="0"/>
            <a:r>
              <a:rPr lang="ru-RU" sz="2000" dirty="0" smtClean="0">
                <a:solidFill>
                  <a:schemeClr val="bg1"/>
                </a:solidFill>
              </a:rPr>
              <a:t>участвовать в разработке мероприятий методического объединения.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/>
          <a:lstStyle/>
          <a:p>
            <a:r>
              <a:rPr lang="ru-RU" sz="2400" dirty="0" smtClean="0">
                <a:solidFill>
                  <a:schemeClr val="bg1"/>
                </a:solidFill>
              </a:rPr>
              <a:t>Задачи методического объединения учителей английского языка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214974"/>
          </a:xfrm>
        </p:spPr>
        <p:txBody>
          <a:bodyPr/>
          <a:lstStyle/>
          <a:p>
            <a:pPr lvl="0"/>
            <a:r>
              <a:rPr lang="ru-RU" sz="1600" dirty="0" smtClean="0">
                <a:solidFill>
                  <a:schemeClr val="bg1"/>
                </a:solidFill>
              </a:rPr>
              <a:t>изучение нормативной и методической документации по вопросам образования;</a:t>
            </a:r>
          </a:p>
          <a:p>
            <a:pPr lvl="0"/>
            <a:r>
              <a:rPr lang="ru-RU" sz="1600" dirty="0" smtClean="0">
                <a:solidFill>
                  <a:schemeClr val="bg1"/>
                </a:solidFill>
              </a:rPr>
              <a:t>отбор содержания и составление учебных программ по предмету с учетом вариативности;</a:t>
            </a:r>
          </a:p>
          <a:p>
            <a:pPr lvl="0"/>
            <a:r>
              <a:rPr lang="ru-RU" sz="1600" dirty="0" smtClean="0">
                <a:solidFill>
                  <a:schemeClr val="bg1"/>
                </a:solidFill>
              </a:rPr>
              <a:t>проведения анализа состояния преподавания предмета;</a:t>
            </a:r>
          </a:p>
          <a:p>
            <a:pPr lvl="0"/>
            <a:r>
              <a:rPr lang="ru-RU" sz="1600" dirty="0" smtClean="0">
                <a:solidFill>
                  <a:schemeClr val="bg1"/>
                </a:solidFill>
              </a:rPr>
              <a:t>организация </a:t>
            </a:r>
            <a:r>
              <a:rPr lang="ru-RU" sz="1600" dirty="0" err="1" smtClean="0">
                <a:solidFill>
                  <a:schemeClr val="bg1"/>
                </a:solidFill>
              </a:rPr>
              <a:t>взаимопосещений</a:t>
            </a:r>
            <a:r>
              <a:rPr lang="ru-RU" sz="1600" dirty="0" smtClean="0">
                <a:solidFill>
                  <a:schemeClr val="bg1"/>
                </a:solidFill>
              </a:rPr>
              <a:t> уроков по определенной тематике с </a:t>
            </a:r>
          </a:p>
          <a:p>
            <a:pPr lvl="0"/>
            <a:r>
              <a:rPr lang="ru-RU" sz="1600" dirty="0" smtClean="0">
                <a:solidFill>
                  <a:schemeClr val="bg1"/>
                </a:solidFill>
              </a:rPr>
              <a:t>последующим самоанализом и анализом достигнутых результатов</a:t>
            </a:r>
            <a:r>
              <a:rPr lang="ru-RU" sz="1600" dirty="0" smtClean="0"/>
              <a:t>;</a:t>
            </a:r>
          </a:p>
          <a:p>
            <a:r>
              <a:rPr lang="ru-RU" sz="1600" dirty="0" smtClean="0">
                <a:solidFill>
                  <a:schemeClr val="bg1"/>
                </a:solidFill>
              </a:rPr>
              <a:t>организация открытых уроков по определенной теме с целью ознакомления с методическими разработками по предмету;</a:t>
            </a:r>
          </a:p>
          <a:p>
            <a:pPr lvl="0"/>
            <a:r>
              <a:rPr lang="ru-RU" sz="1600" dirty="0" smtClean="0">
                <a:solidFill>
                  <a:schemeClr val="bg1"/>
                </a:solidFill>
              </a:rPr>
              <a:t>изучение передового педагогического опыта;</a:t>
            </a:r>
          </a:p>
          <a:p>
            <a:pPr lvl="0"/>
            <a:r>
              <a:rPr lang="ru-RU" sz="1600" dirty="0" smtClean="0">
                <a:solidFill>
                  <a:schemeClr val="bg1"/>
                </a:solidFill>
              </a:rPr>
              <a:t>экспериментальная работа по предмету;</a:t>
            </a:r>
          </a:p>
          <a:p>
            <a:pPr lvl="0"/>
            <a:r>
              <a:rPr lang="ru-RU" sz="1600" dirty="0" smtClean="0">
                <a:solidFill>
                  <a:schemeClr val="bg1"/>
                </a:solidFill>
              </a:rPr>
              <a:t>выработка единых требований к оценке результатов освоения программы на основе образовательных стандартов по предмету;</a:t>
            </a:r>
          </a:p>
          <a:p>
            <a:pPr lvl="0"/>
            <a:r>
              <a:rPr lang="ru-RU" sz="1600" dirty="0" smtClean="0">
                <a:solidFill>
                  <a:schemeClr val="bg1"/>
                </a:solidFill>
              </a:rPr>
              <a:t>проведение отчетов о профессиональном самообразовании учителей, работе на курсах повышения квалификации;</a:t>
            </a:r>
          </a:p>
          <a:p>
            <a:pPr lvl="0"/>
            <a:r>
              <a:rPr lang="ru-RU" sz="1600" dirty="0" smtClean="0">
                <a:solidFill>
                  <a:schemeClr val="bg1"/>
                </a:solidFill>
              </a:rPr>
              <a:t>организация и проведение предметных недель (декад) в образовательном учреждении; организация и проведение первого этапа предметных олимпиад, конкурсов, смотров;</a:t>
            </a:r>
          </a:p>
          <a:p>
            <a:pPr lvl="0"/>
            <a:r>
              <a:rPr lang="ru-RU" sz="1600" dirty="0" smtClean="0">
                <a:solidFill>
                  <a:schemeClr val="bg1"/>
                </a:solidFill>
              </a:rPr>
              <a:t>организация внеклассной работы по предмету с обучающимися (факультативные курсы, кружки и т.п.);</a:t>
            </a:r>
            <a:endParaRPr lang="ru-RU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714380"/>
          </a:xfrm>
        </p:spPr>
        <p:txBody>
          <a:bodyPr/>
          <a:lstStyle/>
          <a:p>
            <a:r>
              <a:rPr lang="ru-RU" sz="2800" dirty="0" smtClean="0">
                <a:solidFill>
                  <a:schemeClr val="bg1"/>
                </a:solidFill>
              </a:rPr>
              <a:t>Права методического объединения учителей</a:t>
            </a:r>
            <a:br>
              <a:rPr lang="ru-RU" sz="2800" dirty="0" smtClean="0">
                <a:solidFill>
                  <a:schemeClr val="bg1"/>
                </a:solidFill>
              </a:rPr>
            </a:b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2800" dirty="0" smtClean="0">
                <a:solidFill>
                  <a:schemeClr val="bg1"/>
                </a:solidFill>
              </a:rPr>
              <a:t>вносить предложения руководству лицея по распределению учебной нагрузки по предмету при тарификации;</a:t>
            </a:r>
          </a:p>
          <a:p>
            <a:pPr lvl="0"/>
            <a:r>
              <a:rPr lang="ru-RU" sz="2800" dirty="0" smtClean="0">
                <a:solidFill>
                  <a:schemeClr val="bg1"/>
                </a:solidFill>
              </a:rPr>
              <a:t>обсуждать и рекомендовать педагогическому коллективу систему промежуточной аттестации учащихся.</a:t>
            </a:r>
          </a:p>
          <a:p>
            <a:pPr>
              <a:buNone/>
            </a:pPr>
            <a:endParaRPr lang="ru-RU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>
                <a:solidFill>
                  <a:schemeClr val="bg1"/>
                </a:solidFill>
              </a:rPr>
              <a:t>Анализ тестирования в системе «Знак» в 4-х классах</a:t>
            </a:r>
            <a:endParaRPr lang="ru-RU" sz="2800" dirty="0">
              <a:solidFill>
                <a:schemeClr val="bg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14348" y="1500173"/>
          <a:ext cx="7715304" cy="42657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826"/>
                <a:gridCol w="1928826"/>
                <a:gridCol w="1928826"/>
                <a:gridCol w="1928826"/>
              </a:tblGrid>
              <a:tr h="8497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latin typeface="Calibri"/>
                          <a:ea typeface="Calibri"/>
                          <a:cs typeface="Times New Roman"/>
                        </a:rPr>
                        <a:t>Ф.И.О. учителя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2"/>
                          </a:solidFill>
                          <a:latin typeface="Calibri"/>
                          <a:ea typeface="Calibri"/>
                          <a:cs typeface="Times New Roman"/>
                        </a:rPr>
                        <a:t>Количество уч-ся писавших тест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2"/>
                          </a:solidFill>
                          <a:latin typeface="Calibri"/>
                          <a:ea typeface="Calibri"/>
                          <a:cs typeface="Times New Roman"/>
                        </a:rPr>
                        <a:t>Количество правильно выполненных заданий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2"/>
                          </a:solidFill>
                          <a:latin typeface="Calibri"/>
                          <a:ea typeface="Calibri"/>
                          <a:cs typeface="Times New Roman"/>
                        </a:rPr>
                        <a:t>Количество баллов набранных учениками в среднем</a:t>
                      </a:r>
                    </a:p>
                  </a:txBody>
                  <a:tcPr marL="68580" marR="68580" marT="0" marB="0"/>
                </a:tc>
              </a:tr>
              <a:tr h="11386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chemeClr val="tx2"/>
                          </a:solidFill>
                          <a:latin typeface="Calibri"/>
                          <a:ea typeface="Calibri"/>
                          <a:cs typeface="Times New Roman"/>
                        </a:rPr>
                        <a:t>Гладина</a:t>
                      </a:r>
                      <a:r>
                        <a:rPr lang="ru-RU" sz="1400" dirty="0">
                          <a:solidFill>
                            <a:schemeClr val="tx2"/>
                          </a:solidFill>
                          <a:latin typeface="Calibri"/>
                          <a:ea typeface="Calibri"/>
                          <a:cs typeface="Times New Roman"/>
                        </a:rPr>
                        <a:t> Мария Олеговна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latin typeface="Calibri"/>
                          <a:ea typeface="Calibri"/>
                          <a:cs typeface="Times New Roman"/>
                        </a:rPr>
                        <a:t>11 учащихся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2"/>
                          </a:solidFill>
                          <a:latin typeface="Calibri"/>
                          <a:ea typeface="Calibri"/>
                          <a:cs typeface="Times New Roman"/>
                        </a:rPr>
                        <a:t>4 задания  из 6  выполнены  правильно в  среднем каждым учеником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/>
                          </a:solidFill>
                          <a:latin typeface="Calibri"/>
                          <a:ea typeface="Calibri"/>
                          <a:cs typeface="Times New Roman"/>
                        </a:rPr>
                        <a:t>9,2 из 13 возможных</a:t>
                      </a:r>
                      <a:r>
                        <a:rPr lang="ru-RU" sz="1400">
                          <a:solidFill>
                            <a:schemeClr val="tx2"/>
                          </a:solidFill>
                          <a:latin typeface="Calibri"/>
                          <a:ea typeface="Calibri"/>
                          <a:cs typeface="Times New Roman"/>
                        </a:rPr>
                        <a:t>, что составило </a:t>
                      </a:r>
                      <a:r>
                        <a:rPr lang="ru-RU" sz="1400" b="1">
                          <a:solidFill>
                            <a:schemeClr val="tx2"/>
                          </a:solidFill>
                          <a:latin typeface="Calibri"/>
                          <a:ea typeface="Calibri"/>
                          <a:cs typeface="Times New Roman"/>
                        </a:rPr>
                        <a:t>70,6%</a:t>
                      </a:r>
                      <a:endParaRPr lang="ru-RU" sz="140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386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latin typeface="Calibri"/>
                          <a:ea typeface="Calibri"/>
                          <a:cs typeface="Times New Roman"/>
                        </a:rPr>
                        <a:t>Ильина Яна Анатольевна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latin typeface="Calibri"/>
                          <a:ea typeface="Calibri"/>
                          <a:cs typeface="Times New Roman"/>
                        </a:rPr>
                        <a:t>13 учащихся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latin typeface="Calibri"/>
                          <a:ea typeface="Calibri"/>
                          <a:cs typeface="Times New Roman"/>
                        </a:rPr>
                        <a:t>3 задания из 6 выполнены  правильно в среднем каждым учеником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/>
                          </a:solidFill>
                          <a:latin typeface="Calibri"/>
                          <a:ea typeface="Calibri"/>
                          <a:cs typeface="Times New Roman"/>
                        </a:rPr>
                        <a:t>6,3 из 13 возможных</a:t>
                      </a:r>
                      <a:r>
                        <a:rPr lang="ru-RU" sz="1400">
                          <a:solidFill>
                            <a:schemeClr val="tx2"/>
                          </a:solidFill>
                          <a:latin typeface="Calibri"/>
                          <a:ea typeface="Calibri"/>
                          <a:cs typeface="Times New Roman"/>
                        </a:rPr>
                        <a:t>, что составило </a:t>
                      </a:r>
                      <a:r>
                        <a:rPr lang="ru-RU" sz="1400" b="1">
                          <a:solidFill>
                            <a:schemeClr val="tx2"/>
                          </a:solidFill>
                          <a:latin typeface="Calibri"/>
                          <a:ea typeface="Calibri"/>
                          <a:cs typeface="Times New Roman"/>
                        </a:rPr>
                        <a:t>48,5%</a:t>
                      </a:r>
                      <a:endParaRPr lang="ru-RU" sz="140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386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2"/>
                          </a:solidFill>
                          <a:latin typeface="Calibri"/>
                          <a:ea typeface="Calibri"/>
                          <a:cs typeface="Times New Roman"/>
                        </a:rPr>
                        <a:t>Итого писали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2"/>
                          </a:solidFill>
                          <a:latin typeface="Calibri"/>
                          <a:ea typeface="Calibri"/>
                          <a:cs typeface="Times New Roman"/>
                        </a:rPr>
                        <a:t>24 ученика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latin typeface="Calibri"/>
                          <a:ea typeface="Calibri"/>
                          <a:cs typeface="Times New Roman"/>
                        </a:rPr>
                        <a:t>3,5 задания из 6 выполнены правильно в среднем каждым учеником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/>
                          </a:solidFill>
                          <a:latin typeface="Calibri"/>
                          <a:ea typeface="Calibri"/>
                          <a:cs typeface="Times New Roman"/>
                        </a:rPr>
                        <a:t>7,75 из 13 возможных</a:t>
                      </a:r>
                      <a:r>
                        <a:rPr lang="ru-RU" sz="1400" dirty="0">
                          <a:solidFill>
                            <a:schemeClr val="tx2"/>
                          </a:solidFill>
                          <a:latin typeface="Calibri"/>
                          <a:ea typeface="Calibri"/>
                          <a:cs typeface="Times New Roman"/>
                        </a:rPr>
                        <a:t> , что составило </a:t>
                      </a:r>
                      <a:r>
                        <a:rPr lang="ru-RU" sz="1400" b="1" dirty="0">
                          <a:solidFill>
                            <a:schemeClr val="tx2"/>
                          </a:solidFill>
                          <a:latin typeface="Calibri"/>
                          <a:ea typeface="Calibri"/>
                          <a:cs typeface="Times New Roman"/>
                        </a:rPr>
                        <a:t>59,6%</a:t>
                      </a:r>
                      <a:endParaRPr lang="ru-RU" sz="14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>
                <a:solidFill>
                  <a:schemeClr val="bg1"/>
                </a:solidFill>
              </a:rPr>
              <a:t>Анализ </a:t>
            </a:r>
            <a:r>
              <a:rPr lang="ru-RU" sz="2800" dirty="0" err="1" smtClean="0">
                <a:solidFill>
                  <a:schemeClr val="bg1"/>
                </a:solidFill>
              </a:rPr>
              <a:t>срезовых</a:t>
            </a:r>
            <a:r>
              <a:rPr lang="ru-RU" sz="2800" dirty="0" smtClean="0">
                <a:solidFill>
                  <a:schemeClr val="bg1"/>
                </a:solidFill>
              </a:rPr>
              <a:t> работ в 8-х классах</a:t>
            </a:r>
            <a:endParaRPr lang="ru-RU" sz="2800" dirty="0">
              <a:solidFill>
                <a:schemeClr val="bg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42909" y="1600200"/>
          <a:ext cx="7786743" cy="41148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5581"/>
                <a:gridCol w="2595581"/>
                <a:gridCol w="2595581"/>
              </a:tblGrid>
              <a:tr h="13026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Упражнения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Ткачева Л.В. Количество ошибок во всех трех классах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26 учащихся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Чепурина Т.А. Количество ошибок во всех трех классах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31 ученик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030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Вокабуляр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129 ошибок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140 ошибок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030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Грамматика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160 ошибок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257ошибок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030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Фразеологизмы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32 ошибки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41 ошибка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030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Чтение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25 ошибок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49 ошибок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>
                <a:solidFill>
                  <a:schemeClr val="bg1"/>
                </a:solidFill>
              </a:rPr>
              <a:t>Анализ </a:t>
            </a:r>
            <a:r>
              <a:rPr lang="ru-RU" sz="2800" dirty="0" err="1" smtClean="0">
                <a:solidFill>
                  <a:schemeClr val="bg1"/>
                </a:solidFill>
              </a:rPr>
              <a:t>срезовых</a:t>
            </a:r>
            <a:r>
              <a:rPr lang="ru-RU" sz="2800" dirty="0" smtClean="0">
                <a:solidFill>
                  <a:schemeClr val="bg1"/>
                </a:solidFill>
              </a:rPr>
              <a:t> работ в 10-х классах</a:t>
            </a:r>
            <a:endParaRPr lang="ru-RU" sz="2800" dirty="0">
              <a:solidFill>
                <a:schemeClr val="bg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85787" y="1600200"/>
          <a:ext cx="7643865" cy="38290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7955"/>
                <a:gridCol w="2547955"/>
                <a:gridCol w="2547955"/>
              </a:tblGrid>
              <a:tr h="11426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Упражнения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Ткачева Л.В. Количество ошибок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10 учащихся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Михайлова А.Е.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Количество ошибок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9 учащихся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16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Вокабуляр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28 ошибок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20 ошибок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16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Грамматика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80 ошибок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64 ошибок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16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Предлоги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21 ошибка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31 ошибка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16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Чтение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6 ошибок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 ошибка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C(3)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9D547AB-3EFF-4C80-B08D-970DF2BF285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CSC(3)</Template>
  <TotalTime>270</TotalTime>
  <Words>1442</Words>
  <Application>Microsoft Office PowerPoint</Application>
  <PresentationFormat>Экран (4:3)</PresentationFormat>
  <Paragraphs>366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CSC(3)</vt:lpstr>
      <vt:lpstr>Отчетный доклад о работе ШМО 2012-2013 учебный год</vt:lpstr>
      <vt:lpstr>Методические темы учителей</vt:lpstr>
      <vt:lpstr>Тема ШМО «Формирование эффективного предметного пространства в условиях актуализации рефлексии учащихся» </vt:lpstr>
      <vt:lpstr>Обязанности членов ШМО</vt:lpstr>
      <vt:lpstr>Задачи методического объединения учителей английского языка</vt:lpstr>
      <vt:lpstr>Права методического объединения учителей </vt:lpstr>
      <vt:lpstr>Анализ тестирования в системе «Знак» в 4-х классах</vt:lpstr>
      <vt:lpstr>Анализ срезовых работ в 8-х классах</vt:lpstr>
      <vt:lpstr>Анализ срезовых работ в 10-х классах</vt:lpstr>
      <vt:lpstr>Итоговая аттестация в 9-х классах</vt:lpstr>
      <vt:lpstr>Итоговая аттестация в 9-х классах</vt:lpstr>
      <vt:lpstr>Результаты ЕГЭ в 11-х классах 2012-2013 учебный год   </vt:lpstr>
      <vt:lpstr>Результаты ЕГЭ в 11-х классах 2012-2013 учебный год </vt:lpstr>
      <vt:lpstr>Качество знаний учащихся по учителям за 2012-2013 учебный год. </vt:lpstr>
      <vt:lpstr>Участие в олимпиадах и конкурсах</vt:lpstr>
      <vt:lpstr>Участие в конференциях</vt:lpstr>
      <vt:lpstr>Победители научно-практических конференций</vt:lpstr>
      <vt:lpstr>Победители конференций</vt:lpstr>
      <vt:lpstr>Учителя-наставники победителей олимпиад, научно-практических конференций</vt:lpstr>
      <vt:lpstr>            Учителя-победители конкурсов</vt:lpstr>
      <vt:lpstr>Городские и международные семинары </vt:lpstr>
      <vt:lpstr>Городские и международные семинары </vt:lpstr>
      <vt:lpstr>Городские и международные семинары </vt:lpstr>
      <vt:lpstr> Городские и международные семинары</vt:lpstr>
      <vt:lpstr>Планы на лето</vt:lpstr>
      <vt:lpstr>    Спасибо всем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Отчетный доклад о работе ШМО 2012-2013 учебный год</dc:title>
  <dc:creator>0</dc:creator>
  <cp:lastModifiedBy>0</cp:lastModifiedBy>
  <cp:revision>31</cp:revision>
  <dcterms:created xsi:type="dcterms:W3CDTF">2013-06-23T05:41:22Z</dcterms:created>
  <dcterms:modified xsi:type="dcterms:W3CDTF">2013-06-24T11:09:46Z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TC300061419990</vt:lpwstr>
  </property>
</Properties>
</file>