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63" r:id="rId4"/>
    <p:sldId id="256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467DA-BC0E-43B8-B129-F837421F757F}" type="doc">
      <dgm:prSet loTypeId="urn:microsoft.com/office/officeart/2005/8/layout/cycle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5765A8-787B-4832-8666-94FEE72696A3}">
      <dgm:prSet phldrT="[Текст]"/>
      <dgm:spPr/>
      <dgm:t>
        <a:bodyPr/>
        <a:lstStyle/>
        <a:p>
          <a:r>
            <a:rPr lang="ru-RU" smtClean="0"/>
            <a:t>Знанием</a:t>
          </a:r>
          <a:endParaRPr lang="ru-RU"/>
        </a:p>
      </dgm:t>
    </dgm:pt>
    <dgm:pt modelId="{266680CA-D3D7-4D19-86C8-7F5D23EA0D18}" type="parTrans" cxnId="{9E9BD069-969C-4338-AD76-02FF1790F4DC}">
      <dgm:prSet/>
      <dgm:spPr/>
      <dgm:t>
        <a:bodyPr/>
        <a:lstStyle/>
        <a:p>
          <a:endParaRPr lang="ru-RU"/>
        </a:p>
      </dgm:t>
    </dgm:pt>
    <dgm:pt modelId="{1D5CF186-C82F-4ABB-BAC4-DEAB69990C93}" type="sibTrans" cxnId="{9E9BD069-969C-4338-AD76-02FF1790F4DC}">
      <dgm:prSet/>
      <dgm:spPr/>
      <dgm:t>
        <a:bodyPr/>
        <a:lstStyle/>
        <a:p>
          <a:endParaRPr lang="ru-RU"/>
        </a:p>
      </dgm:t>
    </dgm:pt>
    <dgm:pt modelId="{4744AB06-C0D8-46FA-9520-FF0EE3AC0004}">
      <dgm:prSet phldrT="[Текст]"/>
      <dgm:spPr/>
      <dgm:t>
        <a:bodyPr/>
        <a:lstStyle/>
        <a:p>
          <a:r>
            <a:rPr lang="ru-RU" dirty="0" smtClean="0"/>
            <a:t>Знанием жизненно важным</a:t>
          </a:r>
          <a:endParaRPr lang="ru-RU" dirty="0"/>
        </a:p>
      </dgm:t>
    </dgm:pt>
    <dgm:pt modelId="{000518A4-7E1D-4F68-AAF1-18F469BC921F}" type="parTrans" cxnId="{366C6149-453B-4AD0-A978-28C58C1A4866}">
      <dgm:prSet/>
      <dgm:spPr/>
      <dgm:t>
        <a:bodyPr/>
        <a:lstStyle/>
        <a:p>
          <a:endParaRPr lang="ru-RU"/>
        </a:p>
      </dgm:t>
    </dgm:pt>
    <dgm:pt modelId="{187EF2DA-BB79-4459-AD20-BF4015662908}" type="sibTrans" cxnId="{366C6149-453B-4AD0-A978-28C58C1A4866}">
      <dgm:prSet/>
      <dgm:spPr/>
      <dgm:t>
        <a:bodyPr/>
        <a:lstStyle/>
        <a:p>
          <a:endParaRPr lang="ru-RU"/>
        </a:p>
      </dgm:t>
    </dgm:pt>
    <dgm:pt modelId="{2812856D-4D20-40C0-A957-B97DA7CB7CFC}">
      <dgm:prSet phldrT="[Текст]"/>
      <dgm:spPr/>
      <dgm:t>
        <a:bodyPr/>
        <a:lstStyle/>
        <a:p>
          <a:r>
            <a:rPr lang="ru-RU" smtClean="0"/>
            <a:t>Личностным центром человека</a:t>
          </a:r>
          <a:endParaRPr lang="ru-RU"/>
        </a:p>
      </dgm:t>
    </dgm:pt>
    <dgm:pt modelId="{5824D7DE-1CF3-43ED-BBC5-DF3B727ECB3B}" type="parTrans" cxnId="{6C080862-6AA7-47C1-9097-531FF10E4E2F}">
      <dgm:prSet/>
      <dgm:spPr/>
      <dgm:t>
        <a:bodyPr/>
        <a:lstStyle/>
        <a:p>
          <a:endParaRPr lang="ru-RU"/>
        </a:p>
      </dgm:t>
    </dgm:pt>
    <dgm:pt modelId="{66EE9239-BC6C-4324-A50D-4FAB555DFD31}" type="sibTrans" cxnId="{6C080862-6AA7-47C1-9097-531FF10E4E2F}">
      <dgm:prSet/>
      <dgm:spPr/>
      <dgm:t>
        <a:bodyPr/>
        <a:lstStyle/>
        <a:p>
          <a:endParaRPr lang="ru-RU"/>
        </a:p>
      </dgm:t>
    </dgm:pt>
    <dgm:pt modelId="{DE8AAC64-D05C-46CB-9680-95C8BE90518A}">
      <dgm:prSet phldrT="[Текст]"/>
      <dgm:spPr/>
      <dgm:t>
        <a:bodyPr/>
        <a:lstStyle/>
        <a:p>
          <a:r>
            <a:rPr lang="ru-RU" dirty="0" smtClean="0"/>
            <a:t>Практикой</a:t>
          </a:r>
          <a:endParaRPr lang="ru-RU" dirty="0"/>
        </a:p>
      </dgm:t>
    </dgm:pt>
    <dgm:pt modelId="{A453D8EA-DDFD-4BC6-95AD-503AB7C5FD0C}" type="parTrans" cxnId="{7592D114-D713-4B98-A814-355CB71DB5C5}">
      <dgm:prSet/>
      <dgm:spPr/>
      <dgm:t>
        <a:bodyPr/>
        <a:lstStyle/>
        <a:p>
          <a:endParaRPr lang="ru-RU"/>
        </a:p>
      </dgm:t>
    </dgm:pt>
    <dgm:pt modelId="{3FBAEC33-0FE3-400B-932F-8D81A3BF651B}" type="sibTrans" cxnId="{7592D114-D713-4B98-A814-355CB71DB5C5}">
      <dgm:prSet/>
      <dgm:spPr/>
      <dgm:t>
        <a:bodyPr/>
        <a:lstStyle/>
        <a:p>
          <a:endParaRPr lang="ru-RU"/>
        </a:p>
      </dgm:t>
    </dgm:pt>
    <dgm:pt modelId="{A5CA6D76-5F22-41AF-B514-94F672DFE8C4}" type="pres">
      <dgm:prSet presAssocID="{4FA467DA-BC0E-43B8-B129-F837421F75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813C8-B229-4399-B3CD-5CFA407DF891}" type="pres">
      <dgm:prSet presAssocID="{4FA467DA-BC0E-43B8-B129-F837421F757F}" presName="cycle" presStyleCnt="0"/>
      <dgm:spPr/>
      <dgm:t>
        <a:bodyPr/>
        <a:lstStyle/>
        <a:p>
          <a:endParaRPr lang="ru-RU"/>
        </a:p>
      </dgm:t>
    </dgm:pt>
    <dgm:pt modelId="{BA2C2D9C-DFE6-420E-9D62-D20BFCC2E8F2}" type="pres">
      <dgm:prSet presAssocID="{A45765A8-787B-4832-8666-94FEE72696A3}" presName="nodeFirstNode" presStyleLbl="node1" presStyleIdx="0" presStyleCnt="4" custScaleY="52424" custRadScaleRad="111163" custRadScaleInc="-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22C07-9BD8-4EFD-AB19-6465D64832D3}" type="pres">
      <dgm:prSet presAssocID="{1D5CF186-C82F-4ABB-BAC4-DEAB69990C9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EE124D-0F23-4515-88BC-22DAE5B1A058}" type="pres">
      <dgm:prSet presAssocID="{4744AB06-C0D8-46FA-9520-FF0EE3AC0004}" presName="nodeFollowingNodes" presStyleLbl="node1" presStyleIdx="1" presStyleCnt="4" custScaleY="64656" custRadScaleRad="167276" custRadScaleInc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11FEA-FE2F-444F-908E-54386D1301D3}" type="pres">
      <dgm:prSet presAssocID="{2812856D-4D20-40C0-A957-B97DA7CB7CFC}" presName="nodeFollowingNodes" presStyleLbl="node1" presStyleIdx="2" presStyleCnt="4" custScaleY="5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9A0B-694B-4A8A-B5E8-8EBFE014C761}" type="pres">
      <dgm:prSet presAssocID="{DE8AAC64-D05C-46CB-9680-95C8BE90518A}" presName="nodeFollowingNodes" presStyleLbl="node1" presStyleIdx="3" presStyleCnt="4" custScaleY="63700" custRadScaleRad="167139" custRadScaleInc="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C4AD7-FE1C-495A-A18D-CECAEA0590B4}" type="presOf" srcId="{1D5CF186-C82F-4ABB-BAC4-DEAB69990C93}" destId="{71322C07-9BD8-4EFD-AB19-6465D64832D3}" srcOrd="0" destOrd="0" presId="urn:microsoft.com/office/officeart/2005/8/layout/cycle3"/>
    <dgm:cxn modelId="{6C080862-6AA7-47C1-9097-531FF10E4E2F}" srcId="{4FA467DA-BC0E-43B8-B129-F837421F757F}" destId="{2812856D-4D20-40C0-A957-B97DA7CB7CFC}" srcOrd="2" destOrd="0" parTransId="{5824D7DE-1CF3-43ED-BBC5-DF3B727ECB3B}" sibTransId="{66EE9239-BC6C-4324-A50D-4FAB555DFD31}"/>
    <dgm:cxn modelId="{4429DD0C-71CE-4233-BDF1-79A5B4C14CA4}" type="presOf" srcId="{DE8AAC64-D05C-46CB-9680-95C8BE90518A}" destId="{6FEA9A0B-694B-4A8A-B5E8-8EBFE014C761}" srcOrd="0" destOrd="0" presId="urn:microsoft.com/office/officeart/2005/8/layout/cycle3"/>
    <dgm:cxn modelId="{E881F6EF-B72A-4287-90D2-67EF4ABE4DB8}" type="presOf" srcId="{2812856D-4D20-40C0-A957-B97DA7CB7CFC}" destId="{60411FEA-FE2F-444F-908E-54386D1301D3}" srcOrd="0" destOrd="0" presId="urn:microsoft.com/office/officeart/2005/8/layout/cycle3"/>
    <dgm:cxn modelId="{70E4F316-70F9-4B06-BA56-CCAFD5C77A89}" type="presOf" srcId="{4FA467DA-BC0E-43B8-B129-F837421F757F}" destId="{A5CA6D76-5F22-41AF-B514-94F672DFE8C4}" srcOrd="0" destOrd="0" presId="urn:microsoft.com/office/officeart/2005/8/layout/cycle3"/>
    <dgm:cxn modelId="{366C6149-453B-4AD0-A978-28C58C1A4866}" srcId="{4FA467DA-BC0E-43B8-B129-F837421F757F}" destId="{4744AB06-C0D8-46FA-9520-FF0EE3AC0004}" srcOrd="1" destOrd="0" parTransId="{000518A4-7E1D-4F68-AAF1-18F469BC921F}" sibTransId="{187EF2DA-BB79-4459-AD20-BF4015662908}"/>
    <dgm:cxn modelId="{7592D114-D713-4B98-A814-355CB71DB5C5}" srcId="{4FA467DA-BC0E-43B8-B129-F837421F757F}" destId="{DE8AAC64-D05C-46CB-9680-95C8BE90518A}" srcOrd="3" destOrd="0" parTransId="{A453D8EA-DDFD-4BC6-95AD-503AB7C5FD0C}" sibTransId="{3FBAEC33-0FE3-400B-932F-8D81A3BF651B}"/>
    <dgm:cxn modelId="{76BF6F19-914E-4486-AABE-F37A3C2C81B4}" type="presOf" srcId="{A45765A8-787B-4832-8666-94FEE72696A3}" destId="{BA2C2D9C-DFE6-420E-9D62-D20BFCC2E8F2}" srcOrd="0" destOrd="0" presId="urn:microsoft.com/office/officeart/2005/8/layout/cycle3"/>
    <dgm:cxn modelId="{9E9BD069-969C-4338-AD76-02FF1790F4DC}" srcId="{4FA467DA-BC0E-43B8-B129-F837421F757F}" destId="{A45765A8-787B-4832-8666-94FEE72696A3}" srcOrd="0" destOrd="0" parTransId="{266680CA-D3D7-4D19-86C8-7F5D23EA0D18}" sibTransId="{1D5CF186-C82F-4ABB-BAC4-DEAB69990C93}"/>
    <dgm:cxn modelId="{65C1352D-DC26-474A-83AD-9C6E6959D28F}" type="presOf" srcId="{4744AB06-C0D8-46FA-9520-FF0EE3AC0004}" destId="{3FEE124D-0F23-4515-88BC-22DAE5B1A058}" srcOrd="0" destOrd="0" presId="urn:microsoft.com/office/officeart/2005/8/layout/cycle3"/>
    <dgm:cxn modelId="{957D045F-DE30-42C7-AE91-D301E92607EA}" type="presParOf" srcId="{A5CA6D76-5F22-41AF-B514-94F672DFE8C4}" destId="{735813C8-B229-4399-B3CD-5CFA407DF891}" srcOrd="0" destOrd="0" presId="urn:microsoft.com/office/officeart/2005/8/layout/cycle3"/>
    <dgm:cxn modelId="{92101CCA-258A-4E0D-8974-95279393B2DE}" type="presParOf" srcId="{735813C8-B229-4399-B3CD-5CFA407DF891}" destId="{BA2C2D9C-DFE6-420E-9D62-D20BFCC2E8F2}" srcOrd="0" destOrd="0" presId="urn:microsoft.com/office/officeart/2005/8/layout/cycle3"/>
    <dgm:cxn modelId="{8EA47F23-F052-4BFD-8A9E-0F2AD2F8277F}" type="presParOf" srcId="{735813C8-B229-4399-B3CD-5CFA407DF891}" destId="{71322C07-9BD8-4EFD-AB19-6465D64832D3}" srcOrd="1" destOrd="0" presId="urn:microsoft.com/office/officeart/2005/8/layout/cycle3"/>
    <dgm:cxn modelId="{0D5A8B20-3E59-4E8B-8BA8-396A6340A700}" type="presParOf" srcId="{735813C8-B229-4399-B3CD-5CFA407DF891}" destId="{3FEE124D-0F23-4515-88BC-22DAE5B1A058}" srcOrd="2" destOrd="0" presId="urn:microsoft.com/office/officeart/2005/8/layout/cycle3"/>
    <dgm:cxn modelId="{53DB4B64-513C-4340-BDD0-777D7B65B850}" type="presParOf" srcId="{735813C8-B229-4399-B3CD-5CFA407DF891}" destId="{60411FEA-FE2F-444F-908E-54386D1301D3}" srcOrd="3" destOrd="0" presId="urn:microsoft.com/office/officeart/2005/8/layout/cycle3"/>
    <dgm:cxn modelId="{9A98189F-C551-42ED-8E9B-B74AE7DDFBF7}" type="presParOf" srcId="{735813C8-B229-4399-B3CD-5CFA407DF891}" destId="{6FEA9A0B-694B-4A8A-B5E8-8EBFE014C76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5EE43-DE0A-455A-BE1F-CFD3104D372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1C7568-4C16-423C-9138-5F13585174E7}">
      <dgm:prSet phldrT="[Текст]"/>
      <dgm:spPr/>
      <dgm:t>
        <a:bodyPr/>
        <a:lstStyle/>
        <a:p>
          <a:r>
            <a:rPr lang="ru-RU" dirty="0" smtClean="0"/>
            <a:t>Гуманистическая педагогика – попытка преодолеть разрыв между </a:t>
          </a:r>
          <a:endParaRPr lang="ru-RU" dirty="0"/>
        </a:p>
      </dgm:t>
    </dgm:pt>
    <dgm:pt modelId="{7F0E5B65-B868-4C54-BCB8-04FAEEE6B36F}" type="parTrans" cxnId="{DB80C8D2-3AD4-4126-922C-D173F9C17E6D}">
      <dgm:prSet/>
      <dgm:spPr/>
      <dgm:t>
        <a:bodyPr/>
        <a:lstStyle/>
        <a:p>
          <a:endParaRPr lang="ru-RU"/>
        </a:p>
      </dgm:t>
    </dgm:pt>
    <dgm:pt modelId="{64A41C3C-A143-4279-A0DA-F8C0A805C24F}" type="sibTrans" cxnId="{DB80C8D2-3AD4-4126-922C-D173F9C17E6D}">
      <dgm:prSet/>
      <dgm:spPr/>
      <dgm:t>
        <a:bodyPr/>
        <a:lstStyle/>
        <a:p>
          <a:endParaRPr lang="ru-RU"/>
        </a:p>
      </dgm:t>
    </dgm:pt>
    <dgm:pt modelId="{C5259741-BB79-4B87-9F6E-E7D5E9472CE8}" type="pres">
      <dgm:prSet presAssocID="{8425EE43-DE0A-455A-BE1F-CFD3104D37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E1976-EE23-4026-A1D8-F67D3B72511A}" type="pres">
      <dgm:prSet presAssocID="{BA1C7568-4C16-423C-9138-5F13585174E7}" presName="parentText" presStyleLbl="node1" presStyleIdx="0" presStyleCnt="1" custLinFactNeighborX="2278" custLinFactNeighborY="-14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0C8D2-3AD4-4126-922C-D173F9C17E6D}" srcId="{8425EE43-DE0A-455A-BE1F-CFD3104D372C}" destId="{BA1C7568-4C16-423C-9138-5F13585174E7}" srcOrd="0" destOrd="0" parTransId="{7F0E5B65-B868-4C54-BCB8-04FAEEE6B36F}" sibTransId="{64A41C3C-A143-4279-A0DA-F8C0A805C24F}"/>
    <dgm:cxn modelId="{DE222BCF-0758-40AE-AE04-DBA6FDC7D273}" type="presOf" srcId="{BA1C7568-4C16-423C-9138-5F13585174E7}" destId="{3DDE1976-EE23-4026-A1D8-F67D3B72511A}" srcOrd="0" destOrd="0" presId="urn:microsoft.com/office/officeart/2005/8/layout/vList2"/>
    <dgm:cxn modelId="{A1BFF71D-4554-45A7-ACA6-DC398952D2CE}" type="presOf" srcId="{8425EE43-DE0A-455A-BE1F-CFD3104D372C}" destId="{C5259741-BB79-4B87-9F6E-E7D5E9472CE8}" srcOrd="0" destOrd="0" presId="urn:microsoft.com/office/officeart/2005/8/layout/vList2"/>
    <dgm:cxn modelId="{55356DB8-82A9-40E9-AA4F-3A66BA8F587A}" type="presParOf" srcId="{C5259741-BB79-4B87-9F6E-E7D5E9472CE8}" destId="{3DDE1976-EE23-4026-A1D8-F67D3B7251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322C07-9BD8-4EFD-AB19-6465D64832D3}">
      <dsp:nvSpPr>
        <dsp:cNvPr id="0" name=""/>
        <dsp:cNvSpPr/>
      </dsp:nvSpPr>
      <dsp:spPr>
        <a:xfrm>
          <a:off x="1313025" y="-306531"/>
          <a:ext cx="4520049" cy="4520049"/>
        </a:xfrm>
        <a:prstGeom prst="circularArrow">
          <a:avLst>
            <a:gd name="adj1" fmla="val 4668"/>
            <a:gd name="adj2" fmla="val 272909"/>
            <a:gd name="adj3" fmla="val 12933130"/>
            <a:gd name="adj4" fmla="val 17961844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2C2D9C-DFE6-420E-9D62-D20BFCC2E8F2}">
      <dsp:nvSpPr>
        <dsp:cNvPr id="0" name=""/>
        <dsp:cNvSpPr/>
      </dsp:nvSpPr>
      <dsp:spPr>
        <a:xfrm>
          <a:off x="2107175" y="143373"/>
          <a:ext cx="2931748" cy="7684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Знанием</a:t>
          </a:r>
          <a:endParaRPr lang="ru-RU" sz="2200" kern="1200"/>
        </a:p>
      </dsp:txBody>
      <dsp:txXfrm>
        <a:off x="2107175" y="143373"/>
        <a:ext cx="2931748" cy="768469"/>
      </dsp:txXfrm>
    </dsp:sp>
    <dsp:sp modelId="{3FEE124D-0F23-4515-88BC-22DAE5B1A058}">
      <dsp:nvSpPr>
        <dsp:cNvPr id="0" name=""/>
        <dsp:cNvSpPr/>
      </dsp:nvSpPr>
      <dsp:spPr>
        <a:xfrm>
          <a:off x="4354927" y="1857309"/>
          <a:ext cx="2931748" cy="94777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Знанием жизненно важным</a:t>
          </a:r>
          <a:endParaRPr lang="ru-RU" sz="2200" kern="1200" dirty="0"/>
        </a:p>
      </dsp:txBody>
      <dsp:txXfrm>
        <a:off x="4354927" y="1857309"/>
        <a:ext cx="2931748" cy="947775"/>
      </dsp:txXfrm>
    </dsp:sp>
    <dsp:sp modelId="{60411FEA-FE2F-444F-908E-54386D1301D3}">
      <dsp:nvSpPr>
        <dsp:cNvPr id="0" name=""/>
        <dsp:cNvSpPr/>
      </dsp:nvSpPr>
      <dsp:spPr>
        <a:xfrm>
          <a:off x="2177463" y="3515091"/>
          <a:ext cx="2931748" cy="876636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Личностным центром человека</a:t>
          </a:r>
          <a:endParaRPr lang="ru-RU" sz="2200" kern="1200"/>
        </a:p>
      </dsp:txBody>
      <dsp:txXfrm>
        <a:off x="2177463" y="3515091"/>
        <a:ext cx="2931748" cy="876636"/>
      </dsp:txXfrm>
    </dsp:sp>
    <dsp:sp modelId="{6FEA9A0B-694B-4A8A-B5E8-8EBFE014C761}">
      <dsp:nvSpPr>
        <dsp:cNvPr id="0" name=""/>
        <dsp:cNvSpPr/>
      </dsp:nvSpPr>
      <dsp:spPr>
        <a:xfrm>
          <a:off x="0" y="1857293"/>
          <a:ext cx="2931748" cy="93376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Практикой</a:t>
          </a:r>
          <a:endParaRPr lang="ru-RU" sz="2200" kern="1200" dirty="0"/>
        </a:p>
      </dsp:txBody>
      <dsp:txXfrm>
        <a:off x="0" y="1857293"/>
        <a:ext cx="2931748" cy="9337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E1976-EE23-4026-A1D8-F67D3B72511A}">
      <dsp:nvSpPr>
        <dsp:cNvPr id="0" name=""/>
        <dsp:cNvSpPr/>
      </dsp:nvSpPr>
      <dsp:spPr>
        <a:xfrm>
          <a:off x="0" y="0"/>
          <a:ext cx="6072230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Гуманистическая педагогика – попытка преодолеть разрыв между </a:t>
          </a:r>
          <a:endParaRPr lang="ru-RU" sz="2500" kern="1200" dirty="0"/>
        </a:p>
      </dsp:txBody>
      <dsp:txXfrm>
        <a:off x="0" y="0"/>
        <a:ext cx="6072230" cy="99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EE05-3AA5-4F94-AF41-EEEA73A5925A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D0A7-9E4B-4353-A7AE-5E576C915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103;\&#1084;&#1091;&#1079;&#1099;&#1082;&#1072;\027.%20DJ%20GRUV%20-%20&#1048;&#1075;&#1088;&#1091;&#1096;&#1082;&#1072;.mp3" TargetMode="Externa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7072362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Высшим гуманистическим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смыслом социального</a:t>
            </a:r>
          </a:p>
          <a:p>
            <a:pPr lvl="0" algn="ctr">
              <a:spcBef>
                <a:spcPct val="0"/>
              </a:spcBef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развития  является  отношение к человеку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высшей ценности бытия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622296" cy="44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8573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Будучи микрокосмосом, человек, наделен способностью познавать всё сущее, использовать его и наслаждаться им</a:t>
            </a:r>
          </a:p>
          <a:p>
            <a:endParaRPr lang="ru-RU" dirty="0" smtClean="0"/>
          </a:p>
          <a:p>
            <a:r>
              <a:rPr lang="ru-RU" dirty="0" smtClean="0"/>
              <a:t>из всех живых существ человек обладает самым обширным спектром мыслей и действий</a:t>
            </a:r>
          </a:p>
          <a:p>
            <a:endParaRPr lang="ru-RU" dirty="0" smtClean="0"/>
          </a:p>
          <a:p>
            <a:r>
              <a:rPr lang="ru-RU" dirty="0" smtClean="0"/>
              <a:t> он может охватить все, все познать и принять, направлять развитие и способствовать процветанию, а также превзойти все сущее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Человек</a:t>
            </a:r>
            <a:r>
              <a:rPr lang="ru-RU" sz="2800" dirty="0" smtClean="0"/>
              <a:t> - микрокосмос вселенной, заключающий в себе суть всех вещей</a:t>
            </a:r>
            <a:endParaRPr lang="ru-RU" sz="2800" dirty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81" y="2285992"/>
            <a:ext cx="4122219" cy="309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9"/>
          <p:cNvSpPr>
            <a:spLocks noGrp="1"/>
          </p:cNvSpPr>
          <p:nvPr>
            <p:ph sz="half" idx="2"/>
          </p:nvPr>
        </p:nvSpPr>
        <p:spPr>
          <a:xfrm>
            <a:off x="7429520" y="5500702"/>
            <a:ext cx="1428760" cy="714380"/>
          </a:xfrm>
        </p:spPr>
        <p:txBody>
          <a:bodyPr/>
          <a:lstStyle/>
          <a:p>
            <a:pPr lvl="1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642910" y="2214554"/>
            <a:ext cx="8072494" cy="3911609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Гуманизация</a:t>
            </a:r>
            <a:r>
              <a:rPr lang="ru-RU" dirty="0" smtClean="0"/>
              <a:t>  </a:t>
            </a:r>
            <a:r>
              <a:rPr lang="ru-RU" dirty="0"/>
              <a:t>образования </a:t>
            </a:r>
            <a:r>
              <a:rPr lang="ru-RU" dirty="0" smtClean="0"/>
              <a:t>- </a:t>
            </a:r>
            <a:r>
              <a:rPr lang="ru-RU" dirty="0"/>
              <a:t>важнейший социально-педагогический </a:t>
            </a:r>
            <a:r>
              <a:rPr lang="ru-RU" dirty="0" smtClean="0"/>
              <a:t>принцип, отражающий </a:t>
            </a:r>
            <a:r>
              <a:rPr lang="ru-RU" dirty="0"/>
              <a:t>современные общественные </a:t>
            </a:r>
            <a:r>
              <a:rPr lang="ru-RU" dirty="0" smtClean="0"/>
              <a:t>тенденции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2"/>
          <p:cNvGraphicFramePr/>
          <p:nvPr/>
        </p:nvGraphicFramePr>
        <p:xfrm>
          <a:off x="1000100" y="1643050"/>
          <a:ext cx="728667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00166" y="357166"/>
          <a:ext cx="607223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7620" y="3286124"/>
            <a:ext cx="16192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027. DJ GRUV - Игр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57252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Среди </a:t>
            </a:r>
            <a:r>
              <a:rPr lang="ru-RU" dirty="0"/>
              <a:t>гуманистических тенденций функционирования и развития системы образования можно выделить главную -  </a:t>
            </a:r>
            <a:r>
              <a:rPr lang="ru-RU" u="sng" dirty="0">
                <a:solidFill>
                  <a:srgbClr val="FF0000"/>
                </a:solidFill>
              </a:rPr>
              <a:t>ориентацию на развитие </a:t>
            </a:r>
            <a:r>
              <a:rPr lang="ru-RU" u="sng" dirty="0" smtClean="0">
                <a:solidFill>
                  <a:srgbClr val="FF0000"/>
                </a:solidFill>
              </a:rPr>
              <a:t>личности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900354" cy="38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214710" cy="323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116</Words>
  <Application>Microsoft Office PowerPoint</Application>
  <PresentationFormat>Экран (4:3)</PresentationFormat>
  <Paragraphs>16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Человек - микрокосмос вселенной, заключающий в себе суть всех вещей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Высшим гуманистическим смыслом социального развития становится утверждение отношения к человеку как высшей ценности бытия. </dc:title>
  <dc:creator>XP GAME 2008</dc:creator>
  <cp:lastModifiedBy>XP GAME 2008</cp:lastModifiedBy>
  <cp:revision>30</cp:revision>
  <dcterms:created xsi:type="dcterms:W3CDTF">2012-02-14T20:19:05Z</dcterms:created>
  <dcterms:modified xsi:type="dcterms:W3CDTF">2012-11-10T20:47:52Z</dcterms:modified>
</cp:coreProperties>
</file>