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C864EC-1EA2-4E20-80DB-B126C3C17BD5}" type="datetimeFigureOut">
              <a:rPr lang="ru-RU" smtClean="0"/>
              <a:pPr/>
              <a:t>06.07.2013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34E03E-EB59-47A1-82CE-616D6669A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text=%D1%83%D1%81%D0%BF%D0%B5%D1%88%D0%BD%D0%B0%D1%8F%20%D0%BB%D0%B8%D1%87%D0%BD%D0%BE%D1%81%D1%82%D1%8C&amp;img_url=theholywild.files.wordpress.com/2009/04/arms_wide_open_0f0a.jpg&amp;pos=28&amp;rpt=s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p=1&amp;text=%D0%90%D0%9D%D0%A2%D0%90%D0%9D%D0%A2%D0%90&amp;img_url=www.antanta-omsk.ru/Images/Logotype_color_.png&amp;pos=50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2%D0%BD%D0%B5%D0%BA%D0%BB%D0%B0%D1%81%D1%81%D0%BD%D0%B0%D1%8F%20%D0%B4%D0%B5%D1%8F%D1%82%D0%B5%D0%BB%D1%8C%D0%BD%D0%BE%D1%81%D1%82%D1%8C&amp;img_url=psyxologiya.ru/wp-content/uploads/2010/12/vospitanie-detej-vo-vneklassnoj-deyatelnosti.jpg&amp;pos=130&amp;rpt=simage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p=4&amp;text=%D0%B2%D0%BD%D0%B5%D0%BA%D0%BB%D0%B0%D1%81%D1%81%D0%BD%D0%B0%D1%8F%20%D0%B4%D0%B5%D1%8F%D1%82%D0%B5%D0%BB%D1%8C%D0%BD%D0%BE%D1%81%D1%82%D1%8C&amp;img_url=prog40.ru/joom/images/stories/2(1).jpg&amp;pos=136&amp;rpt=sim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E%D0%BC%D0%BF%D0%B5%D1%82%D0%B5%D0%BD%D1%82%D0%BD%D1%8B%D0%B9%20%D1%87%D0%B5%D0%BB%D0%BE%D0%B2%D0%B5%D0%BA%20-%20%D1%87%D0%B5%D0%BB%D0%BE%D0%B2%D0%B5%D0%BA%20%D1%83%D1%81%D0%BF%D0%B5%D1%88%D0%BD%D1%8B%D0%B9&amp;img_url=www.cool4u.ru/uploads/posts/2011-12/1323503052_fotolia_2801698_subscription_l.jpg&amp;pos=29&amp;rpt=simage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text=%D0%BA%D0%BE%D0%BC%D0%BF%D0%B5%D1%82%D0%B5%D0%BD%D1%82%D0%BD%D1%8B%D0%B9%20%D1%87%D0%B5%D0%BB%D0%BE%D0%B2%D0%B5%D0%BA&amp;img_url=repetitor8.ru/img/190797-p08.specialist.jpg&amp;pos=4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text=%D0%B3%D0%B5%D0%BE%D0%B3%D1%80%D0%B0%D1%84%D0%B8%D1%8F%206-9%20%D0%BA%D0%BB%D0%B0%D1%81%D1%81%20%D0%A4%D0%B3%D0%BE%D1%81&amp;img_url=www.colibri.ru/photos/abr04/abr98568.jpg&amp;pos=3&amp;rpt=simag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3%D1%81%D0%BF%D0%B5%D1%88%D0%BD%D0%B0%D1%8F%20%D0%BB%D0%B8%D1%87%D0%BD%D0%BE%D1%81%D1%82%D1%8C&amp;img_url=mediasubs.ru/group/uploads/ya/yagyalife-uspeh-schaste-voploschenie-tselej-razvitie-osoznaniya-ritualyi-yagiya/image2/TQ0MC00OT.jpg&amp;pos=15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3"/>
            <a:ext cx="7198568" cy="14401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</a:t>
            </a:r>
            <a:br>
              <a:rPr lang="ru-RU" dirty="0" smtClean="0"/>
            </a:br>
            <a:r>
              <a:rPr lang="ru-RU" dirty="0" smtClean="0"/>
              <a:t>УСПЕШНОЙ ЛИЧНОСТИ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7072"/>
            <a:ext cx="7772400" cy="115212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Презентацию подготовила Саркисян Э. В., учитель русского языка и литературы ГБОУ СОШ № 336 Невского района </a:t>
            </a:r>
          </a:p>
          <a:p>
            <a:pPr algn="just"/>
            <a:r>
              <a:rPr lang="ru-RU" smtClean="0"/>
              <a:t> </a:t>
            </a:r>
            <a:r>
              <a:rPr lang="ru-RU" smtClean="0"/>
              <a:t>                                  Санкт-Петербурга</a:t>
            </a:r>
            <a:endParaRPr lang="ru-RU" dirty="0"/>
          </a:p>
        </p:txBody>
      </p:sp>
      <p:pic>
        <p:nvPicPr>
          <p:cNvPr id="2355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23556" name="Picture 4" descr="http://im7-tub-ru.yandex.net/i?id=136436938-3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132856"/>
            <a:ext cx="3037777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8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754760" cy="4464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3:</a:t>
            </a:r>
            <a:br>
              <a:rPr lang="ru-RU" sz="2400" dirty="0" smtClean="0"/>
            </a:br>
            <a:r>
              <a:rPr lang="ru-RU" sz="2400" b="0" i="1" dirty="0" smtClean="0">
                <a:effectLst/>
              </a:rPr>
              <a:t>Баку Наталья, </a:t>
            </a:r>
            <a:r>
              <a:rPr lang="ru-RU" sz="2400" b="0" i="1" dirty="0" err="1" smtClean="0">
                <a:effectLst/>
              </a:rPr>
              <a:t>Краснокутская</a:t>
            </a:r>
            <a:r>
              <a:rPr lang="ru-RU" sz="2400" b="0" i="1" dirty="0" smtClean="0">
                <a:effectLst/>
              </a:rPr>
              <a:t> Алиса, Семенова Александра, Якунин Влад.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6" name="Рисунок 5" descr="CIMG1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60648"/>
            <a:ext cx="4587974" cy="611729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IMG1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33944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6" name="Рисунок 5" descr="CIMG1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124744"/>
            <a:ext cx="3942438" cy="525658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8" name="Содержимое 7" descr="CIMG171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63688" y="980728"/>
            <a:ext cx="6905740" cy="5179305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		 ШКОЛА </a:t>
            </a:r>
            <a:br>
              <a:rPr lang="ru-RU" dirty="0" smtClean="0"/>
            </a:br>
            <a:r>
              <a:rPr lang="ru-RU" dirty="0" smtClean="0"/>
              <a:t>			  </a:t>
            </a:r>
            <a:r>
              <a:rPr lang="ru-RU" sz="2200" b="0" i="1" dirty="0" smtClean="0">
                <a:solidFill>
                  <a:srgbClr val="FFC000"/>
                </a:solidFill>
                <a:effectLst/>
              </a:rPr>
              <a:t>(в идеале)</a:t>
            </a:r>
            <a:endParaRPr lang="ru-RU" sz="2200" b="0" i="1" dirty="0">
              <a:solidFill>
                <a:srgbClr val="FFC000"/>
              </a:solidFill>
              <a:effectLst/>
            </a:endParaRPr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5260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		</a:t>
            </a:r>
            <a:r>
              <a:rPr lang="ru-RU" sz="2400" dirty="0" smtClean="0">
                <a:solidFill>
                  <a:srgbClr val="C00000"/>
                </a:solidFill>
              </a:rPr>
              <a:t>Коллективная деятельность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Образование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	    </a:t>
            </a:r>
            <a:r>
              <a:rPr lang="ru-RU" sz="2400" dirty="0" smtClean="0">
                <a:solidFill>
                  <a:srgbClr val="C00000"/>
                </a:solidFill>
              </a:rPr>
              <a:t>Нравственные            							   качества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Трудолюбие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			   и ответственность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Конкурентоспособность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                                                      Культура общения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827584" y="1916832"/>
            <a:ext cx="1368152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067944" y="1484784"/>
            <a:ext cx="1656184" cy="1512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236296" y="1988840"/>
            <a:ext cx="1296144" cy="17281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275856" y="3356992"/>
            <a:ext cx="1512168" cy="13681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940152" y="4293096"/>
            <a:ext cx="1800200" cy="16561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23528" y="4005064"/>
            <a:ext cx="1584176" cy="1440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		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						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059832" y="1556792"/>
            <a:ext cx="2736304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РЕБЕНОК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899592" y="3645024"/>
            <a:ext cx="2736304" cy="136815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ШКОЛА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5436096" y="3717032"/>
            <a:ext cx="2808312" cy="144016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СЕМЬЯ</a:t>
            </a:r>
            <a:endParaRPr lang="ru-RU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15816" y="2924944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2924944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6"/>
          </p:cNvCxnSpPr>
          <p:nvPr/>
        </p:nvCxnSpPr>
        <p:spPr>
          <a:xfrm flipV="1">
            <a:off x="3635896" y="4293096"/>
            <a:ext cx="1872208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059832" y="2996952"/>
            <a:ext cx="86409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004048" y="2924944"/>
            <a:ext cx="93610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563888" y="4149080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im3-tub-ru.yandex.net/i?id=347141609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8640"/>
            <a:ext cx="17621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3"/>
            <a:ext cx="7198568" cy="1152127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ФГОС </a:t>
            </a:r>
            <a:b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УСПЕШНАЯ ЛИЧНОСТЬ</a:t>
            </a:r>
            <a:endParaRPr lang="ru-RU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132856"/>
            <a:ext cx="7772400" cy="30243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latin typeface="Bookman Old Style" pitchFamily="18" charset="0"/>
              </a:rPr>
              <a:t>А. А. </a:t>
            </a:r>
            <a:r>
              <a:rPr lang="ru-RU" dirty="0" err="1" smtClean="0">
                <a:latin typeface="Bookman Old Style" pitchFamily="18" charset="0"/>
              </a:rPr>
              <a:t>Фурсенко</a:t>
            </a:r>
            <a:r>
              <a:rPr lang="ru-RU" dirty="0" smtClean="0">
                <a:latin typeface="Bookman Old Style" pitchFamily="18" charset="0"/>
              </a:rPr>
              <a:t>: </a:t>
            </a:r>
            <a:r>
              <a:rPr lang="ru-RU" i="1" dirty="0" smtClean="0">
                <a:latin typeface="Bookman Old Style" pitchFamily="18" charset="0"/>
              </a:rPr>
              <a:t>"Мы должны подготовить ребенка к будущей жизни, чтобы он был успешным человеком, независимо от того, как он учится"*. </a:t>
            </a:r>
          </a:p>
          <a:p>
            <a:pPr algn="l"/>
            <a:r>
              <a:rPr lang="ru-RU" i="1" dirty="0" smtClean="0">
                <a:latin typeface="Bookman Old Style" pitchFamily="18" charset="0"/>
              </a:rPr>
              <a:t>___________________ </a:t>
            </a:r>
          </a:p>
          <a:p>
            <a:pPr algn="l"/>
            <a:r>
              <a:rPr lang="ru-RU" i="1" dirty="0" smtClean="0">
                <a:latin typeface="Bookman Old Style" pitchFamily="18" charset="0"/>
              </a:rPr>
              <a:t>* </a:t>
            </a:r>
            <a:r>
              <a:rPr lang="ru-RU" sz="2400" dirty="0" smtClean="0">
                <a:latin typeface="Bookman Old Style" pitchFamily="18" charset="0"/>
              </a:rPr>
              <a:t>Тезис выступления бывшего Министра образования и науки РФ А.А. </a:t>
            </a:r>
            <a:r>
              <a:rPr lang="ru-RU" sz="2400" dirty="0" err="1" smtClean="0">
                <a:latin typeface="Bookman Old Style" pitchFamily="18" charset="0"/>
              </a:rPr>
              <a:t>Фурсенко</a:t>
            </a:r>
            <a:r>
              <a:rPr lang="ru-RU" sz="2400" dirty="0" smtClean="0">
                <a:latin typeface="Bookman Old Style" pitchFamily="18" charset="0"/>
              </a:rPr>
              <a:t> на Первом съезде учителей и работников образования государств - членов СНГ 27 апреля 2010 г</a:t>
            </a:r>
            <a:r>
              <a:rPr lang="ru-RU" i="1" dirty="0" smtClean="0">
                <a:latin typeface="Bookman Old Style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2355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«Нашей целью является реализация именно данной модели, при которой одной из главных задач внеурочной деятельности в рамках ФГОС является успешная социализация ребенка и воспитание успешной в будущем личности».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26626" name="Picture 2" descr="http://im6-tub-ru.yandex.net/i?id=176911230-1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437112"/>
            <a:ext cx="1390650" cy="1428750"/>
          </a:xfrm>
          <a:prstGeom prst="rect">
            <a:avLst/>
          </a:prstGeom>
          <a:noFill/>
        </p:spPr>
      </p:pic>
      <p:pic>
        <p:nvPicPr>
          <p:cNvPr id="26630" name="Picture 6" descr="http://im3-tub-ru.yandex.net/i?id=628243556-6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76672"/>
            <a:ext cx="128587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2263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Штейнберг Ирина (директор гимназии 2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г. Красноярска):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«Человек компетентный - человек успешный»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28674" name="Picture 2" descr="http://im4-tub-ru.yandex.net/i?id=326553565-0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268760"/>
            <a:ext cx="2143125" cy="1428750"/>
          </a:xfrm>
          <a:prstGeom prst="rect">
            <a:avLst/>
          </a:prstGeom>
          <a:noFill/>
        </p:spPr>
      </p:pic>
      <p:pic>
        <p:nvPicPr>
          <p:cNvPr id="28676" name="Picture 4" descr="http://im3-tub-ru.yandex.net/i?id=407484841-3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65313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6203032" cy="4378491"/>
          </a:xfrm>
        </p:spPr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География 6-9 класс. Пояснительная записка: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«…главным для  обучения географии в основной школе является формирование всесторонне образованной, инициативной и успешной личности»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29698" name="Picture 2" descr="http://im8-tub-ru.yandex.net/i?id=551486692-27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420888"/>
            <a:ext cx="1368152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8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Школа 587 г. Москвы. «Реализация ФГОС».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«..Основой для полноценного внедрения ФГОС является создание для детей развивающей среды, способной организовывать и направлять их деятельность в направлениях интеллектуального, творческого, культурно-нравственного роста, воспитание высококультурной успешной личности».</a:t>
            </a: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30723" name="Picture 3" descr="http://kwout.com/cutout/n/jc/2e/hrw_b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174" y="260648"/>
            <a:ext cx="2484274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8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6" name="Рисунок 5" descr="CIMG1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620688"/>
            <a:ext cx="7200800" cy="54006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8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754760" cy="4464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1:</a:t>
            </a:r>
            <a:br>
              <a:rPr lang="ru-RU" sz="2400" dirty="0" smtClean="0"/>
            </a:br>
            <a:r>
              <a:rPr lang="ru-RU" sz="2400" b="0" i="1" dirty="0" smtClean="0">
                <a:effectLst/>
              </a:rPr>
              <a:t>Малинина Екатерина, </a:t>
            </a:r>
            <a:r>
              <a:rPr lang="ru-RU" sz="2400" b="0" i="1" dirty="0" err="1" smtClean="0">
                <a:effectLst/>
              </a:rPr>
              <a:t>Абосов</a:t>
            </a:r>
            <a:r>
              <a:rPr lang="ru-RU" sz="2400" b="0" i="1" dirty="0" smtClean="0">
                <a:effectLst/>
              </a:rPr>
              <a:t> </a:t>
            </a:r>
            <a:r>
              <a:rPr lang="ru-RU" sz="2400" b="0" i="1" dirty="0" err="1" smtClean="0">
                <a:effectLst/>
              </a:rPr>
              <a:t>Шахром</a:t>
            </a:r>
            <a:r>
              <a:rPr lang="ru-RU" sz="2400" b="0" i="1" dirty="0" smtClean="0">
                <a:effectLst/>
              </a:rPr>
              <a:t>, </a:t>
            </a:r>
            <a:r>
              <a:rPr lang="ru-RU" sz="2400" b="0" i="1" dirty="0" err="1" smtClean="0">
                <a:effectLst/>
              </a:rPr>
              <a:t>Горелкин</a:t>
            </a:r>
            <a:r>
              <a:rPr lang="ru-RU" sz="2400" b="0" i="1" dirty="0" smtClean="0">
                <a:effectLst/>
              </a:rPr>
              <a:t> Василий, </a:t>
            </a:r>
            <a:r>
              <a:rPr lang="ru-RU" sz="2400" b="0" i="1" dirty="0" err="1" smtClean="0">
                <a:effectLst/>
              </a:rPr>
              <a:t>Валутина</a:t>
            </a:r>
            <a:r>
              <a:rPr lang="ru-RU" sz="2400" b="0" i="1" dirty="0" smtClean="0">
                <a:effectLst/>
              </a:rPr>
              <a:t> Ирина.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Формула: </a:t>
            </a:r>
            <a:r>
              <a:rPr lang="ru-RU" sz="2400" b="0" i="1" dirty="0" smtClean="0">
                <a:effectLst/>
              </a:rPr>
              <a:t>УСПЕШНЫЙ ЧЕЛОВЕК=(МОЗГИ+</a:t>
            </a:r>
            <a:br>
              <a:rPr lang="ru-RU" sz="2400" b="0" i="1" dirty="0" smtClean="0">
                <a:effectLst/>
              </a:rPr>
            </a:br>
            <a:r>
              <a:rPr lang="ru-RU" sz="2400" b="0" i="1" dirty="0" smtClean="0">
                <a:effectLst/>
              </a:rPr>
              <a:t>УДАЧА+ТРУД²+ЦЕЛЬ*ЛИДЕРСТВО):ВРЕМЯ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7" name="Рисунок 6" descr="CIMG17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0002" y="116632"/>
            <a:ext cx="4803998" cy="640533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37849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endParaRPr lang="ru-RU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754760" cy="44644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2:</a:t>
            </a:r>
            <a:br>
              <a:rPr lang="ru-RU" sz="2400" dirty="0" smtClean="0"/>
            </a:br>
            <a:r>
              <a:rPr lang="ru-RU" sz="2400" b="0" i="1" dirty="0" err="1" smtClean="0">
                <a:effectLst/>
              </a:rPr>
              <a:t>Ладыжинская</a:t>
            </a:r>
            <a:r>
              <a:rPr lang="ru-RU" sz="2400" b="0" i="1" dirty="0" smtClean="0">
                <a:effectLst/>
              </a:rPr>
              <a:t> Анастасия, </a:t>
            </a:r>
            <a:r>
              <a:rPr lang="ru-RU" sz="2400" b="0" i="1" dirty="0" err="1" smtClean="0">
                <a:effectLst/>
              </a:rPr>
              <a:t>Деминский</a:t>
            </a:r>
            <a:r>
              <a:rPr lang="ru-RU" sz="2400" b="0" i="1" dirty="0" smtClean="0">
                <a:effectLst/>
              </a:rPr>
              <a:t> Ян, Большакова Наталья, </a:t>
            </a:r>
            <a:r>
              <a:rPr lang="ru-RU" sz="2400" b="0" i="1" dirty="0" err="1" smtClean="0">
                <a:effectLst/>
              </a:rPr>
              <a:t>Кипайкин</a:t>
            </a:r>
            <a:r>
              <a:rPr lang="ru-RU" sz="2400" b="0" i="1" dirty="0" smtClean="0">
                <a:effectLst/>
              </a:rPr>
              <a:t> Дмитрий.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http://im6-tub-ru.yandex.net/i?id=173568889-5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3514" cy="1584176"/>
          </a:xfrm>
          <a:prstGeom prst="rect">
            <a:avLst/>
          </a:prstGeom>
          <a:noFill/>
        </p:spPr>
      </p:pic>
      <p:pic>
        <p:nvPicPr>
          <p:cNvPr id="8" name="Рисунок 7" descr="CIMG1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0648"/>
            <a:ext cx="4677984" cy="623731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211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МОДЕЛЬ  УСПЕШНОЙ ЛИЧНОСТИ</vt:lpstr>
      <vt:lpstr>1. ФГОС  И УСПЕШНАЯ ЛИЧНОСТЬ</vt:lpstr>
      <vt:lpstr>Слайд 3</vt:lpstr>
      <vt:lpstr>Слайд 4</vt:lpstr>
      <vt:lpstr>Слайд 5</vt:lpstr>
      <vt:lpstr>Слайд 6</vt:lpstr>
      <vt:lpstr>Слайд 7</vt:lpstr>
      <vt:lpstr>Группа 1: Малинина Екатерина, Абосов Шахром, Горелкин Василий, Валутина Ирина.  Формула: УСПЕШНЫЙ ЧЕЛОВЕК=(МОЗГИ+ УДАЧА+ТРУД²+ЦЕЛЬ*ЛИДЕРСТВО):ВРЕМЯ </vt:lpstr>
      <vt:lpstr>Группа 2: Ладыжинская Анастасия, Деминский Ян, Большакова Наталья, Кипайкин Дмитрий.    </vt:lpstr>
      <vt:lpstr>Группа 3: Баку Наталья, Краснокутская Алиса, Семенова Александра, Якунин Влад.    </vt:lpstr>
      <vt:lpstr>Слайд 11</vt:lpstr>
      <vt:lpstr>Слайд 12</vt:lpstr>
      <vt:lpstr>          ШКОЛА       (в идеале)</vt:lpstr>
      <vt:lpstr>Слайд 14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 УСПЕШНОЙ ЛИЧНОСТИ</dc:title>
  <dc:creator>Элина</dc:creator>
  <cp:lastModifiedBy>Элина</cp:lastModifiedBy>
  <cp:revision>8</cp:revision>
  <dcterms:created xsi:type="dcterms:W3CDTF">2012-11-04T17:08:37Z</dcterms:created>
  <dcterms:modified xsi:type="dcterms:W3CDTF">2013-07-06T17:53:20Z</dcterms:modified>
</cp:coreProperties>
</file>