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0" r:id="rId3"/>
    <p:sldId id="258" r:id="rId4"/>
    <p:sldId id="261" r:id="rId5"/>
    <p:sldId id="266" r:id="rId6"/>
    <p:sldId id="267" r:id="rId7"/>
    <p:sldId id="271" r:id="rId8"/>
    <p:sldId id="268" r:id="rId9"/>
    <p:sldId id="259" r:id="rId10"/>
    <p:sldId id="265" r:id="rId11"/>
    <p:sldId id="257" r:id="rId12"/>
    <p:sldId id="269" r:id="rId13"/>
    <p:sldId id="260" r:id="rId14"/>
    <p:sldId id="262" r:id="rId15"/>
    <p:sldId id="264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85C46-4B18-428D-9E32-057FF19DE898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914B5-D0AF-45FE-8E5B-88401FE22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53200" y="6372225"/>
            <a:ext cx="2133600" cy="24447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034656D-A10B-45FF-B6AD-98EC5E5DAF9C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372100" y="428625"/>
            <a:ext cx="2297113" cy="244475"/>
          </a:xfrm>
        </p:spPr>
        <p:txBody>
          <a:bodyPr/>
          <a:lstStyle>
            <a:lvl1pPr>
              <a:defRPr b="1" i="1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33800" y="63849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691D015F-5165-4F16-B6FE-2C9587A2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620000" y="304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352800"/>
            <a:ext cx="48768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790825"/>
            <a:ext cx="6781800" cy="533400"/>
          </a:xfrm>
        </p:spPr>
        <p:txBody>
          <a:bodyPr/>
          <a:lstStyle>
            <a:lvl1pPr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D015F-5165-4F16-B6FE-2C9587A2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34656D-A10B-45FF-B6AD-98EC5E5DAF9C}" type="datetimeFigureOut">
              <a:rPr lang="ru-RU" smtClean="0"/>
              <a:pPr/>
              <a:t>01.06.2013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571500"/>
            <a:ext cx="2047875" cy="5753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71500"/>
            <a:ext cx="5991225" cy="5753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D015F-5165-4F16-B6FE-2C9587A2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34656D-A10B-45FF-B6AD-98EC5E5DAF9C}" type="datetimeFigureOut">
              <a:rPr lang="ru-RU" smtClean="0"/>
              <a:pPr/>
              <a:t>01.06.2013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162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915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086600" y="65373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691D015F-5165-4F16-B6FE-2C9587A2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fld id="{F034656D-A10B-45FF-B6AD-98EC5E5DAF9C}" type="datetimeFigureOut">
              <a:rPr lang="ru-RU" smtClean="0"/>
              <a:pPr/>
              <a:t>01.06.2013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D015F-5165-4F16-B6FE-2C9587A2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34656D-A10B-45FF-B6AD-98EC5E5DAF9C}" type="datetimeFigureOut">
              <a:rPr lang="ru-RU" smtClean="0"/>
              <a:pPr/>
              <a:t>01.06.2013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D015F-5165-4F16-B6FE-2C9587A2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34656D-A10B-45FF-B6AD-98EC5E5DAF9C}" type="datetimeFigureOut">
              <a:rPr lang="ru-RU" smtClean="0"/>
              <a:pPr/>
              <a:t>01.06.2013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95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447800"/>
            <a:ext cx="40195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D015F-5165-4F16-B6FE-2C9587A2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34656D-A10B-45FF-B6AD-98EC5E5DAF9C}" type="datetimeFigureOut">
              <a:rPr lang="ru-RU" smtClean="0"/>
              <a:pPr/>
              <a:t>01.06.2013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D015F-5165-4F16-B6FE-2C9587A2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34656D-A10B-45FF-B6AD-98EC5E5DAF9C}" type="datetimeFigureOut">
              <a:rPr lang="ru-RU" smtClean="0"/>
              <a:pPr/>
              <a:t>01.06.2013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D015F-5165-4F16-B6FE-2C9587A2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34656D-A10B-45FF-B6AD-98EC5E5DAF9C}" type="datetimeFigureOut">
              <a:rPr lang="ru-RU" smtClean="0"/>
              <a:pPr/>
              <a:t>01.06.2013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D015F-5165-4F16-B6FE-2C9587A2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34656D-A10B-45FF-B6AD-98EC5E5DAF9C}" type="datetimeFigureOut">
              <a:rPr lang="ru-RU" smtClean="0"/>
              <a:pPr/>
              <a:t>01.06.2013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D015F-5165-4F16-B6FE-2C9587A2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34656D-A10B-45FF-B6AD-98EC5E5DAF9C}" type="datetimeFigureOut">
              <a:rPr lang="ru-RU" smtClean="0"/>
              <a:pPr/>
              <a:t>01.06.2013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D015F-5165-4F16-B6FE-2C9587A2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34656D-A10B-45FF-B6AD-98EC5E5DAF9C}" type="datetimeFigureOut">
              <a:rPr lang="ru-RU" smtClean="0"/>
              <a:pPr/>
              <a:t>01.06.2013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Rectangle 92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13" name="Object 89"/>
          <p:cNvGraphicFramePr>
            <a:graphicFrameLocks noChangeAspect="1"/>
          </p:cNvGraphicFramePr>
          <p:nvPr/>
        </p:nvGraphicFramePr>
        <p:xfrm>
          <a:off x="0" y="0"/>
          <a:ext cx="9144000" cy="2332038"/>
        </p:xfrm>
        <a:graphic>
          <a:graphicData uri="http://schemas.openxmlformats.org/presentationml/2006/ole">
            <p:oleObj spid="_x0000_s2050" name="Image" r:id="rId15" imgW="13003175" imgH="3314286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447800"/>
            <a:ext cx="8191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086600" y="6537325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191000" y="65532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91D015F-5165-4F16-B6FE-2C9587A26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571500"/>
            <a:ext cx="7162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532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F034656D-A10B-45FF-B6AD-98EC5E5DAF9C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228600" y="15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2"/>
                </a:solidFill>
              </a:rPr>
              <a:t>LOGO</a:t>
            </a:r>
          </a:p>
        </p:txBody>
      </p:sp>
      <p:pic>
        <p:nvPicPr>
          <p:cNvPr id="1114" name="Picture 90" descr="p12_s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153400" y="590550"/>
            <a:ext cx="698500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8501090" cy="11763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Формирование </a:t>
            </a:r>
            <a:br>
              <a:rPr lang="ru-RU" b="1" dirty="0" smtClean="0"/>
            </a:br>
            <a:r>
              <a:rPr lang="ru-RU" b="1" dirty="0" smtClean="0"/>
              <a:t>исследовательских навыков на уроках биологии с использованием цифровой лаборатории «Архимед»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3933245"/>
            <a:ext cx="4143404" cy="292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Использование цифровой лаборатории в исследовательской деятельности</a:t>
            </a:r>
            <a:endParaRPr lang="ru-RU" dirty="0"/>
          </a:p>
        </p:txBody>
      </p:sp>
      <p:pic>
        <p:nvPicPr>
          <p:cNvPr id="10242" name="Picture 2" descr="Картинка 57 из 2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57298"/>
            <a:ext cx="3071834" cy="4725854"/>
          </a:xfrm>
          <a:prstGeom prst="rect">
            <a:avLst/>
          </a:prstGeom>
          <a:noFill/>
        </p:spPr>
      </p:pic>
      <p:pic>
        <p:nvPicPr>
          <p:cNvPr id="10244" name="Picture 4" descr="Картинка 106 из 2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500174"/>
            <a:ext cx="4724433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Дыхание растений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45974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Картинка 8 из 2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880770"/>
            <a:ext cx="5344010" cy="294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school167spb.narod.ru/fiz_la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3" y="1285860"/>
            <a:ext cx="5619789" cy="4214842"/>
          </a:xfrm>
          <a:prstGeom prst="rect">
            <a:avLst/>
          </a:prstGeom>
          <a:noFill/>
        </p:spPr>
      </p:pic>
      <p:pic>
        <p:nvPicPr>
          <p:cNvPr id="29700" name="Picture 4" descr="http://wiki.laser.ru/portal/images/7/79/%D0%A7%D0%98%D0%9F_%D0%94%D0%B5%D0%BD%D1%8C_%D0%B2%D0%BE%D1%81%D1%8C%D0%BC%D0%BE%D0%B9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849625"/>
            <a:ext cx="4000496" cy="300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уроке </a:t>
            </a:r>
            <a:endParaRPr lang="ru-RU" dirty="0"/>
          </a:p>
        </p:txBody>
      </p:sp>
      <p:pic>
        <p:nvPicPr>
          <p:cNvPr id="4" name="Содержимое 3" descr="P403014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110834"/>
            <a:ext cx="7643866" cy="57329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403014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33304" y="3496845"/>
            <a:ext cx="4195820" cy="3146866"/>
          </a:xfrm>
        </p:spPr>
      </p:pic>
      <p:pic>
        <p:nvPicPr>
          <p:cNvPr id="7" name="Содержимое 6" descr="P403014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19625" y="3500438"/>
            <a:ext cx="4114801" cy="3086101"/>
          </a:xfrm>
        </p:spPr>
      </p:pic>
      <p:pic>
        <p:nvPicPr>
          <p:cNvPr id="8" name="Рисунок 7" descr="P403014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14290"/>
            <a:ext cx="4214842" cy="316113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785794"/>
            <a:ext cx="40749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Преимущества использования цифровой лаборатории: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позволяют получать данные, недоступные в традиционных учебных экспериментах</a:t>
            </a:r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</a:rPr>
              <a:t>дают возможность производить удобную обработку результатов </a:t>
            </a:r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</a:rPr>
              <a:t>обладают мобильностью</a:t>
            </a:r>
            <a:r>
              <a:rPr lang="ru-RU" smtClean="0"/>
              <a:t>, </a:t>
            </a:r>
            <a:r>
              <a:rPr lang="ru-RU" smtClean="0">
                <a:latin typeface="Times New Roman" pitchFamily="18" charset="0"/>
              </a:rPr>
              <a:t>что позволяет проводить исследования в «полевых условиях».</a:t>
            </a:r>
          </a:p>
        </p:txBody>
      </p:sp>
      <p:pic>
        <p:nvPicPr>
          <p:cNvPr id="29700" name="Picture 4" descr="логотип синий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5858538"/>
            <a:ext cx="2143108" cy="9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0"/>
            <a:ext cx="8215370" cy="11429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Использование цифровых лабораторий способствует: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Повышению интереса к предмету;</a:t>
            </a:r>
          </a:p>
          <a:p>
            <a:r>
              <a:rPr lang="ru-RU" dirty="0" smtClean="0"/>
              <a:t>Формированию опыта исследовательской работы;</a:t>
            </a:r>
          </a:p>
          <a:p>
            <a:r>
              <a:rPr lang="ru-RU" dirty="0" smtClean="0"/>
              <a:t>Развитию навыков работы с интересной и современной техникой и компьютерными технологиями;</a:t>
            </a:r>
          </a:p>
          <a:p>
            <a:r>
              <a:rPr lang="ru-RU" dirty="0" smtClean="0"/>
              <a:t>Применению современных информационных технологий для обработки результатов естественнонаучного эксперимента;</a:t>
            </a:r>
          </a:p>
          <a:p>
            <a:r>
              <a:rPr lang="ru-RU" dirty="0" smtClean="0"/>
              <a:t>Решению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задач.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rf-54.ru/userfiles/catalog/large/836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143116"/>
            <a:ext cx="3357554" cy="2695637"/>
          </a:xfrm>
          <a:prstGeom prst="rect">
            <a:avLst/>
          </a:prstGeom>
          <a:noFill/>
        </p:spPr>
      </p:pic>
      <p:pic>
        <p:nvPicPr>
          <p:cNvPr id="30724" name="Picture 4" descr="http://www.textronic.ru/published/publicdata/TEXTRONIC/attachments/SC/products_pictures/lab400_large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2770" y="285728"/>
            <a:ext cx="307220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C1515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357166"/>
            <a:ext cx="8404960" cy="60778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5240091" cy="3429000"/>
          </a:xfrm>
        </p:spPr>
      </p:pic>
      <p:sp>
        <p:nvSpPr>
          <p:cNvPr id="5" name="TextBox 4"/>
          <p:cNvSpPr txBox="1"/>
          <p:nvPr/>
        </p:nvSpPr>
        <p:spPr>
          <a:xfrm>
            <a:off x="928662" y="364331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Кабинет химии 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29058" y="3429491"/>
            <a:ext cx="5214942" cy="3428509"/>
          </a:xfrm>
        </p:spPr>
      </p:pic>
      <p:sp>
        <p:nvSpPr>
          <p:cNvPr id="9" name="TextBox 8"/>
          <p:cNvSpPr txBox="1"/>
          <p:nvPr/>
        </p:nvSpPr>
        <p:spPr>
          <a:xfrm>
            <a:off x="5929322" y="307181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Методический кабинет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Цифровая лаборатория Архиме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64081"/>
            <a:ext cx="9144000" cy="6108191"/>
          </a:xfrm>
          <a:prstGeom prst="rect">
            <a:avLst/>
          </a:prstGeom>
          <a:noFill/>
        </p:spPr>
      </p:pic>
      <p:pic>
        <p:nvPicPr>
          <p:cNvPr id="3078" name="Picture 6" descr="http://www.int-edu.ru/files/1189_35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357430"/>
            <a:ext cx="2482399" cy="350046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5429264"/>
            <a:ext cx="1361715" cy="1119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www.int-edu.ru/htdocs/datchiki_nova/DT015-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1714488"/>
            <a:ext cx="1967473" cy="2000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project-cabinet.narod.ru/effect/arhimed/Nova2/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00174"/>
            <a:ext cx="6089797" cy="4643470"/>
          </a:xfrm>
          <a:prstGeom prst="rect">
            <a:avLst/>
          </a:prstGeom>
          <a:noFill/>
        </p:spPr>
      </p:pic>
      <p:pic>
        <p:nvPicPr>
          <p:cNvPr id="27652" name="Picture 4" descr="http://www.int-edu.ru/htdocs/datchiki_nova/DT014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64" y="0"/>
            <a:ext cx="1571636" cy="2299957"/>
          </a:xfrm>
          <a:prstGeom prst="snip2DiagRect">
            <a:avLst/>
          </a:prstGeom>
          <a:noFill/>
        </p:spPr>
      </p:pic>
      <p:pic>
        <p:nvPicPr>
          <p:cNvPr id="27656" name="Picture 8" descr="http://www.int-edu.ru/htdocs/datchiki_nova/DT016A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5339963"/>
            <a:ext cx="2143108" cy="1518037"/>
          </a:xfrm>
          <a:prstGeom prst="rect">
            <a:avLst/>
          </a:prstGeom>
          <a:noFill/>
        </p:spPr>
      </p:pic>
      <p:pic>
        <p:nvPicPr>
          <p:cNvPr id="27658" name="Picture 10" descr="http://www.int-edu.ru/htdocs/datchiki_nova/DT03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00958" y="3214686"/>
            <a:ext cx="1643042" cy="1848424"/>
          </a:xfrm>
          <a:prstGeom prst="rect">
            <a:avLst/>
          </a:prstGeom>
          <a:noFill/>
        </p:spPr>
      </p:pic>
      <p:pic>
        <p:nvPicPr>
          <p:cNvPr id="27660" name="Picture 12" descr="http://www.int-edu.ru/htdocs/datchiki_nova/DT222A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2" y="5286364"/>
            <a:ext cx="2328350" cy="1571636"/>
          </a:xfrm>
          <a:prstGeom prst="rect">
            <a:avLst/>
          </a:prstGeom>
          <a:noFill/>
        </p:spPr>
      </p:pic>
      <p:pic>
        <p:nvPicPr>
          <p:cNvPr id="27662" name="Picture 14" descr="http://www.int-edu.ru/htdocs/datchiki_nova/DT155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86446" y="0"/>
            <a:ext cx="1928826" cy="1639504"/>
          </a:xfrm>
          <a:prstGeom prst="rect">
            <a:avLst/>
          </a:prstGeom>
          <a:noFill/>
        </p:spPr>
      </p:pic>
      <p:pic>
        <p:nvPicPr>
          <p:cNvPr id="27664" name="Picture 16" descr="http://www.int-edu.ru/htdocs/datchiki_nova/DT029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71935" y="-1"/>
            <a:ext cx="1785942" cy="1473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www.intekom.ru/assets/images/products/labor/microscop-digital-blu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8604"/>
            <a:ext cx="5189941" cy="6072230"/>
          </a:xfrm>
          <a:prstGeom prst="rect">
            <a:avLst/>
          </a:prstGeom>
          <a:noFill/>
        </p:spPr>
      </p:pic>
      <p:pic>
        <p:nvPicPr>
          <p:cNvPr id="31748" name="Picture 4" descr="http://russian.usb-digital-microscopes.com/photo/usb-digital-microscopes/editor/20111108170718_611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0233" y="2071678"/>
            <a:ext cx="4103767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Оборудование: таблица «Органы дыхания», Цифровая лаборатория «Архимед» СД диск «Регуляция дыхательных движений. Приемы искусственного дыхания» Датчики дыхания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500042"/>
            <a:ext cx="3820551" cy="2857520"/>
          </a:xfrm>
          <a:prstGeom prst="rect">
            <a:avLst/>
          </a:prstGeom>
          <a:noFill/>
        </p:spPr>
      </p:pic>
      <p:pic>
        <p:nvPicPr>
          <p:cNvPr id="28676" name="Picture 4" descr="Оборудование: таблица «Органы дыхания», Цифровая лаборатория «Архимед» СД диск «Регуляция дыхательных движений. Приемы искусственного дыхания» Датчики дыхания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143248"/>
            <a:ext cx="3827999" cy="2857520"/>
          </a:xfrm>
          <a:prstGeom prst="rect">
            <a:avLst/>
          </a:prstGeom>
          <a:noFill/>
        </p:spPr>
      </p:pic>
      <p:pic>
        <p:nvPicPr>
          <p:cNvPr id="28680" name="Picture 8" descr="Регуляция дыхания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85728"/>
            <a:ext cx="4679157" cy="62388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500990" cy="85723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Дыхательные движения  и ЖЁЛ</a:t>
            </a:r>
            <a:endParaRPr lang="ru-RU" dirty="0"/>
          </a:p>
        </p:txBody>
      </p:sp>
      <p:pic>
        <p:nvPicPr>
          <p:cNvPr id="28682" name="Picture 10" descr="Замеры ЖЕЛ учащихся 1 учащийся 178,56=2,9л. 2 учащийся 195,5=3,2л. 1. 1. 1. 2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143380"/>
            <a:ext cx="4504258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Датчик шума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142984"/>
            <a:ext cx="7166002" cy="537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Тема Office 1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8386F5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7679DE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503</TotalTime>
  <Words>94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Тема3</vt:lpstr>
      <vt:lpstr>Image</vt:lpstr>
      <vt:lpstr>Формирование  исследовательских навыков на уроках биологии с использованием цифровой лаборатории «Архимед»</vt:lpstr>
      <vt:lpstr>Слайд 2</vt:lpstr>
      <vt:lpstr>Слайд 3</vt:lpstr>
      <vt:lpstr>Слайд 4</vt:lpstr>
      <vt:lpstr>Слайд 5</vt:lpstr>
      <vt:lpstr>Слайд 6</vt:lpstr>
      <vt:lpstr>Слайд 7</vt:lpstr>
      <vt:lpstr>Дыхательные движения  и ЖЁЛ</vt:lpstr>
      <vt:lpstr>Датчик шума </vt:lpstr>
      <vt:lpstr>Использование цифровой лаборатории в исследовательской деятельности</vt:lpstr>
      <vt:lpstr>Дыхание растений </vt:lpstr>
      <vt:lpstr>Слайд 12</vt:lpstr>
      <vt:lpstr>На уроке </vt:lpstr>
      <vt:lpstr>Слайд 14</vt:lpstr>
      <vt:lpstr>Преимущества использования цифровой лаборатории:</vt:lpstr>
      <vt:lpstr>Использование цифровых лабораторий способствует: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цифровой лаборатории «Архимед» в исследовательской деятельности учащихся </dc:title>
  <dc:creator>светлана</dc:creator>
  <cp:lastModifiedBy>User</cp:lastModifiedBy>
  <cp:revision>48</cp:revision>
  <dcterms:created xsi:type="dcterms:W3CDTF">2012-03-11T16:30:20Z</dcterms:created>
  <dcterms:modified xsi:type="dcterms:W3CDTF">2013-06-01T12:22:38Z</dcterms:modified>
</cp:coreProperties>
</file>