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1C8C5-1254-4A96-8A95-4EC343DCA3A6}" type="datetimeFigureOut">
              <a:rPr lang="ru-RU" smtClean="0"/>
              <a:pPr/>
              <a:t>04.01.2015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4C6B7-B0BD-42F3-B512-31FBC704F7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12BB-CEF4-43B9-BFAD-9C5B61A5014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3352800" cy="2895600"/>
          </a:xfrm>
        </p:spPr>
        <p:txBody>
          <a:bodyPr>
            <a:normAutofit/>
          </a:bodyPr>
          <a:lstStyle/>
          <a:p>
            <a:r>
              <a:rPr lang="ru-RU" dirty="0" smtClean="0"/>
              <a:t>Михаил Афанасьевич Булгаков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4114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1891-1940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Ваденька\Рабочий стол\булгаков\brunea_penture_bulgak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0"/>
            <a:ext cx="4343400" cy="69882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52578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Презентацию выполнила преподаватель КГБОУ СПО «Камчатский индустриальный техникум» </a:t>
            </a:r>
            <a:r>
              <a:rPr lang="ru-RU" dirty="0" err="1" smtClean="0">
                <a:solidFill>
                  <a:srgbClr val="FF0000"/>
                </a:solidFill>
              </a:rPr>
              <a:t>Любич</a:t>
            </a:r>
            <a:r>
              <a:rPr lang="ru-RU" dirty="0" smtClean="0">
                <a:solidFill>
                  <a:srgbClr val="FF0000"/>
                </a:solidFill>
              </a:rPr>
              <a:t> Ольга Александровна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Ваденька\Рабочий стол\булгаков\hisko_hulsing_meester_en_margarita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00"/>
            <a:ext cx="8686800" cy="114300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На глазах потрясённого Ивана Берлиоз тут же попадает под трамвай, которым управляет девушка-комсомолка, и ему отрезает голову.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990600"/>
            <a:ext cx="37338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Иван безуспешно пытается преследовать </a:t>
            </a:r>
            <a:r>
              <a:rPr lang="ru-RU" b="1" dirty="0" err="1" smtClean="0"/>
              <a:t>Воланда</a:t>
            </a:r>
            <a:r>
              <a:rPr lang="ru-RU" b="1" dirty="0" smtClean="0"/>
              <a:t>, </a:t>
            </a:r>
          </a:p>
          <a:p>
            <a:pPr>
              <a:buNone/>
            </a:pPr>
            <a:r>
              <a:rPr lang="ru-RU" b="1" dirty="0" smtClean="0"/>
              <a:t>    а затем является в </a:t>
            </a:r>
            <a:r>
              <a:rPr lang="ru-RU" b="1" dirty="0" err="1" smtClean="0"/>
              <a:t>Массолит</a:t>
            </a:r>
            <a:r>
              <a:rPr lang="ru-RU" b="1" dirty="0" smtClean="0"/>
              <a:t> (Московская Литературная Ассоциация) </a:t>
            </a:r>
          </a:p>
          <a:p>
            <a:pPr>
              <a:buNone/>
            </a:pPr>
            <a:r>
              <a:rPr lang="ru-RU" b="1" dirty="0" smtClean="0"/>
              <a:t>    в кальсонах и </a:t>
            </a:r>
          </a:p>
          <a:p>
            <a:pPr>
              <a:buNone/>
            </a:pPr>
            <a:r>
              <a:rPr lang="ru-RU" b="1" dirty="0" smtClean="0"/>
              <a:t>    с зажженной свечой.</a:t>
            </a:r>
            <a:endParaRPr lang="ru-RU" b="1" dirty="0"/>
          </a:p>
        </p:txBody>
      </p:sp>
      <p:pic>
        <p:nvPicPr>
          <p:cNvPr id="6146" name="Picture 2" descr="C:\Documents and Settings\Ваденька\Рабочий стол\булгаков\korolev_griboed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92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7800" y="1600200"/>
            <a:ext cx="35814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600" b="1" dirty="0" smtClean="0"/>
              <a:t>    </a:t>
            </a:r>
            <a:r>
              <a:rPr lang="ru-RU" sz="3600" b="1" dirty="0" smtClean="0"/>
              <a:t>Ивана отвозят в загородную психиатрическую клинику профессора </a:t>
            </a:r>
            <a:r>
              <a:rPr lang="ru-RU" sz="3600" b="1" dirty="0" smtClean="0"/>
              <a:t>Стравинского,</a:t>
            </a:r>
            <a:r>
              <a:rPr lang="ru-RU" sz="3600" b="1" dirty="0" smtClean="0"/>
              <a:t> где  </a:t>
            </a:r>
            <a:r>
              <a:rPr lang="ru-RU" sz="3600" b="1" dirty="0" smtClean="0"/>
              <a:t>он и встречает главного героя романа — Мастера.</a:t>
            </a:r>
            <a:endParaRPr lang="ru-RU" sz="3600" b="1" dirty="0"/>
          </a:p>
        </p:txBody>
      </p:sp>
      <p:pic>
        <p:nvPicPr>
          <p:cNvPr id="8194" name="Picture 2" descr="C:\Documents and Settings\Ваденька\Рабочий стол\булгаков\retroatelier_ivan_i_mas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57800" cy="6952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0"/>
            <a:ext cx="3429000" cy="685800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Воланд</a:t>
            </a:r>
            <a:r>
              <a:rPr lang="ru-RU" sz="2800" b="1" dirty="0" smtClean="0"/>
              <a:t> со своей свитой является в квартиру № 50 дома 302-бис по Садовой улице, которую покойный Берлиоз занимал вместе с директором театра Варьете Степаном </a:t>
            </a:r>
            <a:r>
              <a:rPr lang="ru-RU" sz="2800" b="1" dirty="0" err="1" smtClean="0"/>
              <a:t>Лиходеевым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9218" name="Picture 2" descr="C:\Documents and Settings\Ваденька\Рабочий стол\булгаков\retroatelier_lihodee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532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7800" y="1905000"/>
            <a:ext cx="3733800" cy="4221163"/>
          </a:xfrm>
        </p:spPr>
        <p:txBody>
          <a:bodyPr/>
          <a:lstStyle/>
          <a:p>
            <a:r>
              <a:rPr lang="ru-RU" b="1" dirty="0" err="1" smtClean="0"/>
              <a:t>Воланд</a:t>
            </a:r>
            <a:r>
              <a:rPr lang="ru-RU" b="1" dirty="0" smtClean="0"/>
              <a:t> выпроваживает </a:t>
            </a:r>
            <a:r>
              <a:rPr lang="ru-RU" b="1" dirty="0" err="1" smtClean="0"/>
              <a:t>Лиходеева</a:t>
            </a:r>
            <a:r>
              <a:rPr lang="ru-RU" b="1" dirty="0" smtClean="0"/>
              <a:t> прочь из квартиры…</a:t>
            </a:r>
            <a:endParaRPr lang="ru-RU" b="1" dirty="0"/>
          </a:p>
        </p:txBody>
      </p:sp>
      <p:pic>
        <p:nvPicPr>
          <p:cNvPr id="10242" name="Picture 2" descr="C:\Documents and Settings\Ваденька\Рабочий стол\булгаков\korolev_v_yal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92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505200" cy="658336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… и Стёпа непонятным образом оказывается в Ялте, откуда шлёт телеграммы, </a:t>
            </a:r>
            <a:br>
              <a:rPr lang="ru-RU" sz="2800" b="1" dirty="0" smtClean="0"/>
            </a:br>
            <a:r>
              <a:rPr lang="ru-RU" sz="2800" b="1" dirty="0" smtClean="0"/>
              <a:t>а </a:t>
            </a:r>
            <a:r>
              <a:rPr lang="ru-RU" sz="2800" b="1" dirty="0" err="1" smtClean="0"/>
              <a:t>Воланд</a:t>
            </a:r>
            <a:r>
              <a:rPr lang="ru-RU" sz="2800" b="1" dirty="0" smtClean="0"/>
              <a:t> остаётся жить в «нехорошей» квартире.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222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266" name="Picture 2" descr="C:\Documents and Settings\Ваденька\Рабочий стол\булгаков\korolev_v_kvartire_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695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52400" y="274638"/>
            <a:ext cx="304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457200"/>
            <a:ext cx="4038600" cy="5668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Никанор Иванович Босой, председатель жилищного товарищества дома № 302-бис, </a:t>
            </a:r>
          </a:p>
          <a:p>
            <a:pPr algn="ctr">
              <a:buNone/>
            </a:pPr>
            <a:r>
              <a:rPr lang="ru-RU" b="1" dirty="0" smtClean="0"/>
              <a:t>является в квартиру № 50 и застаёт там </a:t>
            </a:r>
            <a:r>
              <a:rPr lang="ru-RU" b="1" dirty="0" err="1" smtClean="0"/>
              <a:t>Коровьева</a:t>
            </a:r>
            <a:r>
              <a:rPr lang="ru-RU" b="1" dirty="0" smtClean="0"/>
              <a:t>, который просит сдать эту квартиру </a:t>
            </a:r>
            <a:r>
              <a:rPr lang="ru-RU" b="1" dirty="0" err="1" smtClean="0"/>
              <a:t>Воланду</a:t>
            </a:r>
            <a:r>
              <a:rPr lang="ru-RU" b="1" dirty="0" smtClean="0"/>
              <a:t>, так как Берлиоз погиб, </a:t>
            </a:r>
          </a:p>
          <a:p>
            <a:pPr algn="ctr">
              <a:buNone/>
            </a:pPr>
            <a:r>
              <a:rPr lang="ru-RU" b="1" dirty="0" smtClean="0"/>
              <a:t>а Лиходеев в Ялте.</a:t>
            </a:r>
          </a:p>
          <a:p>
            <a:endParaRPr lang="ru-RU" dirty="0"/>
          </a:p>
        </p:txBody>
      </p:sp>
      <p:pic>
        <p:nvPicPr>
          <p:cNvPr id="4" name="Picture 2" descr="C:\Documents and Settings\Ваденька\Рабочий стол\ОЛЕЧКА\ТЕХНИКУМ\ЛИТЕРАТУРА\БУЛГАКОВ\булг\1352554147--rryorryosrss.-rsrrrrryor-r.-rsryorsrsrryor.-200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43400" cy="687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Ваденька\Рабочий стол\ОЛЕЧКА\ТЕХНИКУМ\ЛИТЕРАТУРА\БУЛГАКОВ\булг\1352554142-0140310-www.nevsepic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-1"/>
            <a:ext cx="5145641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81600" y="1676400"/>
            <a:ext cx="381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Никанор Иванович после долгих уговоров соглашается и получает от </a:t>
            </a:r>
            <a:r>
              <a:rPr lang="ru-RU" sz="2800" b="1" dirty="0" err="1" smtClean="0"/>
              <a:t>Коровьева</a:t>
            </a:r>
            <a:r>
              <a:rPr lang="ru-RU" sz="2800" b="1" dirty="0" smtClean="0"/>
              <a:t> деньги, которые прячет в вентиляции.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304800"/>
            <a:ext cx="4724400" cy="6324600"/>
          </a:xfrm>
        </p:spPr>
        <p:txBody>
          <a:bodyPr>
            <a:normAutofit/>
          </a:bodyPr>
          <a:lstStyle/>
          <a:p>
            <a:r>
              <a:rPr lang="ru-RU" b="1" dirty="0" smtClean="0"/>
              <a:t>Рубли, полученные Никанором Ивановичем, превратились в доллары. Его арестовали. Ошеломлённый Никанор Иванович попадает в психиатрическую клинику.</a:t>
            </a:r>
            <a:endParaRPr lang="ru-RU" b="1" dirty="0"/>
          </a:p>
        </p:txBody>
      </p:sp>
      <p:pic>
        <p:nvPicPr>
          <p:cNvPr id="4" name="Picture 2" descr="C:\Documents and Settings\Ваденька\Рабочий стол\ОЛЕЧКА\ТЕХНИКУМ\ЛИТЕРАТУРА\БУЛГАКОВ\булг\1352554144--ssssrryo.-rsrrrrryor-r.-rsryorsrsrryor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368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ru-RU" b="1" dirty="0" smtClean="0"/>
              <a:t>В это время </a:t>
            </a:r>
            <a:r>
              <a:rPr lang="ru-RU" b="1" dirty="0" err="1" smtClean="0"/>
              <a:t>финдиректор</a:t>
            </a:r>
            <a:r>
              <a:rPr lang="ru-RU" b="1" dirty="0" smtClean="0"/>
              <a:t> Варьете Римский и администратор </a:t>
            </a:r>
            <a:r>
              <a:rPr lang="ru-RU" b="1" dirty="0" err="1" smtClean="0"/>
              <a:t>Варенуха</a:t>
            </a:r>
            <a:r>
              <a:rPr lang="ru-RU" b="1" dirty="0" smtClean="0"/>
              <a:t> пытаются разыскать исчезнувшего </a:t>
            </a:r>
            <a:r>
              <a:rPr lang="ru-RU" b="1" dirty="0" err="1" smtClean="0"/>
              <a:t>Лиходеева</a:t>
            </a:r>
            <a:r>
              <a:rPr lang="ru-RU" b="1" dirty="0" smtClean="0"/>
              <a:t> и недоумевают, получая от него телеграммы из Ялты с просьбой выслать денег и подтвердить его личность, так как он заброшен в Ялту гипнотизёром </a:t>
            </a:r>
            <a:r>
              <a:rPr lang="ru-RU" b="1" dirty="0" err="1" smtClean="0"/>
              <a:t>Воландом</a:t>
            </a:r>
            <a:r>
              <a:rPr lang="ru-RU" b="1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Ваденька\Рабочий стол\булгаков\lutostanski_yellow_flowers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0"/>
            <a:ext cx="44359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181600" y="304800"/>
            <a:ext cx="3733800" cy="6324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Решив, что это — </a:t>
            </a:r>
            <a:r>
              <a:rPr lang="ru-RU" b="1" dirty="0" err="1" smtClean="0"/>
              <a:t>дурацкая</a:t>
            </a:r>
            <a:r>
              <a:rPr lang="ru-RU" b="1" dirty="0" smtClean="0"/>
              <a:t> шутка </a:t>
            </a:r>
            <a:r>
              <a:rPr lang="ru-RU" b="1" dirty="0" err="1" smtClean="0"/>
              <a:t>Лиходеева</a:t>
            </a:r>
            <a:r>
              <a:rPr lang="ru-RU" b="1" dirty="0" smtClean="0"/>
              <a:t>, Римский, собрав телеграммы, посылает </a:t>
            </a:r>
            <a:r>
              <a:rPr lang="ru-RU" b="1" dirty="0" err="1" smtClean="0"/>
              <a:t>Варенуху</a:t>
            </a:r>
            <a:r>
              <a:rPr lang="ru-RU" b="1" dirty="0" smtClean="0"/>
              <a:t> отнести их «куда надо», однако </a:t>
            </a:r>
            <a:r>
              <a:rPr lang="ru-RU" b="1" dirty="0" err="1" smtClean="0"/>
              <a:t>Варенухе</a:t>
            </a:r>
            <a:r>
              <a:rPr lang="ru-RU" b="1" dirty="0" smtClean="0"/>
              <a:t> сделать этого не удаётся: </a:t>
            </a:r>
            <a:r>
              <a:rPr lang="ru-RU" b="1" dirty="0" err="1" smtClean="0"/>
              <a:t>Азазелло</a:t>
            </a:r>
            <a:r>
              <a:rPr lang="ru-RU" b="1" dirty="0" smtClean="0"/>
              <a:t> и кот Бегемот, подхватив его под руки, доставляют </a:t>
            </a:r>
            <a:r>
              <a:rPr lang="ru-RU" b="1" dirty="0" err="1" smtClean="0"/>
              <a:t>Варенуху</a:t>
            </a:r>
            <a:r>
              <a:rPr lang="ru-RU" b="1" dirty="0" smtClean="0"/>
              <a:t> в квартиру № 50, а от поцелуя нагой ведьмы </a:t>
            </a:r>
            <a:r>
              <a:rPr lang="ru-RU" b="1" dirty="0" err="1" smtClean="0"/>
              <a:t>Геллы</a:t>
            </a:r>
            <a:r>
              <a:rPr lang="ru-RU" b="1" dirty="0" smtClean="0"/>
              <a:t> </a:t>
            </a:r>
            <a:r>
              <a:rPr lang="ru-RU" b="1" dirty="0" err="1" smtClean="0"/>
              <a:t>Варенуха</a:t>
            </a:r>
            <a:r>
              <a:rPr lang="ru-RU" b="1" dirty="0" smtClean="0"/>
              <a:t> лишается чувств.</a:t>
            </a:r>
            <a:endParaRPr lang="ru-RU" b="1" dirty="0"/>
          </a:p>
        </p:txBody>
      </p:sp>
      <p:pic>
        <p:nvPicPr>
          <p:cNvPr id="12290" name="Picture 2" descr="C:\Documents and Settings\Ваденька\Рабочий стол\булгаков\korolev_rims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92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Ваденька\Рабочий стол\ОЛЕЧКА\ТЕХНИКУМ\ЛИТЕРАТУРА\БУЛГАКОВ\булг\1352554146-0142720-www.nevsepic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790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4191000" cy="658336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Вечером в театре Варьете начинается представление с участием великого мага </a:t>
            </a:r>
            <a:r>
              <a:rPr lang="ru-RU" sz="3200" b="1" dirty="0" err="1" smtClean="0"/>
              <a:t>Воланда</a:t>
            </a:r>
            <a:r>
              <a:rPr lang="ru-RU" sz="3200" b="1" dirty="0" smtClean="0"/>
              <a:t> и его свиты. </a:t>
            </a:r>
            <a:br>
              <a:rPr lang="ru-RU" sz="3200" b="1" dirty="0" smtClean="0"/>
            </a:br>
            <a:r>
              <a:rPr lang="ru-RU" sz="3200" b="1" dirty="0" smtClean="0"/>
              <a:t>Фагот выстрелом из пистолета вызывает в театре денежный дождь, и весь зал ловит падающие червонцы.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1295400"/>
            <a:ext cx="3886200" cy="4830763"/>
          </a:xfrm>
        </p:spPr>
        <p:txBody>
          <a:bodyPr>
            <a:normAutofit/>
          </a:bodyPr>
          <a:lstStyle/>
          <a:p>
            <a:r>
              <a:rPr lang="ru-RU" b="1" dirty="0" smtClean="0"/>
              <a:t>Затем на сцене открывается «дамский магазин», где любая женщина из числа сидящих в зале может бесплатно одеться с ног до головы. </a:t>
            </a:r>
            <a:endParaRPr lang="ru-RU" b="1" dirty="0"/>
          </a:p>
        </p:txBody>
      </p:sp>
      <p:pic>
        <p:nvPicPr>
          <p:cNvPr id="13315" name="Picture 3" descr="C:\Documents and Settings\Ваденька\Рабочий стол\булгаков\retroatelier_gerlen_shanel_nomer_piat_micuk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76800" cy="690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533400"/>
            <a:ext cx="4038600" cy="6324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Тут же в магазин выстраивается очередь, однако по окончании представления деньги превращаются в бумажки, а всё, приобретённое в «дамском магазине», исчезает без следа, заставив доверчивых женщин метаться по улицам в одном белье.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4" name="Picture 2" descr="C:\Documents and Settings\Ваденька\Рабочий стол\булгаков\martynuk_posle_sean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94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648200" cy="658336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После спектакля Римский задерживается у себя в кабинете, и к нему являются превращённый поцелуем </a:t>
            </a:r>
            <a:r>
              <a:rPr lang="ru-RU" sz="2400" b="1" dirty="0" err="1" smtClean="0"/>
              <a:t>Геллы</a:t>
            </a:r>
            <a:r>
              <a:rPr lang="ru-RU" sz="2400" b="1" dirty="0" smtClean="0"/>
              <a:t> в вампира </a:t>
            </a:r>
            <a:r>
              <a:rPr lang="ru-RU" sz="2400" b="1" dirty="0" err="1" smtClean="0"/>
              <a:t>Варенуха</a:t>
            </a:r>
            <a:r>
              <a:rPr lang="ru-RU" sz="2400" b="1" dirty="0" smtClean="0"/>
              <a:t>. Римский смертельно напуган и пытается убежать.</a:t>
            </a:r>
            <a:br>
              <a:rPr lang="ru-RU" sz="2400" b="1" dirty="0" smtClean="0"/>
            </a:br>
            <a:r>
              <a:rPr lang="ru-RU" sz="2400" b="1" dirty="0" smtClean="0"/>
              <a:t>Тем временем наступает утро, слышится первый крик петуха, и вампиры исчезают. Не теряя ни минуты, мгновенно поседевший Римский на такси мчится на вокзал и уезжает в Ленинград.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2290" name="Picture 2" descr="C:\Documents and Settings\Ваденька\Рабочий стол\ОЛЕЧКА\ТЕХНИКУМ\ЛИТЕРАТУРА\БУЛГАКОВ\булг\1352554141--rrssss-rsrrrrryor-r.-rsryorsrsrryor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3625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838200"/>
            <a:ext cx="3657600" cy="5287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Иван Бездомный, познакомившись с Мастером, рассказывает ему о том, как он встретился со странным иностранцем, погубившим Мишу Берлиоза. </a:t>
            </a:r>
            <a:endParaRPr lang="ru-RU" b="1" dirty="0"/>
          </a:p>
        </p:txBody>
      </p:sp>
      <p:pic>
        <p:nvPicPr>
          <p:cNvPr id="15362" name="Picture 2" descr="C:\Documents and Settings\Ваденька\Рабочий стол\булгаков\korolev_ma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7800" cy="70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Ваденька\Рабочий стол\ОЛЕЧКА\ТЕХНИКУМ\ЛИТЕРАТУРА\БУЛГАКОВ\булг\1352554147--r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67200" cy="6673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0" y="1143000"/>
            <a:ext cx="4495800" cy="464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Мастер объясняет, </a:t>
            </a:r>
            <a:br>
              <a:rPr lang="ru-RU" b="1" dirty="0" smtClean="0"/>
            </a:br>
            <a:r>
              <a:rPr lang="ru-RU" b="1" dirty="0" smtClean="0"/>
              <a:t>что Иван встретился с сатаной, и рассказывает о себе.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274638"/>
            <a:ext cx="3200400" cy="59737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Мастером его называла </a:t>
            </a:r>
            <a:br>
              <a:rPr lang="ru-RU" sz="3600" b="1" dirty="0" smtClean="0"/>
            </a:br>
            <a:r>
              <a:rPr lang="ru-RU" sz="3600" b="1" dirty="0" smtClean="0"/>
              <a:t>его возлюбленная Маргарита.</a:t>
            </a:r>
            <a:endParaRPr lang="ru-RU" sz="3600" b="1" dirty="0"/>
          </a:p>
        </p:txBody>
      </p:sp>
      <p:pic>
        <p:nvPicPr>
          <p:cNvPr id="14338" name="Picture 2" descr="C:\Documents and Settings\Ваденька\Рабочий стол\булгаков\retroatelier_master_na_stu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34000" cy="696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денька\Рабочий стол\булгаков\kalinovsky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96987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1066800"/>
            <a:ext cx="4267200" cy="4983163"/>
          </a:xfrm>
        </p:spPr>
        <p:txBody>
          <a:bodyPr/>
          <a:lstStyle/>
          <a:p>
            <a:r>
              <a:rPr lang="ru-RU" b="1" dirty="0" smtClean="0"/>
              <a:t>Мастер был историком по образованию и работал в одном из музеев, как вдруг неожиданно выиграл огромную сумму — сто тысяч рублей.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Ваденька\Рабочий стол\булгаков\kalinovsky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67813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610600" cy="6477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Он оставил работу в музее, снял две комнаты в подвале домика в одном из арбатских переулков и начал писать роман о Понтии Пилате.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 произведении — две сюжетные линии, каждая из которых развивается самостоятельно.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33400" cy="6397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505199"/>
            <a:ext cx="4040188" cy="2620963"/>
          </a:xfrm>
        </p:spPr>
        <p:txBody>
          <a:bodyPr>
            <a:normAutofit/>
          </a:bodyPr>
          <a:lstStyle/>
          <a:p>
            <a:r>
              <a:rPr lang="ru-RU" dirty="0" smtClean="0"/>
              <a:t>действие первой разворачивается в Москве в течение нескольких майских дней (</a:t>
            </a:r>
            <a:r>
              <a:rPr lang="ru-RU" dirty="0" err="1" smtClean="0"/>
              <a:t>дней</a:t>
            </a:r>
            <a:r>
              <a:rPr lang="ru-RU" dirty="0" smtClean="0"/>
              <a:t> весеннего полнолуния) в 30-х гг. XX века.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772400" y="1535113"/>
            <a:ext cx="91440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505201"/>
            <a:ext cx="4041775" cy="2620962"/>
          </a:xfrm>
        </p:spPr>
        <p:txBody>
          <a:bodyPr>
            <a:normAutofit/>
          </a:bodyPr>
          <a:lstStyle/>
          <a:p>
            <a:r>
              <a:rPr lang="ru-RU" dirty="0" smtClean="0"/>
              <a:t>действие  второй происходит тоже в мае, но в городе </a:t>
            </a:r>
            <a:r>
              <a:rPr lang="ru-RU" dirty="0" err="1" smtClean="0"/>
              <a:t>Ершалаиме</a:t>
            </a:r>
            <a:r>
              <a:rPr lang="ru-RU" dirty="0" smtClean="0"/>
              <a:t> почти две тысячи лет тому назад — в самом начале новой эры.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Ваденька\Рабочий стол\булгаков\tunin_vstre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638800"/>
            <a:ext cx="8382000" cy="10668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Роман уже был почти закончен, когда он случайно встретил на улице Маргариту, </a:t>
            </a:r>
            <a:br>
              <a:rPr lang="ru-RU" sz="2800" b="1" dirty="0" smtClean="0"/>
            </a:br>
            <a:r>
              <a:rPr lang="ru-RU" sz="2800" b="1" dirty="0" smtClean="0"/>
              <a:t>и любовь поразила их обоих мгновенно. 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001000" y="6019800"/>
            <a:ext cx="685800" cy="22860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Роман построен таким образом, что главы основной сюжетной линии перемежаются главами, составляющими вторую сюжетную линию, причём эти вставные главы являются то главами из романа мастера, то рассказом очевидца событий </a:t>
            </a:r>
            <a:r>
              <a:rPr lang="ru-RU" dirty="0" err="1" smtClean="0"/>
              <a:t>Воланда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62400" y="457200"/>
            <a:ext cx="3886200" cy="6019800"/>
          </a:xfrm>
        </p:spPr>
        <p:txBody>
          <a:bodyPr>
            <a:normAutofit fontScale="85000" lnSpcReduction="10000"/>
          </a:bodyPr>
          <a:lstStyle/>
          <a:p>
            <a:r>
              <a:rPr lang="ru-RU" sz="4500" dirty="0" smtClean="0">
                <a:solidFill>
                  <a:schemeClr val="tx1"/>
                </a:solidFill>
              </a:rPr>
              <a:t>В один из жарких майских дней в Москве появляется некто </a:t>
            </a:r>
            <a:r>
              <a:rPr lang="ru-RU" sz="4500" b="1" dirty="0" err="1" smtClean="0">
                <a:solidFill>
                  <a:schemeClr val="tx1"/>
                </a:solidFill>
              </a:rPr>
              <a:t>Воланд</a:t>
            </a:r>
            <a:r>
              <a:rPr lang="ru-RU" sz="4500" dirty="0" smtClean="0">
                <a:solidFill>
                  <a:schemeClr val="tx1"/>
                </a:solidFill>
              </a:rPr>
              <a:t>, выдающий себя за специалиста по чёрной магии, а на самом деле являющийся сатаной. </a:t>
            </a:r>
            <a:endParaRPr lang="ru-RU" dirty="0"/>
          </a:p>
        </p:txBody>
      </p:sp>
      <p:pic>
        <p:nvPicPr>
          <p:cNvPr id="7" name="Picture 2" descr="C:\Documents and Settings\Ваденька\Рабочий стол\ОЛЕЧКА\ТЕХНИКУМ\ЛИТЕРАТУРА\БУЛГАКОВ\булг\1352554144-0140096-www.nevsepic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-5603"/>
            <a:ext cx="2667000" cy="6863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денька\Рабочий стол\ОЛЕЧКА\ТЕХНИКУМ\ЛИТЕРАТУРА\БУЛГАКОВ\булг\M&amp;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864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3124200"/>
            <a:ext cx="4343400" cy="1143000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Воланда</a:t>
            </a:r>
            <a:r>
              <a:rPr lang="ru-RU" sz="2400" b="1" dirty="0" smtClean="0"/>
              <a:t> сопровождает странная свита:</a:t>
            </a:r>
            <a:r>
              <a:rPr lang="ru-RU" sz="2000" b="1" dirty="0" smtClean="0"/>
              <a:t> </a:t>
            </a:r>
            <a:r>
              <a:rPr lang="ru-RU" sz="2400" b="1" dirty="0" smtClean="0"/>
              <a:t>мрачный и зловещий </a:t>
            </a:r>
            <a:r>
              <a:rPr lang="ru-RU" sz="2400" b="1" dirty="0" err="1" smtClean="0"/>
              <a:t>Азазелло</a:t>
            </a:r>
            <a:r>
              <a:rPr lang="ru-RU" sz="2400" b="1" dirty="0" smtClean="0"/>
              <a:t>, хорошенькая </a:t>
            </a:r>
            <a:br>
              <a:rPr lang="ru-RU" sz="2400" b="1" dirty="0" smtClean="0"/>
            </a:br>
            <a:r>
              <a:rPr lang="ru-RU" sz="2400" b="1" dirty="0" smtClean="0"/>
              <a:t>ведьма-вампир </a:t>
            </a:r>
            <a:r>
              <a:rPr lang="ru-RU" sz="2400" b="1" dirty="0" err="1" smtClean="0"/>
              <a:t>Гелла</a:t>
            </a:r>
            <a:r>
              <a:rPr lang="ru-RU" sz="2400" b="1" dirty="0" smtClean="0"/>
              <a:t>,</a:t>
            </a:r>
            <a:br>
              <a:rPr lang="ru-RU" sz="2400" b="1" dirty="0" smtClean="0"/>
            </a:br>
            <a:r>
              <a:rPr lang="ru-RU" sz="2400" b="1" dirty="0" smtClean="0"/>
              <a:t>развязный тип </a:t>
            </a:r>
            <a:r>
              <a:rPr lang="ru-RU" sz="2400" b="1" dirty="0" err="1" smtClean="0"/>
              <a:t>Коровьев</a:t>
            </a:r>
            <a:r>
              <a:rPr lang="ru-RU" sz="2400" b="1" dirty="0" smtClean="0"/>
              <a:t>, </a:t>
            </a:r>
            <a:br>
              <a:rPr lang="ru-RU" sz="2400" b="1" dirty="0" smtClean="0"/>
            </a:br>
            <a:r>
              <a:rPr lang="ru-RU" sz="2400" b="1" dirty="0" smtClean="0"/>
              <a:t>также известный как </a:t>
            </a:r>
            <a:r>
              <a:rPr lang="ru-RU" sz="2400" b="1" dirty="0" smtClean="0"/>
              <a:t>Фагот,</a:t>
            </a:r>
            <a:r>
              <a:rPr lang="ru-RU" sz="2400" b="1" dirty="0" smtClean="0"/>
              <a:t> весёлый толстяк Бегемот, который предстаёт перед читателем в обличье чёрного кота невероятных размеров.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Ваденька\Рабочий стол\ОЛЕЧКА\ТЕХНИКУМ\ЛИТЕРАТУРА\БУЛГАКОВ\булг\1352554143-0147823-www.nevsepic.com.u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38574" cy="68580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181599" y="304801"/>
            <a:ext cx="3313113" cy="6248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Первыми встречаются с </a:t>
            </a:r>
            <a:r>
              <a:rPr lang="ru-RU" sz="2800" b="1" dirty="0" err="1" smtClean="0">
                <a:solidFill>
                  <a:schemeClr val="tx1"/>
                </a:solidFill>
              </a:rPr>
              <a:t>Воландом</a:t>
            </a:r>
            <a:r>
              <a:rPr lang="ru-RU" sz="2800" b="1" dirty="0" smtClean="0">
                <a:solidFill>
                  <a:schemeClr val="tx1"/>
                </a:solidFill>
              </a:rPr>
              <a:t> редактор художественного журнала Михаил Александрович Берлиоз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и поэт Иван Бездомный, написавший антирелигиозную поэму об Иисусе Христе.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Ваденька\Рабочий стол\ОЛЕЧКА\ТЕХНИКУМ\ЛИТЕРАТУРА\БУЛГАКОВ\булг\7439357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-76200"/>
            <a:ext cx="6934200" cy="6934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304800"/>
            <a:ext cx="4191000" cy="62484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b="1" dirty="0" smtClean="0"/>
              <a:t>Берлиоз с жаром доказывает дьяволу, </a:t>
            </a:r>
            <a:br>
              <a:rPr lang="ru-RU" b="1" dirty="0" smtClean="0"/>
            </a:br>
            <a:r>
              <a:rPr lang="ru-RU" b="1" dirty="0" smtClean="0"/>
              <a:t>что его не существует.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Дьявол флегматично курит </a:t>
            </a:r>
            <a:r>
              <a:rPr lang="ru-RU" b="1" dirty="0" smtClean="0"/>
              <a:t>папиросу.</a:t>
            </a:r>
          </a:p>
          <a:p>
            <a:pPr algn="ctr">
              <a:buNone/>
            </a:pPr>
            <a:r>
              <a:rPr lang="ru-RU" b="1" dirty="0" err="1" smtClean="0"/>
              <a:t>Воланд</a:t>
            </a:r>
            <a:r>
              <a:rPr lang="ru-RU" b="1" dirty="0" smtClean="0"/>
              <a:t> </a:t>
            </a:r>
            <a:r>
              <a:rPr lang="ru-RU" b="1" dirty="0" smtClean="0"/>
              <a:t>вмешивается в их разговор, утверждая, </a:t>
            </a:r>
          </a:p>
          <a:p>
            <a:pPr algn="ctr">
              <a:buNone/>
            </a:pPr>
            <a:r>
              <a:rPr lang="ru-RU" b="1" dirty="0" smtClean="0"/>
              <a:t>что Христос существовал в действительности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304800"/>
            <a:ext cx="3962400" cy="5821363"/>
          </a:xfrm>
        </p:spPr>
        <p:txBody>
          <a:bodyPr/>
          <a:lstStyle/>
          <a:p>
            <a:r>
              <a:rPr lang="ru-RU" b="1" dirty="0" err="1" smtClean="0"/>
              <a:t>Воланд</a:t>
            </a:r>
            <a:r>
              <a:rPr lang="ru-RU" b="1" dirty="0" smtClean="0"/>
              <a:t> предсказывает, что Берлиозу отрежет голову русская девушка-комсомолка.</a:t>
            </a:r>
            <a:endParaRPr lang="ru-RU" b="1" dirty="0"/>
          </a:p>
        </p:txBody>
      </p:sp>
      <p:pic>
        <p:nvPicPr>
          <p:cNvPr id="4098" name="Picture 2" descr="C:\Documents and Settings\Ваденька\Рабочий стол\булгаков\ann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872" y="0"/>
            <a:ext cx="4766719" cy="6858000"/>
          </a:xfrm>
          <a:prstGeom prst="rect">
            <a:avLst/>
          </a:prstGeom>
          <a:noFill/>
        </p:spPr>
      </p:pic>
      <p:pic>
        <p:nvPicPr>
          <p:cNvPr id="4099" name="Picture 3" descr="C:\Documents and Settings\Ваденька\Рабочий стол\булгаков\tunin_vam_otrezhut_golov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5155" y="3733800"/>
            <a:ext cx="4628846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154</Words>
  <PresentationFormat>Экран (4:3)</PresentationFormat>
  <Paragraphs>42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Михаил Афанасьевич Булгаков</vt:lpstr>
      <vt:lpstr>Слайд 2</vt:lpstr>
      <vt:lpstr>В произведении — две сюжетные линии, каждая из которых развивается самостоятельно.  </vt:lpstr>
      <vt:lpstr>  Роман построен таким образом, что главы основной сюжетной линии перемежаются главами, составляющими вторую сюжетную линию, причём эти вставные главы являются то главами из романа мастера, то рассказом очевидца событий Воланда. </vt:lpstr>
      <vt:lpstr>Слайд 5</vt:lpstr>
      <vt:lpstr>Воланда сопровождает странная свита: мрачный и зловещий Азазелло, хорошенькая  ведьма-вампир Гелла, развязный тип Коровьев,  также известный как Фагот, весёлый толстяк Бегемот, который предстаёт перед читателем в обличье чёрного кота невероятных размеров.     </vt:lpstr>
      <vt:lpstr>Слайд 7</vt:lpstr>
      <vt:lpstr>Слайд 8</vt:lpstr>
      <vt:lpstr>Слайд 9</vt:lpstr>
      <vt:lpstr>Слайд 10</vt:lpstr>
      <vt:lpstr>Слайд 11</vt:lpstr>
      <vt:lpstr>Слайд 12</vt:lpstr>
      <vt:lpstr>Воланд со своей свитой является в квартиру № 50 дома 302-бис по Садовой улице, которую покойный Берлиоз занимал вместе с директором театра Варьете Степаном Лиходеевым </vt:lpstr>
      <vt:lpstr>Слайд 14</vt:lpstr>
      <vt:lpstr>… и Стёпа непонятным образом оказывается в Ялте, откуда шлёт телеграммы,  а Воланд остаётся жить в «нехорошей» квартире. </vt:lpstr>
      <vt:lpstr>Слайд 16</vt:lpstr>
      <vt:lpstr>Слайд 17</vt:lpstr>
      <vt:lpstr>Слайд 18</vt:lpstr>
      <vt:lpstr>Слайд 19</vt:lpstr>
      <vt:lpstr>Слайд 20</vt:lpstr>
      <vt:lpstr>Вечером в театре Варьете начинается представление с участием великого мага Воланда и его свиты.  Фагот выстрелом из пистолета вызывает в театре денежный дождь, и весь зал ловит падающие червонцы. </vt:lpstr>
      <vt:lpstr>Слайд 22</vt:lpstr>
      <vt:lpstr>Слайд 23</vt:lpstr>
      <vt:lpstr>После спектакля Римский задерживается у себя в кабинете, и к нему являются превращённый поцелуем Геллы в вампира Варенуха. Римский смертельно напуган и пытается убежать. Тем временем наступает утро, слышится первый крик петуха, и вампиры исчезают. Не теряя ни минуты, мгновенно поседевший Римский на такси мчится на вокзал и уезжает в Ленинград. </vt:lpstr>
      <vt:lpstr>Слайд 25</vt:lpstr>
      <vt:lpstr>Мастер объясняет,  что Иван встретился с сатаной, и рассказывает о себе. </vt:lpstr>
      <vt:lpstr>Мастером его называла  его возлюбленная Маргарита.</vt:lpstr>
      <vt:lpstr>Слайд 28</vt:lpstr>
      <vt:lpstr>Слайд 29</vt:lpstr>
      <vt:lpstr>Роман уже был почти закончен, когда он случайно встретил на улице Маргариту,  и любовь поразила их обоих мгновенно.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Афанасьевич Булгаков</dc:title>
  <dc:creator>olgalubich</dc:creator>
  <cp:lastModifiedBy>olgalubich</cp:lastModifiedBy>
  <cp:revision>2</cp:revision>
  <dcterms:created xsi:type="dcterms:W3CDTF">2015-01-04T08:20:12Z</dcterms:created>
  <dcterms:modified xsi:type="dcterms:W3CDTF">2015-01-04T08:30:28Z</dcterms:modified>
</cp:coreProperties>
</file>