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225" y="5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383DF8-6868-41EB-979E-686331913A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D6415-C8D9-426B-B13A-B1C0938723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2D860-2620-411C-BD1D-104E9A7E19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41DE1-F036-4EC8-933C-9293760BE3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754AD-C7C5-498C-B4E5-CBF2028405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C5738-45FB-45CE-8AC5-C2F2D21E1D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3AB8C39-B0D6-4FC8-86B6-00E7E54D5F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7BFA37CA-2882-42E5-A9BF-E8E9C1F618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B03C52-B5D0-4A3A-B791-FA8D34457B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ECC74-6FFF-40AF-ADF9-1A47E8E40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78FB3-4E98-4410-8C97-A4ADC2415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DFD9A3-9FD1-4D32-9631-8266FE971E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00043"/>
            <a:ext cx="8458200" cy="337187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Рабочая документация старшего воспитателя ДОУ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составила старший воспитатель МБДОУ детский сад комбинированного вида №3 «Ручеёк» М.А.Сергеева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Перечень нормативно-правовых документов методкабинета ДОУ: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ru-RU" dirty="0" smtClean="0"/>
              <a:t> Положение о методическом кабинете;</a:t>
            </a:r>
          </a:p>
          <a:p>
            <a:pPr eaLnBrk="1" hangingPunct="1">
              <a:defRPr/>
            </a:pPr>
            <a:r>
              <a:rPr lang="ru-RU" dirty="0" smtClean="0"/>
              <a:t>Закон РФ об образовании;</a:t>
            </a:r>
          </a:p>
          <a:p>
            <a:pPr eaLnBrk="1" hangingPunct="1">
              <a:defRPr/>
            </a:pPr>
            <a:r>
              <a:rPr lang="ru-RU" dirty="0" smtClean="0"/>
              <a:t>Трудовой кодекс РФ;</a:t>
            </a:r>
          </a:p>
          <a:p>
            <a:pPr eaLnBrk="1" hangingPunct="1">
              <a:defRPr/>
            </a:pPr>
            <a:r>
              <a:rPr lang="ru-RU" dirty="0" smtClean="0"/>
              <a:t>Семейный кодекс РФ;</a:t>
            </a:r>
          </a:p>
          <a:p>
            <a:pPr eaLnBrk="1" hangingPunct="1">
              <a:defRPr/>
            </a:pPr>
            <a:r>
              <a:rPr lang="ru-RU" dirty="0" smtClean="0"/>
              <a:t>Конституция РФ;</a:t>
            </a:r>
          </a:p>
          <a:p>
            <a:pPr eaLnBrk="1" hangingPunct="1">
              <a:defRPr/>
            </a:pPr>
            <a:r>
              <a:rPr lang="ru-RU" dirty="0" smtClean="0"/>
              <a:t>Конвенция о правах ребёнка (15.09.1990г);</a:t>
            </a:r>
          </a:p>
          <a:p>
            <a:pPr eaLnBrk="1" hangingPunct="1">
              <a:defRPr/>
            </a:pPr>
            <a:r>
              <a:rPr lang="ru-RU" dirty="0" smtClean="0"/>
              <a:t>Конвенция дошкольного воспитания;</a:t>
            </a:r>
          </a:p>
          <a:p>
            <a:pPr eaLnBrk="1" hangingPunct="1">
              <a:defRPr/>
            </a:pPr>
            <a:r>
              <a:rPr lang="ru-RU" dirty="0" smtClean="0"/>
              <a:t>Декларация </a:t>
            </a:r>
          </a:p>
          <a:p>
            <a:pPr eaLnBrk="1" hangingPunct="1">
              <a:defRPr/>
            </a:pPr>
            <a:r>
              <a:rPr lang="ru-RU" dirty="0" smtClean="0"/>
              <a:t>Устав ДОУ; изменения к уставу;</a:t>
            </a:r>
          </a:p>
          <a:p>
            <a:pPr eaLnBrk="1" hangingPunct="1">
              <a:defRPr/>
            </a:pPr>
            <a:r>
              <a:rPr lang="ru-RU" dirty="0" smtClean="0"/>
              <a:t>Копии должностных инструкций педагогов ДОУ;</a:t>
            </a:r>
          </a:p>
          <a:p>
            <a:pPr eaLnBrk="1" hangingPunct="1"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85794"/>
            <a:ext cx="8362950" cy="534513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dirty="0" smtClean="0"/>
              <a:t> Письмо </a:t>
            </a:r>
            <a:r>
              <a:rPr lang="ru-RU" dirty="0" smtClean="0"/>
              <a:t>Минобразования </a:t>
            </a:r>
            <a:r>
              <a:rPr lang="ru-RU" dirty="0" smtClean="0"/>
              <a:t>России от 26.05.1999 №109/23-16 «О введении психолого-педагогической экспертизы и критериях оценки игрушек»;</a:t>
            </a:r>
          </a:p>
          <a:p>
            <a:pPr eaLnBrk="1" hangingPunct="1">
              <a:defRPr/>
            </a:pPr>
            <a:r>
              <a:rPr lang="ru-RU" dirty="0" smtClean="0"/>
              <a:t>Письмо Минобразования России от 07.04.1999 № 70/23-16 «О практике проведения диагностики развития ребёнка в системе дошкольного образования»;</a:t>
            </a:r>
          </a:p>
          <a:p>
            <a:pPr eaLnBrk="1" hangingPunct="1">
              <a:defRPr/>
            </a:pPr>
            <a:r>
              <a:rPr lang="ru-RU" dirty="0" err="1" smtClean="0"/>
              <a:t>СанПин</a:t>
            </a:r>
            <a:r>
              <a:rPr lang="ru-RU" dirty="0" smtClean="0"/>
              <a:t> 2.4.1.2660-10, с изменениями от 20.12.2010г.;</a:t>
            </a:r>
          </a:p>
          <a:p>
            <a:pPr eaLnBrk="1" hangingPunct="1">
              <a:defRPr/>
            </a:pPr>
            <a:r>
              <a:rPr lang="ru-RU" dirty="0" smtClean="0"/>
              <a:t>Типовое положение о дошкольном образовательном учреждении;</a:t>
            </a:r>
          </a:p>
          <a:p>
            <a:pPr eaLnBrk="1" hangingPunct="1">
              <a:defRPr/>
            </a:pPr>
            <a:r>
              <a:rPr lang="ru-RU" dirty="0" smtClean="0"/>
              <a:t>ФГОС начального общего образования;</a:t>
            </a:r>
          </a:p>
          <a:p>
            <a:pPr eaLnBrk="1" hangingPunct="1">
              <a:defRPr/>
            </a:pPr>
            <a:r>
              <a:rPr lang="ru-RU" dirty="0" smtClean="0"/>
              <a:t> Приказ Минобразования и науки РФ от 23.11.2009г.№655 «Об утверждении и введении в действие федеральных государственных требований к структуре основной общеобразовательной программы дошкольного образования»</a:t>
            </a:r>
          </a:p>
          <a:p>
            <a:pPr eaLnBrk="1" hangingPunct="1">
              <a:defRPr/>
            </a:pPr>
            <a:r>
              <a:rPr lang="ru-RU" dirty="0" smtClean="0"/>
              <a:t>Приказ Минобразования  и науки  РФ от 20.07.2011г.№2151 «Об утверждении ФГТ к условиям реализации ООПДО»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Перечень  документов и материалов старшего воспитателя ДОУ: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endParaRPr lang="ru-RU" dirty="0" smtClean="0"/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 ООП ДОУ;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 Годовые планы работы ДОУ(за 3 года);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и протоколы педсоветов (за 3года);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по аттестации;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по мониторингу освоения ООП и развитию интегративных качеств у детей;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заседаний, документация </a:t>
            </a:r>
            <a:r>
              <a:rPr lang="ru-RU" dirty="0" err="1" smtClean="0"/>
              <a:t>ПМПк</a:t>
            </a:r>
            <a:r>
              <a:rPr lang="ru-RU" dirty="0" smtClean="0"/>
              <a:t>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оперативного, тематического и итогового  контроля старшего воспитателя за воспитательно-образовательным процессом;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Материалы по самообразованию педагогов ДОУ;</a:t>
            </a:r>
          </a:p>
          <a:p>
            <a:pPr>
              <a:lnSpc>
                <a:spcPct val="90000"/>
              </a:lnSpc>
              <a:defRPr/>
            </a:pPr>
            <a:endParaRPr lang="ru-RU" dirty="0" smtClean="0"/>
          </a:p>
          <a:p>
            <a:pPr>
              <a:lnSpc>
                <a:spcPct val="90000"/>
              </a:lnSpc>
              <a:defRPr/>
            </a:pPr>
            <a:endParaRPr lang="ru-RU" dirty="0" smtClean="0"/>
          </a:p>
          <a:p>
            <a:pPr>
              <a:lnSpc>
                <a:spcPct val="90000"/>
              </a:lnSpc>
              <a:buNone/>
              <a:defRPr/>
            </a:pPr>
            <a:endParaRPr lang="ru-RU" dirty="0" smtClean="0"/>
          </a:p>
          <a:p>
            <a:pPr>
              <a:lnSpc>
                <a:spcPct val="90000"/>
              </a:lnSpc>
              <a:buNone/>
              <a:defRPr/>
            </a:pPr>
            <a:endParaRPr lang="ru-RU" dirty="0" smtClean="0"/>
          </a:p>
          <a:p>
            <a:pPr>
              <a:lnSpc>
                <a:spcPct val="90000"/>
              </a:lnSpc>
              <a:buNone/>
              <a:defRPr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857232"/>
            <a:ext cx="8435975" cy="527369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Учебно-методические пособия;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Паспорт методического кабинета;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Книга учёта движения методической литературы;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Различные виды картотек, видеотек и т.п.;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Приказы заведующей ДОУ;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 Сведения о педагогическом мастерстве педагогов; материалы по передовому педагогическому опыту;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и формы работы с молодыми специалистами, наставничество;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проведения методических объединений  педагогов и районных семинаров;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362950" cy="5797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материалы и протоколы семинаров, консультаций, открытых занятий;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планы проведения методической недели;</a:t>
            </a:r>
          </a:p>
          <a:p>
            <a:pPr>
              <a:lnSpc>
                <a:spcPct val="90000"/>
              </a:lnSpc>
              <a:defRPr/>
            </a:pPr>
            <a:r>
              <a:rPr lang="ru-RU" dirty="0" smtClean="0"/>
              <a:t> планы работы творческих групп (тема, проблема, выход);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планы по инновационной деятельности;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тетрадь посещения занятий (рекомендации и их реализация);схемы наблюдений за деятельностью педагогов, анкеты;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план повышения квалификации педагогов;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 работа с молодыми специалистами (план, посещение занятий у наставников и наставников у них);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Материалы по взаимодействию с родителями;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Инструкции, протоколы проведения инструктажей с педагогами ДОУ по охране жизни и здоровья детей; первичные инструктажи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8218487" cy="5797550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/>
              <a:t>Расписание НОД;</a:t>
            </a:r>
          </a:p>
          <a:p>
            <a:pPr>
              <a:defRPr/>
            </a:pPr>
            <a:r>
              <a:rPr lang="ru-RU" dirty="0" smtClean="0"/>
              <a:t> График занятости специалистов ДОУ;</a:t>
            </a:r>
          </a:p>
          <a:p>
            <a:pPr>
              <a:defRPr/>
            </a:pPr>
            <a:r>
              <a:rPr lang="ru-RU" dirty="0" smtClean="0"/>
              <a:t> График проведения индивидуальных занятий;</a:t>
            </a:r>
          </a:p>
          <a:p>
            <a:pPr>
              <a:defRPr/>
            </a:pPr>
            <a:r>
              <a:rPr lang="ru-RU" dirty="0" smtClean="0"/>
              <a:t> График проведения дополнительных занятий;</a:t>
            </a:r>
            <a:endParaRPr lang="ru-RU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 Циклограммы;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 Анализ работы за год; отчёты;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 План работы старшего воспитателя на год;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 Проектирование воспитательно-образовательного процесса (учебный план) ДОУ;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 Сведения о педагогических кадрах;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Справочная и методическая литература; издания о профессии педагога, подписные издания по дошкольному воспитанию;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Перечни материалов и оборудования всех помещений ДОУ(в бумажном и электронном (диски)варианте)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Толковый словарь Даля;</a:t>
            </a:r>
          </a:p>
          <a:p>
            <a:pPr>
              <a:defRPr/>
            </a:pPr>
            <a:r>
              <a:rPr lang="ru-RU" dirty="0" smtClean="0">
                <a:cs typeface="Times New Roman" pitchFamily="18" charset="0"/>
              </a:rPr>
              <a:t>Книга отзывов выпускников, родителей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*</a:t>
            </a:r>
            <a:r>
              <a:rPr lang="ru-RU" i="1" dirty="0" smtClean="0"/>
              <a:t>Вся документация старшего воспитателя должна хранится в методкабинете или у заведующей ДОУ не менее 3-х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</TotalTime>
  <Words>504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Рабочая документация старшего воспитателя ДОУ   составила старший воспитатель МБДОУ детский сад комбинированного вида №3 «Ручеёк» М.А.Сергеева</vt:lpstr>
      <vt:lpstr>Перечень нормативно-правовых документов методкабинета ДОУ:</vt:lpstr>
      <vt:lpstr>Слайд 3</vt:lpstr>
      <vt:lpstr>Перечень  документов и материалов старшего воспитателя ДОУ: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документация старшего воспитателя ДОУ</dc:title>
  <dc:creator>User</dc:creator>
  <cp:lastModifiedBy>user</cp:lastModifiedBy>
  <cp:revision>15</cp:revision>
  <dcterms:created xsi:type="dcterms:W3CDTF">2010-04-21T12:15:02Z</dcterms:created>
  <dcterms:modified xsi:type="dcterms:W3CDTF">2013-02-12T11:02:03Z</dcterms:modified>
</cp:coreProperties>
</file>