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96" r:id="rId9"/>
    <p:sldId id="297" r:id="rId10"/>
    <p:sldId id="298" r:id="rId11"/>
    <p:sldId id="299" r:id="rId12"/>
    <p:sldId id="265" r:id="rId13"/>
    <p:sldId id="300" r:id="rId14"/>
    <p:sldId id="301" r:id="rId15"/>
    <p:sldId id="262" r:id="rId16"/>
    <p:sldId id="261" r:id="rId17"/>
    <p:sldId id="266" r:id="rId18"/>
    <p:sldId id="303" r:id="rId19"/>
    <p:sldId id="302" r:id="rId20"/>
    <p:sldId id="267" r:id="rId21"/>
    <p:sldId id="268" r:id="rId22"/>
    <p:sldId id="269" r:id="rId23"/>
    <p:sldId id="270" r:id="rId24"/>
    <p:sldId id="30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252B2-E83D-4855-BCD9-C0D95E690E29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2E154-05DB-4A9E-8B0F-A5FB1AAF15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2E154-05DB-4A9E-8B0F-A5FB1AAF15F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2E154-05DB-4A9E-8B0F-A5FB1AAF15F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23.xml"/><Relationship Id="rId5" Type="http://schemas.openxmlformats.org/officeDocument/2006/relationships/slide" Target="slide7.xml"/><Relationship Id="rId10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78;&#1072;&#1085;&#1088;&#1099;%20&#1076;&#1088;&#1077;&#1074;&#1085;&#1077;&#1088;&#1091;&#1089;&#1089;&#1082;&#1086;&#1081;%20&#1083;&#1080;&#1090;&#1077;&#1088;&#1072;&#1090;&#1091;&#1088;&#1099;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&#1101;&#1090;&#1072;&#1087;&#1099;%20&#1092;&#1086;&#1088;&#1084;&#1080;&#1088;&#1086;&#1074;&#1072;&#1085;&#1080;&#1103;%20%20&#1083;&#1080;&#1090;&#1077;&#1088;&#1072;&#1090;&#1091;&#1088;&#1099;%2018%20&#1074;&#1077;&#1082;&#1072;.docx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90;&#1077;&#1086;&#1088;&#1080;&#1103;%203%20&#1096;&#1090;&#1080;&#1083;&#1077;&#1081;%20&#1083;&#1086;&#1084;&#1086;&#1085;&#1086;&#1089;&#1086;&#1074;&#1072;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\Рабочий стол\для презентации\Школьные фоны\Новая папка (2)\1 фон (2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42852"/>
            <a:ext cx="9144000" cy="6715148"/>
          </a:xfrm>
          <a:prstGeom prst="rect">
            <a:avLst/>
          </a:prstGeom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142976" y="1571612"/>
            <a:ext cx="664373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Пособие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«Компетентностно – ориентированные задания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как средство формирования предметных и метапредметных компетенций учащихся»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071670" y="5643578"/>
            <a:ext cx="542928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Автор: учитель русского языка и литературы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Мечкова Татьяна Федоровна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Segoe Script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2014 год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000232" y="571480"/>
            <a:ext cx="64294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МБОУ «Ошьинская средняя общеобразовательная школа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 – Базовая школа»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Script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876" y="214290"/>
            <a:ext cx="442912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Я памятник себе воздвиг чудесный, вечный,</a:t>
            </a:r>
          </a:p>
          <a:p>
            <a:r>
              <a:rPr lang="ru-RU" sz="1600" dirty="0" smtClean="0"/>
              <a:t>Металлов тверже он и выше пирамид;</a:t>
            </a:r>
          </a:p>
          <a:p>
            <a:r>
              <a:rPr lang="ru-RU" sz="1600" dirty="0" smtClean="0"/>
              <a:t>Ни вихрь его, ни гром не сломит быстротечный,</a:t>
            </a:r>
          </a:p>
          <a:p>
            <a:r>
              <a:rPr lang="ru-RU" sz="1600" dirty="0" smtClean="0"/>
              <a:t>И времени полет его не сокрушит.</a:t>
            </a:r>
          </a:p>
          <a:p>
            <a:endParaRPr lang="ru-RU" sz="1600" dirty="0" smtClean="0"/>
          </a:p>
          <a:p>
            <a:r>
              <a:rPr lang="ru-RU" sz="1600" dirty="0" smtClean="0"/>
              <a:t>Так! — весь я не умру, но часть меня большая,</a:t>
            </a:r>
          </a:p>
          <a:p>
            <a:r>
              <a:rPr lang="ru-RU" sz="1600" dirty="0" smtClean="0"/>
              <a:t>От тлена убежав, по смерти станет жить,</a:t>
            </a:r>
          </a:p>
          <a:p>
            <a:r>
              <a:rPr lang="ru-RU" sz="1600" dirty="0" smtClean="0"/>
              <a:t>И слава возрастет моя, не увядая,</a:t>
            </a:r>
          </a:p>
          <a:p>
            <a:r>
              <a:rPr lang="ru-RU" sz="1600" dirty="0" smtClean="0"/>
              <a:t>Доколь </a:t>
            </a:r>
            <a:r>
              <a:rPr lang="ru-RU" sz="1600" dirty="0" err="1" smtClean="0"/>
              <a:t>славянов</a:t>
            </a:r>
            <a:r>
              <a:rPr lang="ru-RU" sz="1600" dirty="0" smtClean="0"/>
              <a:t> род </a:t>
            </a:r>
            <a:r>
              <a:rPr lang="ru-RU" sz="1600" dirty="0" err="1" smtClean="0"/>
              <a:t>вселенна</a:t>
            </a:r>
            <a:r>
              <a:rPr lang="ru-RU" sz="1600" dirty="0" smtClean="0"/>
              <a:t> будет чтить.</a:t>
            </a:r>
          </a:p>
          <a:p>
            <a:endParaRPr lang="ru-RU" sz="1600" dirty="0" smtClean="0"/>
          </a:p>
          <a:p>
            <a:r>
              <a:rPr lang="ru-RU" sz="1600" dirty="0" smtClean="0"/>
              <a:t>Слух пройдет обо мне от Белых вод до Черных,</a:t>
            </a:r>
          </a:p>
          <a:p>
            <a:r>
              <a:rPr lang="ru-RU" sz="1600" dirty="0" smtClean="0"/>
              <a:t>Где Волга, Дон, Нева, с Рифея льет Урал;</a:t>
            </a:r>
          </a:p>
          <a:p>
            <a:r>
              <a:rPr lang="ru-RU" sz="1600" dirty="0" smtClean="0"/>
              <a:t>Всяк будет помнить то в народах </a:t>
            </a:r>
            <a:r>
              <a:rPr lang="ru-RU" sz="1600" dirty="0" err="1" smtClean="0"/>
              <a:t>неисчетных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Как из безвестности я тем известен стал,</a:t>
            </a:r>
          </a:p>
          <a:p>
            <a:endParaRPr lang="ru-RU" sz="1600" dirty="0" smtClean="0"/>
          </a:p>
          <a:p>
            <a:r>
              <a:rPr lang="ru-RU" sz="1600" dirty="0" smtClean="0"/>
              <a:t>Что первый я дерзнул в забавном русском слоге</a:t>
            </a:r>
          </a:p>
          <a:p>
            <a:r>
              <a:rPr lang="ru-RU" sz="1600" dirty="0" smtClean="0"/>
              <a:t>О добродетелях </a:t>
            </a:r>
            <a:r>
              <a:rPr lang="ru-RU" sz="1600" dirty="0" err="1" smtClean="0"/>
              <a:t>Фелицы</a:t>
            </a:r>
            <a:r>
              <a:rPr lang="ru-RU" sz="1600" dirty="0" smtClean="0"/>
              <a:t> возгласить,</a:t>
            </a:r>
          </a:p>
          <a:p>
            <a:r>
              <a:rPr lang="ru-RU" sz="1600" dirty="0" smtClean="0"/>
              <a:t>В сердечной простоте беседовать о боге</a:t>
            </a:r>
          </a:p>
          <a:p>
            <a:r>
              <a:rPr lang="ru-RU" sz="1600" dirty="0" smtClean="0"/>
              <a:t>И истину царям с улыбкой говорить.</a:t>
            </a:r>
          </a:p>
          <a:p>
            <a:endParaRPr lang="ru-RU" sz="1600" dirty="0" smtClean="0"/>
          </a:p>
          <a:p>
            <a:r>
              <a:rPr lang="ru-RU" sz="1600" dirty="0" smtClean="0"/>
              <a:t>О муза! возгордись заслугой справедливой,</a:t>
            </a:r>
          </a:p>
          <a:p>
            <a:r>
              <a:rPr lang="ru-RU" sz="1600" dirty="0" smtClean="0"/>
              <a:t>И презрит кто тебя, сама тех презирай;</a:t>
            </a:r>
          </a:p>
          <a:p>
            <a:r>
              <a:rPr lang="ru-RU" sz="1600" dirty="0" smtClean="0"/>
              <a:t>Непринужденною рукой неторопливой</a:t>
            </a:r>
          </a:p>
          <a:p>
            <a:r>
              <a:rPr lang="ru-RU" sz="1600" dirty="0" smtClean="0"/>
              <a:t>Чело твое зарей бессмертия </a:t>
            </a:r>
            <a:r>
              <a:rPr lang="ru-RU" sz="1600" dirty="0" smtClean="0"/>
              <a:t>венчай.</a:t>
            </a:r>
          </a:p>
          <a:p>
            <a:r>
              <a:rPr lang="ru-RU" sz="1600" dirty="0" smtClean="0"/>
              <a:t> </a:t>
            </a:r>
            <a:r>
              <a:rPr lang="ru-RU" sz="1600" dirty="0" smtClean="0"/>
              <a:t>                                        </a:t>
            </a:r>
            <a:r>
              <a:rPr lang="ru-RU" dirty="0" smtClean="0"/>
              <a:t>1795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0"/>
            <a:ext cx="428628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/>
              <a:t>Exegi</a:t>
            </a:r>
            <a:r>
              <a:rPr lang="ru-RU" sz="1600" dirty="0" smtClean="0"/>
              <a:t> </a:t>
            </a:r>
            <a:r>
              <a:rPr lang="ru-RU" sz="1600" dirty="0" err="1" smtClean="0"/>
              <a:t>monumentum</a:t>
            </a:r>
            <a:endParaRPr lang="ru-RU" sz="1600" dirty="0" smtClean="0"/>
          </a:p>
          <a:p>
            <a:r>
              <a:rPr lang="ru-RU" sz="1600" dirty="0" smtClean="0"/>
              <a:t>Я </a:t>
            </a:r>
            <a:r>
              <a:rPr lang="ru-RU" sz="1600" dirty="0" smtClean="0"/>
              <a:t>памятник себе воздвиг нерукотворный,</a:t>
            </a:r>
          </a:p>
          <a:p>
            <a:r>
              <a:rPr lang="ru-RU" sz="1600" dirty="0" smtClean="0"/>
              <a:t>К нему не зарастет народная тропа,</a:t>
            </a:r>
          </a:p>
          <a:p>
            <a:r>
              <a:rPr lang="ru-RU" sz="1600" dirty="0" smtClean="0"/>
              <a:t>Вознесся выше он главою непокорной</a:t>
            </a:r>
          </a:p>
          <a:p>
            <a:r>
              <a:rPr lang="ru-RU" sz="1600" dirty="0" smtClean="0"/>
              <a:t>Александрийского столпа.</a:t>
            </a:r>
          </a:p>
          <a:p>
            <a:endParaRPr lang="ru-RU" sz="1600" dirty="0" smtClean="0"/>
          </a:p>
          <a:p>
            <a:r>
              <a:rPr lang="ru-RU" sz="1600" dirty="0" smtClean="0"/>
              <a:t>Нет, весь я не умру — душа в заветной лире</a:t>
            </a:r>
          </a:p>
          <a:p>
            <a:r>
              <a:rPr lang="ru-RU" sz="1600" dirty="0" smtClean="0"/>
              <a:t>Мой прах переживет и тленья убежит —</a:t>
            </a:r>
          </a:p>
          <a:p>
            <a:r>
              <a:rPr lang="ru-RU" sz="1600" dirty="0" smtClean="0"/>
              <a:t>И славен буду я, доколь в подлунном мире</a:t>
            </a:r>
          </a:p>
          <a:p>
            <a:r>
              <a:rPr lang="ru-RU" sz="1600" dirty="0" smtClean="0"/>
              <a:t> Жив будет хоть один пиит.</a:t>
            </a:r>
          </a:p>
          <a:p>
            <a:endParaRPr lang="ru-RU" sz="1600" dirty="0" smtClean="0"/>
          </a:p>
          <a:p>
            <a:r>
              <a:rPr lang="ru-RU" sz="1600" dirty="0" smtClean="0"/>
              <a:t>Слух обо мне пройдет по всей Руси великой,</a:t>
            </a:r>
          </a:p>
          <a:p>
            <a:r>
              <a:rPr lang="ru-RU" sz="1600" dirty="0" smtClean="0"/>
              <a:t>И назовет меня всяк сущий в ней язык,</a:t>
            </a:r>
          </a:p>
          <a:p>
            <a:r>
              <a:rPr lang="ru-RU" sz="1600" dirty="0" smtClean="0"/>
              <a:t>И гордый внук славян, и финн, и ныне дикой</a:t>
            </a:r>
          </a:p>
          <a:p>
            <a:r>
              <a:rPr lang="ru-RU" sz="1600" dirty="0" smtClean="0"/>
              <a:t> Тунгус, и друг степей калмык.</a:t>
            </a:r>
          </a:p>
          <a:p>
            <a:endParaRPr lang="ru-RU" sz="1600" dirty="0" smtClean="0"/>
          </a:p>
          <a:p>
            <a:r>
              <a:rPr lang="ru-RU" sz="1600" dirty="0" smtClean="0"/>
              <a:t>И долго буду тем любезен я народу,</a:t>
            </a:r>
          </a:p>
          <a:p>
            <a:r>
              <a:rPr lang="ru-RU" sz="1600" dirty="0" smtClean="0"/>
              <a:t>Что чувства добрые я лирой пробуждал,</a:t>
            </a:r>
          </a:p>
          <a:p>
            <a:r>
              <a:rPr lang="ru-RU" sz="1600" dirty="0" smtClean="0"/>
              <a:t>Что в мой жестокий век восславил я Свободу</a:t>
            </a:r>
          </a:p>
          <a:p>
            <a:r>
              <a:rPr lang="ru-RU" sz="1600" dirty="0" smtClean="0"/>
              <a:t>И милость к падшим призывал.</a:t>
            </a:r>
          </a:p>
          <a:p>
            <a:endParaRPr lang="ru-RU" sz="1600" dirty="0" smtClean="0"/>
          </a:p>
          <a:p>
            <a:r>
              <a:rPr lang="ru-RU" sz="1600" dirty="0" smtClean="0"/>
              <a:t>Веленью божию, о муза, будь послушна,</a:t>
            </a:r>
          </a:p>
          <a:p>
            <a:r>
              <a:rPr lang="ru-RU" sz="1600" dirty="0" smtClean="0"/>
              <a:t>Обиды не страшась, не требуя венца,</a:t>
            </a:r>
          </a:p>
          <a:p>
            <a:r>
              <a:rPr lang="ru-RU" sz="1600" dirty="0" smtClean="0"/>
              <a:t>Хвалу и клевету приемли равнодушно</a:t>
            </a:r>
          </a:p>
          <a:p>
            <a:r>
              <a:rPr lang="ru-RU" sz="1600" dirty="0" smtClean="0"/>
              <a:t>И </a:t>
            </a:r>
            <a:r>
              <a:rPr lang="ru-RU" sz="1600" dirty="0" smtClean="0"/>
              <a:t>не </a:t>
            </a:r>
            <a:r>
              <a:rPr lang="ru-RU" sz="1600" dirty="0" smtClean="0"/>
              <a:t>оспаривай </a:t>
            </a:r>
            <a:r>
              <a:rPr lang="ru-RU" sz="1600" dirty="0" smtClean="0"/>
              <a:t>глупца.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42852"/>
            <a:ext cx="63289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Script" pitchFamily="34" charset="0"/>
              </a:rPr>
              <a:t>Сопоставим стихотворения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Script" pitchFamily="34" charset="0"/>
              </a:rPr>
              <a:t>Пушкина и Державина 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Segoe Script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1071546"/>
          <a:ext cx="7715304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  <a:gridCol w="2571768"/>
                <a:gridCol w="25717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«Памятник»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А.С. Пушкина</a:t>
                      </a:r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Критерии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сравнения </a:t>
                      </a:r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«Памятник»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Г.Р. Державина </a:t>
                      </a:r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844" y="4429132"/>
            <a:ext cx="88391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-Разделитесь на 3 группы и продумайте,  по каким критериям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можно  сопоставить эти стихотворения. 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-Вынесите эти критерии на обсуждение класса.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-Заполните таблицу.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-</a:t>
            </a:r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Какое стихотворение  вам ближе и почему?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- Какими в вашем представлении рисуются памятники  этим поэтам? Опишите или нарисуйте.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2396" y="6286520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  <a:hlinkClick r:id="rId2" action="ppaction://hlinksldjump"/>
              </a:rPr>
              <a:t>Назад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357166"/>
            <a:ext cx="36760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Д.И. Фонвизин «Недоросль»  </a:t>
            </a:r>
            <a:endParaRPr lang="ru-RU" sz="32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285728"/>
            <a:ext cx="1683079" cy="212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2786058"/>
          <a:ext cx="821537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3843"/>
                <a:gridCol w="2053843"/>
                <a:gridCol w="2178858"/>
                <a:gridCol w="19288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Главные </a:t>
                      </a:r>
                    </a:p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герои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Segoe Script" pitchFamily="34" charset="0"/>
                        </a:rPr>
                        <a:t>Характерис</a:t>
                      </a:r>
                      <a:r>
                        <a:rPr lang="ru-RU" dirty="0" smtClean="0">
                          <a:latin typeface="Segoe Script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тика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 </a:t>
                      </a:r>
                      <a:r>
                        <a:rPr lang="ru-RU" dirty="0" err="1" smtClean="0">
                          <a:latin typeface="Segoe Script" pitchFamily="34" charset="0"/>
                        </a:rPr>
                        <a:t>Второстепен</a:t>
                      </a:r>
                      <a:r>
                        <a:rPr lang="ru-RU" dirty="0" smtClean="0">
                          <a:latin typeface="Segoe Script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Segoe Script" pitchFamily="34" charset="0"/>
                        </a:rPr>
                        <a:t>ные</a:t>
                      </a:r>
                      <a:r>
                        <a:rPr lang="ru-RU" dirty="0" smtClean="0">
                          <a:latin typeface="Segoe Script" pitchFamily="34" charset="0"/>
                        </a:rPr>
                        <a:t> герои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Segoe Script" pitchFamily="34" charset="0"/>
                        </a:rPr>
                        <a:t>Характерис-тика</a:t>
                      </a:r>
                      <a:r>
                        <a:rPr lang="ru-RU" dirty="0" smtClean="0">
                          <a:latin typeface="Segoe Script" pitchFamily="34" charset="0"/>
                        </a:rPr>
                        <a:t>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82" y="1428736"/>
            <a:ext cx="8457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Заполни таблицу «Главные и второстепенные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герои» комедии «Недоросль»,  дав им собственную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характеристику. Сделайте выводы по таблице.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Какой из героев вам наиболее близок?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5500702"/>
            <a:ext cx="77267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Представь, что ты - журналист. Тебе нужно написать 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татью об одном из главных героев данной комедии. 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Подумай и запиши свои  вопросы к герою в тетрадь.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428604"/>
            <a:ext cx="4857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Д.И. Фонвизин </a:t>
            </a:r>
            <a:endParaRPr lang="ru-RU" sz="28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</a:t>
            </a:r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Недоросль»  </a:t>
            </a:r>
            <a:endParaRPr lang="ru-RU" sz="28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285728"/>
            <a:ext cx="1683079" cy="212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71472" y="1428736"/>
            <a:ext cx="7604967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Как известно, что в комедии получают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 развитие два конфликта: любовный и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общественно – политический.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 Составь сюжетные  линии обоих 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конфликтов в комедии «Недоросль» по следующей схеме:</a:t>
            </a: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endParaRPr lang="ru-RU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000100" y="5143512"/>
            <a:ext cx="1643074" cy="571504"/>
          </a:xfrm>
          <a:prstGeom prst="line">
            <a:avLst/>
          </a:prstGeom>
          <a:ln w="825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643174" y="3786190"/>
            <a:ext cx="1643074" cy="1357322"/>
          </a:xfrm>
          <a:prstGeom prst="line">
            <a:avLst/>
          </a:prstGeom>
          <a:ln w="793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286248" y="3786190"/>
            <a:ext cx="2786082" cy="2000264"/>
          </a:xfrm>
          <a:prstGeom prst="line">
            <a:avLst/>
          </a:prstGeom>
          <a:ln w="793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5-конечная звезда 11"/>
          <p:cNvSpPr/>
          <p:nvPr/>
        </p:nvSpPr>
        <p:spPr>
          <a:xfrm>
            <a:off x="500034" y="5357826"/>
            <a:ext cx="914400" cy="91440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5-конечная звезда 12"/>
          <p:cNvSpPr/>
          <p:nvPr/>
        </p:nvSpPr>
        <p:spPr>
          <a:xfrm>
            <a:off x="2143108" y="4643446"/>
            <a:ext cx="914400" cy="91440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786182" y="3286124"/>
            <a:ext cx="914400" cy="91440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5-конечная звезда 14"/>
          <p:cNvSpPr/>
          <p:nvPr/>
        </p:nvSpPr>
        <p:spPr>
          <a:xfrm>
            <a:off x="6643702" y="5357826"/>
            <a:ext cx="914400" cy="914400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14348" y="5715016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Segoe Script" pitchFamily="34" charset="0"/>
              </a:rPr>
              <a:t>завязка</a:t>
            </a:r>
            <a:endParaRPr lang="ru-RU" b="1" dirty="0">
              <a:latin typeface="Segoe Scrip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86182" y="3714752"/>
            <a:ext cx="2119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Segoe Script" pitchFamily="34" charset="0"/>
              </a:rPr>
              <a:t>к</a:t>
            </a:r>
            <a:r>
              <a:rPr lang="ru-RU" b="1" dirty="0" smtClean="0">
                <a:latin typeface="Segoe Script" pitchFamily="34" charset="0"/>
              </a:rPr>
              <a:t>ульминация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929454" y="5572140"/>
            <a:ext cx="1431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Segoe Script" pitchFamily="34" charset="0"/>
              </a:rPr>
              <a:t>р</a:t>
            </a:r>
            <a:r>
              <a:rPr lang="ru-RU" b="1" dirty="0" smtClean="0">
                <a:latin typeface="Segoe Script" pitchFamily="34" charset="0"/>
              </a:rPr>
              <a:t>азвязка </a:t>
            </a:r>
            <a:endParaRPr lang="ru-RU" b="1" dirty="0"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357166"/>
            <a:ext cx="388760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Д.И. Фонвизин «Недоросль»  </a:t>
            </a:r>
            <a:endParaRPr lang="ru-RU" sz="32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42852"/>
            <a:ext cx="1683079" cy="212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1500174"/>
            <a:ext cx="685804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Опишите, какой вы представляете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госпожу Простакову 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по её речевой характеристике: </a:t>
            </a:r>
          </a:p>
          <a:p>
            <a:endParaRPr lang="ru-RU" b="1" dirty="0" smtClean="0">
              <a:latin typeface="Segoe Script" pitchFamily="34" charset="0"/>
            </a:endParaRPr>
          </a:p>
          <a:p>
            <a:endParaRPr lang="ru-RU" dirty="0" smtClean="0">
              <a:latin typeface="Segoe Script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4414" y="2643182"/>
          <a:ext cx="6096000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Segoe Script" pitchFamily="34" charset="0"/>
                        </a:rPr>
                        <a:t>Адресаты ее речи </a:t>
                      </a:r>
                      <a:endParaRPr lang="ru-RU" sz="2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Segoe Script" pitchFamily="34" charset="0"/>
                        </a:rPr>
                        <a:t>Примеры речи, слова, обращения</a:t>
                      </a:r>
                      <a:endParaRPr lang="ru-RU" sz="2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Крепостные, 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учителя Митрофана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Софья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Митрофан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Стародум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Ваши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 выводы- ?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929586" y="6286520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  <a:hlinkClick r:id="rId3" action="ppaction://hlinksldjump"/>
              </a:rPr>
              <a:t>Назад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Industrix - Материалы - Что такое архитектурный сти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142960"/>
            <a:ext cx="8858312" cy="55721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142852"/>
            <a:ext cx="56436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Обобщение по теме </a:t>
            </a:r>
          </a:p>
          <a:p>
            <a:r>
              <a:rPr lang="ru-RU" sz="2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«Литература 18 века» </a:t>
            </a:r>
            <a:endParaRPr lang="ru-RU" sz="28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2357430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 классицизма 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214282" y="3286124"/>
            <a:ext cx="3000396" cy="969838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Segoe Script" pitchFamily="34" charset="0"/>
              </a:rPr>
              <a:t>Приглашаю вас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Segoe Script" pitchFamily="34" charset="0"/>
              </a:rPr>
              <a:t> в музей классицизма! </a:t>
            </a:r>
            <a:endParaRPr lang="ru-RU" sz="2000" b="1" dirty="0">
              <a:solidFill>
                <a:schemeClr val="tx1"/>
              </a:solidFill>
              <a:latin typeface="Segoe Script" pitchFamily="34" charset="0"/>
            </a:endParaRPr>
          </a:p>
        </p:txBody>
      </p:sp>
      <p:pic>
        <p:nvPicPr>
          <p:cNvPr id="34818" name="Picture 2" descr="Экскурсии для школьников Экскурсии - Рефераты от портала &quot;Знание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357694"/>
            <a:ext cx="3613163" cy="2408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42852"/>
            <a:ext cx="5210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Литература 18 века </a:t>
            </a:r>
            <a:endParaRPr lang="ru-RU" sz="32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714356"/>
            <a:ext cx="3857652" cy="30718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50" name="Picture 10" descr="http://im1-tub-ru.yandex.net/i?id=8d11bb9d2685540ec13d19fab9ea08b4-131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71744"/>
            <a:ext cx="1071570" cy="1071570"/>
          </a:xfrm>
          <a:prstGeom prst="rect">
            <a:avLst/>
          </a:prstGeom>
          <a:noFill/>
        </p:spPr>
      </p:pic>
      <p:pic>
        <p:nvPicPr>
          <p:cNvPr id="35854" name="Picture 14" descr="http://im3-tub-ru.yandex.net/i?id=366227452fe5001d84f5aa5146d75d6f-07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000108"/>
            <a:ext cx="1071570" cy="1448067"/>
          </a:xfrm>
          <a:prstGeom prst="rect">
            <a:avLst/>
          </a:prstGeom>
          <a:noFill/>
        </p:spPr>
      </p:pic>
      <p:pic>
        <p:nvPicPr>
          <p:cNvPr id="35856" name="Picture 16" descr="http://im2-tub-ru.yandex.net/i?id=3c731a9887d0198a73829db2125694e6-71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643182"/>
            <a:ext cx="1333496" cy="100012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357422" y="2928934"/>
            <a:ext cx="824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ОДА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43438" y="642918"/>
            <a:ext cx="4286280" cy="31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5848" name="Picture 8" descr="http://im1-tub-ru.yandex.net/i?id=f9189b942526932fa397d81a1156228c-37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785794"/>
            <a:ext cx="1214446" cy="1626491"/>
          </a:xfrm>
          <a:prstGeom prst="rect">
            <a:avLst/>
          </a:prstGeom>
          <a:noFill/>
        </p:spPr>
      </p:pic>
      <p:pic>
        <p:nvPicPr>
          <p:cNvPr id="35846" name="Picture 6" descr="интересно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2214554"/>
            <a:ext cx="1669918" cy="1049355"/>
          </a:xfrm>
          <a:prstGeom prst="rect">
            <a:avLst/>
          </a:prstGeom>
          <a:noFill/>
        </p:spPr>
      </p:pic>
      <p:pic>
        <p:nvPicPr>
          <p:cNvPr id="35844" name="Picture 4" descr="Поэт, сенатор, министр. - На разные темы - Рубри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1857364"/>
            <a:ext cx="1357322" cy="1672755"/>
          </a:xfrm>
          <a:prstGeom prst="rect">
            <a:avLst/>
          </a:prstGeom>
          <a:noFill/>
        </p:spPr>
      </p:pic>
      <p:pic>
        <p:nvPicPr>
          <p:cNvPr id="15" name="Picture 16" descr="http://im2-tub-ru.yandex.net/i?id=3c731a9887d0198a73829db2125694e6-71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928670"/>
            <a:ext cx="1333496" cy="100012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215206" y="1643050"/>
            <a:ext cx="681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ОДА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2844" y="4000504"/>
            <a:ext cx="3786214" cy="2714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5858" name="Picture 18" descr="http://im3-tub-ru.yandex.net/i?id=36914ccdfa3a5a39a0b6b290b26cb0bc-58-144&amp;n=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08" y="4714884"/>
            <a:ext cx="1500178" cy="428628"/>
          </a:xfrm>
          <a:prstGeom prst="rect">
            <a:avLst/>
          </a:prstGeom>
          <a:noFill/>
        </p:spPr>
      </p:pic>
      <p:pic>
        <p:nvPicPr>
          <p:cNvPr id="35852" name="Picture 12" descr="http://im3-tub-ru.yandex.net/i?id=6c511565c0f998823a5653cb80c733a7-44-144&amp;n=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14546" y="5214950"/>
            <a:ext cx="1224924" cy="1435456"/>
          </a:xfrm>
          <a:prstGeom prst="rect">
            <a:avLst/>
          </a:prstGeom>
          <a:noFill/>
        </p:spPr>
      </p:pic>
      <p:pic>
        <p:nvPicPr>
          <p:cNvPr id="35862" name="Picture 22" descr="Книга &quot;Недоросль&quot; Д. Фонвизин - купить книгу ISBN 978-5-905424-27-4 с доставкой по почте в интернет-магазине OZON.ru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58" y="4357694"/>
            <a:ext cx="1428760" cy="2209422"/>
          </a:xfrm>
          <a:prstGeom prst="rect">
            <a:avLst/>
          </a:prstGeom>
          <a:noFill/>
        </p:spPr>
      </p:pic>
      <p:pic>
        <p:nvPicPr>
          <p:cNvPr id="35864" name="Picture 24" descr="http://im3-tub-ru.yandex.net/i?id=d7080ae0b90fcf258986edffc12ebb85-15-144&amp;n=21"/>
          <p:cNvPicPr>
            <a:picLocks noChangeAspect="1" noChangeArrowheads="1"/>
          </p:cNvPicPr>
          <p:nvPr/>
        </p:nvPicPr>
        <p:blipFill>
          <a:blip r:embed="rId11"/>
          <a:srcRect r="49720"/>
          <a:stretch>
            <a:fillRect/>
          </a:stretch>
        </p:blipFill>
        <p:spPr bwMode="auto">
          <a:xfrm>
            <a:off x="4071934" y="4429108"/>
            <a:ext cx="1428760" cy="2428892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285852" y="785794"/>
            <a:ext cx="1438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Script" pitchFamily="34" charset="0"/>
              </a:rPr>
              <a:t>1 зал 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0628" y="1214422"/>
            <a:ext cx="1438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2 зал 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57356" y="4143380"/>
            <a:ext cx="1257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3 зал </a:t>
            </a:r>
            <a:endParaRPr lang="ru-RU" sz="24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5429256" y="3857628"/>
            <a:ext cx="3500462" cy="2286016"/>
          </a:xfrm>
          <a:prstGeom prst="wedgeRoundRect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Разделитесь на 3 группы. Представьте себя на месте экскурсовода. Каждая группа  выбирает зал, по которому будет проводить экскурсию и создает  слова гида. Далее представьте свой зал. 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43834" y="6357958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12" action="ppaction://hlinksldjump"/>
              </a:rPr>
              <a:t>Назад</a:t>
            </a:r>
            <a:r>
              <a:rPr lang="ru-RU" dirty="0" smtClean="0">
                <a:hlinkClick r:id="rId12" action="ppaction://hlinksldjump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357166"/>
            <a:ext cx="628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Н.М. Карамзин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«Бедная Лиза»</a:t>
            </a:r>
            <a:endParaRPr lang="ru-RU" sz="28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3" name="Picture 8" descr="Новый ри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1957412" cy="260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6" descr="Новый ри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3429000"/>
            <a:ext cx="194489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86050" y="1643050"/>
            <a:ext cx="6333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Сопоставь главных героев повести.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Сделай вывод: что их сближает и разделяет ?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928934"/>
          <a:ext cx="6453189" cy="2528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5"/>
                <a:gridCol w="1658921"/>
                <a:gridCol w="2151063"/>
              </a:tblGrid>
              <a:tr h="8821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Script" pitchFamily="34" charset="0"/>
                        </a:rPr>
                        <a:t>Критерии сопоставления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>
                          <a:latin typeface="Segoe Script" pitchFamily="34" charset="0"/>
                        </a:rPr>
                        <a:t>?</a:t>
                      </a:r>
                      <a:endParaRPr lang="ru-RU" i="0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>
                          <a:latin typeface="Segoe Script" pitchFamily="34" charset="0"/>
                        </a:rPr>
                        <a:t>? </a:t>
                      </a:r>
                      <a:endParaRPr lang="ru-RU" i="0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5777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Script" pitchFamily="34" charset="0"/>
                        </a:rPr>
                        <a:t>1. Значение имени </a:t>
                      </a:r>
                      <a:endParaRPr lang="ru-RU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77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Script" pitchFamily="34" charset="0"/>
                        </a:rPr>
                        <a:t>2. Социальное положение </a:t>
                      </a:r>
                      <a:endParaRPr lang="ru-RU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77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Script" pitchFamily="34" charset="0"/>
                        </a:rPr>
                        <a:t>3. Авторская характеристика</a:t>
                      </a:r>
                      <a:endParaRPr lang="ru-RU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357166"/>
            <a:ext cx="6046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Основные мотивы в повести 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14480" y="857232"/>
          <a:ext cx="6048396" cy="3675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3806"/>
                <a:gridCol w="3234590"/>
              </a:tblGrid>
              <a:tr h="10704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Script" pitchFamily="34" charset="0"/>
                        </a:rPr>
                        <a:t>Мотив чистоты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Script" pitchFamily="34" charset="0"/>
                        </a:rPr>
                        <a:t>и белизны </a:t>
                      </a:r>
                    </a:p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Script" pitchFamily="34" charset="0"/>
                        </a:rPr>
                        <a:t>Мотив денег 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434111"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434111"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434111"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434111"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434111"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434111"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Script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1162048" cy="172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929198"/>
            <a:ext cx="22859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4714884"/>
            <a:ext cx="80711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-Найти в тексте  слова, фразы,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предложения, относящиеся к данным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мотивам в повести и запиши  в таблицу.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-</a:t>
            </a:r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Сделай вывод.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-Почему именно эти  мотивы ярко прослеживаются  в этом произведении?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8361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Сентиментализм и классицизм </a:t>
            </a:r>
            <a:endParaRPr lang="ru-RU" sz="32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571612"/>
          <a:ext cx="8786874" cy="330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928958"/>
                <a:gridCol w="29289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Классицизм</a:t>
                      </a:r>
                      <a:r>
                        <a:rPr lang="ru-RU" baseline="0" dirty="0" smtClean="0">
                          <a:latin typeface="Segoe Script" pitchFamily="34" charset="0"/>
                        </a:rPr>
                        <a:t>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Критерии</a:t>
                      </a:r>
                      <a:r>
                        <a:rPr lang="ru-RU" baseline="0" dirty="0" smtClean="0">
                          <a:latin typeface="Segoe Script" pitchFamily="34" charset="0"/>
                        </a:rPr>
                        <a:t> сравнения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aseline="0" dirty="0" smtClean="0">
                          <a:latin typeface="Segoe Script" pitchFamily="34" charset="0"/>
                        </a:rPr>
                        <a:t>Сентиментализм 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Segoe Script" pitchFamily="34" charset="0"/>
                        </a:rPr>
                        <a:t>1. Идеи</a:t>
                      </a:r>
                      <a:r>
                        <a:rPr lang="ru-RU" b="1" baseline="0" dirty="0" smtClean="0">
                          <a:latin typeface="Segoe Script" pitchFamily="34" charset="0"/>
                        </a:rPr>
                        <a:t> направления</a:t>
                      </a:r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Segoe Script" pitchFamily="34" charset="0"/>
                        </a:rPr>
                        <a:t>2. Тематика произведений </a:t>
                      </a:r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Segoe Script" pitchFamily="34" charset="0"/>
                        </a:rPr>
                        <a:t>3. Герои и</a:t>
                      </a:r>
                      <a:r>
                        <a:rPr lang="ru-RU" b="1" baseline="0" dirty="0" smtClean="0">
                          <a:latin typeface="Segoe Script" pitchFamily="34" charset="0"/>
                        </a:rPr>
                        <a:t> их характеры </a:t>
                      </a:r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Segoe Script" pitchFamily="34" charset="0"/>
                        </a:rPr>
                        <a:t>4. Роль изображений</a:t>
                      </a:r>
                      <a:r>
                        <a:rPr lang="ru-RU" b="1" baseline="0" dirty="0" smtClean="0">
                          <a:latin typeface="Segoe Script" pitchFamily="34" charset="0"/>
                        </a:rPr>
                        <a:t> природы </a:t>
                      </a:r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Segoe Script" pitchFamily="34" charset="0"/>
                        </a:rPr>
                        <a:t>5. Основные жанры </a:t>
                      </a:r>
                      <a:endParaRPr lang="ru-RU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910" y="857232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Работа в парах: сопоставьте оба направления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по следующим критериям. Сделайте выводы. </a:t>
            </a:r>
            <a:endParaRPr lang="ru-RU" sz="20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710" y="5000636"/>
            <a:ext cx="87382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Представь, что ты – литературовед. Составь на основе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</a:rPr>
              <a:t>таблицы  памятку для писателя – сентименталиста. </a:t>
            </a:r>
            <a:endParaRPr lang="ru-RU" sz="20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86644" y="6215082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  <a:hlinkClick r:id="rId2" action="ppaction://hlinksldjump"/>
              </a:rPr>
              <a:t>Назад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285728"/>
            <a:ext cx="464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Пояснительная записка </a:t>
            </a:r>
            <a:endParaRPr lang="ru-RU" sz="36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14282" y="1285860"/>
            <a:ext cx="857256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Данное пособие содержит дидактические материалы к урокам литературы </a:t>
            </a:r>
            <a:endParaRPr lang="ru-RU" sz="2400" b="1" dirty="0" smtClean="0">
              <a:latin typeface="Segoe Script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9 классе по учебникам </a:t>
            </a:r>
            <a:r>
              <a:rPr lang="ru-RU" sz="2400" b="1" dirty="0" smtClean="0">
                <a:latin typeface="Segoe Script" pitchFamily="34" charset="0"/>
              </a:rPr>
              <a:t>Г.И</a:t>
            </a:r>
            <a:r>
              <a:rPr lang="ru-RU" sz="2400" b="1" dirty="0" smtClean="0">
                <a:latin typeface="Segoe Script" pitchFamily="34" charset="0"/>
              </a:rPr>
              <a:t>. Беленького, </a:t>
            </a:r>
            <a:endParaRPr lang="ru-RU" sz="2400" b="1" dirty="0" smtClean="0">
              <a:latin typeface="Segoe Script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Segoe Script" pitchFamily="34" charset="0"/>
              </a:rPr>
              <a:t>издательство «Мнемозина</a:t>
            </a:r>
            <a:r>
              <a:rPr lang="ru-RU" sz="2400" b="1" dirty="0" smtClean="0">
                <a:latin typeface="Segoe Script" pitchFamily="34" charset="0"/>
              </a:rPr>
              <a:t>».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Segoe Script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Цель данного пособия: </a:t>
            </a:r>
            <a:endParaRPr kumimoji="0" lang="ru-RU" sz="2800" b="1" i="0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помочь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учителю формировать предметные и метапредметные  компетенции учащихся на уроках литературы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357166"/>
            <a:ext cx="48008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А.С. Грибоедов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«Горе от ума» </a:t>
            </a:r>
            <a:endParaRPr lang="ru-RU" sz="2800" b="1" dirty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4" name="Picture 7" descr="Грибоедов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2091363" cy="3011479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000232" y="1500174"/>
            <a:ext cx="68580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Составить характеристики главных действующих лиц:</a:t>
            </a:r>
          </a:p>
          <a:p>
            <a:pPr marL="514350" indent="-514350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-Скалозуба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marL="514350" indent="-514350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-Молчалина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marL="514350" indent="-514350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-Фамусова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marL="514350" indent="-514350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-Чацкого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marL="514350" indent="-514350" algn="ctr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По плану: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Кто он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по своему социальному положению?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Его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предыстория;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Как его характеризуют другие персонажи?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Как он сам себя характеризует в словах 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действиях?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Что о нём говорит автор в ремарках?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Сделайте выводы о качествах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характера.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6" name="Рисунок 5" descr="1 действие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142852"/>
            <a:ext cx="1438273" cy="139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Финал Кардовский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857760"/>
            <a:ext cx="1625764" cy="166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500042"/>
          <a:ext cx="8534400" cy="6111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24200"/>
                <a:gridCol w="2743200"/>
                <a:gridCol w="2667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Вопросы сравнения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«Век нынешний»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«Век минувший»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1. Представители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Чацкий, князь Фёдор, брат Скалозуба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Фамусов, гости на балу, Молчалин,</a:t>
                      </a:r>
                      <a:r>
                        <a:rPr lang="ru-RU" sz="1400" b="1" baseline="0" dirty="0" smtClean="0">
                          <a:latin typeface="Segoe Script" pitchFamily="34" charset="0"/>
                        </a:rPr>
                        <a:t> Скалозуб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2. Отношение к крепостному праву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3. Отношение к </a:t>
                      </a:r>
                      <a:r>
                        <a:rPr lang="ru-RU" sz="1400" b="1" dirty="0" smtClean="0">
                          <a:latin typeface="Segoe Script" pitchFamily="34" charset="0"/>
                        </a:rPr>
                        <a:t>засилью </a:t>
                      </a:r>
                      <a:r>
                        <a:rPr lang="ru-RU" sz="1400" b="1" dirty="0" smtClean="0">
                          <a:latin typeface="Segoe Script" pitchFamily="34" charset="0"/>
                        </a:rPr>
                        <a:t>иностранного и иностранцев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4. Отношение к нынешней системе воспитания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5.</a:t>
                      </a:r>
                      <a:r>
                        <a:rPr lang="ru-RU" sz="1400" b="1" baseline="0" dirty="0" smtClean="0">
                          <a:latin typeface="Segoe Script" pitchFamily="34" charset="0"/>
                        </a:rPr>
                        <a:t> Как проводят время и отношение к времяпрепровождению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6. Отношение к службе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7. Отношение к чинам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8. Отношение к покровительству и протекции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9. Отношение к свободе суждений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10. Идеалы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Segoe Script" pitchFamily="34" charset="0"/>
                        </a:rPr>
                        <a:t>Максим Петрович, Фома Фомич</a:t>
                      </a:r>
                      <a:endParaRPr lang="ru-RU" sz="1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00298" y="0"/>
            <a:ext cx="4169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Script" pitchFamily="34" charset="0"/>
              </a:rPr>
              <a:t>Заполни таблицу: 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500042"/>
            <a:ext cx="70723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Спектакль </a:t>
            </a:r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«Горе </a:t>
            </a:r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от ума</a:t>
            </a:r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» </a:t>
            </a:r>
            <a:endParaRPr lang="ru-RU" sz="32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60000">
            <a:off x="501449" y="1500242"/>
            <a:ext cx="21431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20000">
            <a:off x="6684931" y="1301691"/>
            <a:ext cx="1804987" cy="2647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071546"/>
            <a:ext cx="2076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49605" y="4857760"/>
            <a:ext cx="87943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Представь, что ты - режиссер спектакля «Горе от ума». 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Выбери понравившийся тебе отрывок из комедии 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и создай режиссерский комментарий к данной сцене</a:t>
            </a:r>
            <a:r>
              <a:rPr lang="ru-RU" dirty="0" smtClean="0"/>
              <a:t>. 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429520" y="621508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  <a:hlinkClick r:id="rId5" action="ppaction://hlinksldjump"/>
              </a:rPr>
              <a:t>Назад</a:t>
            </a:r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357166"/>
            <a:ext cx="6819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А.С. Пушкин «Евгений Онегин» 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3" name="Picture 2" descr="0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1539883" cy="1974076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857232"/>
            <a:ext cx="143474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1142984"/>
            <a:ext cx="3119438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857232"/>
            <a:ext cx="1352543" cy="200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844" y="3357562"/>
            <a:ext cx="80724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Составь сюжетные линии романа: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Segoe Script" pitchFamily="34" charset="0"/>
              </a:rPr>
              <a:t>Онегин и Татьяна, 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Segoe Script" pitchFamily="34" charset="0"/>
              </a:rPr>
              <a:t>Онегин и Ленский. </a:t>
            </a:r>
          </a:p>
          <a:p>
            <a:pPr marL="342900" indent="-342900">
              <a:buAutoNum type="arabicPeriod"/>
            </a:pPr>
            <a:endParaRPr lang="ru-RU" sz="2400" b="1" dirty="0" smtClean="0">
              <a:solidFill>
                <a:srgbClr val="002060"/>
              </a:solidFill>
              <a:latin typeface="Segoe Script" pitchFamily="34" charset="0"/>
            </a:endParaRPr>
          </a:p>
          <a:p>
            <a:pPr marL="342900" indent="-342900"/>
            <a:r>
              <a:rPr lang="ru-RU" sz="2400" b="1" dirty="0" smtClean="0">
                <a:solidFill>
                  <a:srgbClr val="002060"/>
                </a:solidFill>
                <a:latin typeface="Segoe Script" pitchFamily="34" charset="0"/>
              </a:rPr>
              <a:t>-Как  заканчиваются обе сюжетные линии? </a:t>
            </a:r>
          </a:p>
          <a:p>
            <a:pPr marL="342900" indent="-342900"/>
            <a:r>
              <a:rPr lang="ru-RU" sz="2400" b="1" dirty="0" smtClean="0">
                <a:solidFill>
                  <a:srgbClr val="002060"/>
                </a:solidFill>
                <a:latin typeface="Segoe Script" pitchFamily="34" charset="0"/>
              </a:rPr>
              <a:t>-Попробуй изменить эти линии  так, чтобы роман закончился счастливо. </a:t>
            </a:r>
            <a:endParaRPr lang="ru-RU" sz="24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14290"/>
            <a:ext cx="4338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Письма в романе </a:t>
            </a:r>
            <a:endParaRPr lang="ru-RU" sz="32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3" name="Picture 2" descr="Татьяна"/>
          <p:cNvPicPr>
            <a:picLocks noChangeAspect="1" noChangeArrowheads="1"/>
          </p:cNvPicPr>
          <p:nvPr/>
        </p:nvPicPr>
        <p:blipFill>
          <a:blip r:embed="rId2"/>
          <a:srcRect l="5322" t="1152" r="4149" b="41618"/>
          <a:stretch>
            <a:fillRect/>
          </a:stretch>
        </p:blipFill>
        <p:spPr bwMode="auto">
          <a:xfrm>
            <a:off x="285720" y="285728"/>
            <a:ext cx="1808156" cy="1785950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 r="-1040"/>
          <a:stretch>
            <a:fillRect/>
          </a:stretch>
        </p:blipFill>
        <p:spPr bwMode="auto">
          <a:xfrm>
            <a:off x="6715140" y="285728"/>
            <a:ext cx="231597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1" y="2428868"/>
          <a:ext cx="8072493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09"/>
                <a:gridCol w="2286016"/>
                <a:gridCol w="25717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Язык</a:t>
                      </a:r>
                      <a:r>
                        <a:rPr lang="ru-RU" sz="2000" b="1" baseline="0" dirty="0" smtClean="0">
                          <a:latin typeface="Segoe Script" pitchFamily="34" charset="0"/>
                        </a:rPr>
                        <a:t> писем </a:t>
                      </a:r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Письмо Татьяны </a:t>
                      </a:r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Письмо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Segoe Script" pitchFamily="34" charset="0"/>
                        </a:rPr>
                        <a:t>Евгения </a:t>
                      </a:r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Начало писем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Концовка писем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Восклицательных знаков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Вопросительных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 знаков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Многоточий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3108" y="785794"/>
            <a:ext cx="464261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Разделитесь на группы.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Каждая группа анализирует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одно из писем,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заполняя данную таблицу.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Представьте итоги своей работы.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5857892"/>
            <a:ext cx="7284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</a:rPr>
              <a:t>Сделайте выводы. Чьё письмо вам ближе? Почему?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6710" y="6357958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  <a:hlinkClick r:id="rId4" action="ppaction://hlinksldjump"/>
              </a:rPr>
              <a:t>Назад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214290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Содержание </a:t>
            </a:r>
            <a:endParaRPr lang="ru-RU" sz="32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000108"/>
            <a:ext cx="814393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2" action="ppaction://hlinksldjump"/>
              </a:rPr>
              <a:t>1.Литература Древней Руси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2.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3" action="ppaction://hlinksldjump"/>
              </a:rPr>
              <a:t>«Слово о полку Игореве»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3.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4" action="ppaction://hlinksldjump"/>
              </a:rPr>
              <a:t>Литература 18 века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4.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5" action="ppaction://hlinksldjump"/>
              </a:rPr>
              <a:t>М.В.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5" action="ppaction://hlinksldjump"/>
              </a:rPr>
              <a:t>Ломоносов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5.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6" action="ppaction://hlinksldjump"/>
              </a:rPr>
              <a:t>Г.Р. Державин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6.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7" action="ppaction://hlinksldjump"/>
              </a:rPr>
              <a:t>Д.И. Фонвизин. «Недоросль»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8" action="ppaction://hlinksldjump"/>
              </a:rPr>
              <a:t>7.Обобщение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8" action="ppaction://hlinksldjump"/>
              </a:rPr>
              <a:t>по теме «Литература 18 века»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9" action="ppaction://hlinksldjump"/>
              </a:rPr>
              <a:t>8.Н.М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9" action="ppaction://hlinksldjump"/>
              </a:rPr>
              <a:t>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9" action="ppaction://hlinksldjump"/>
              </a:rPr>
              <a:t>Карамзин «Бедная Лиза»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10" action="ppaction://hlinksldjump"/>
              </a:rPr>
              <a:t>9.А.С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10" action="ppaction://hlinksldjump"/>
              </a:rPr>
              <a:t>. Грибоедов. «Горе от ума»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11" action="ppaction://hlinksldjump"/>
              </a:rPr>
              <a:t>10.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11" action="ppaction://hlinksldjump"/>
              </a:rPr>
              <a:t>А.С. Пушкин «Евгений Онегин»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357166"/>
            <a:ext cx="65726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Обобщение по теме</a:t>
            </a:r>
          </a:p>
          <a:p>
            <a:pPr algn="ctr"/>
            <a:r>
              <a:rPr lang="ru-RU" sz="2800" b="1" u="sng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«Литература Древней Руси»  </a:t>
            </a:r>
            <a:endParaRPr lang="ru-RU" sz="2800" b="1" u="sng" dirty="0"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2428869"/>
          <a:ext cx="8429685" cy="3293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895"/>
                <a:gridCol w="2809895"/>
                <a:gridCol w="2809895"/>
              </a:tblGrid>
              <a:tr h="10687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Segoe Script" pitchFamily="34" charset="0"/>
                        </a:rPr>
                        <a:t>Жанр </a:t>
                      </a:r>
                      <a:endParaRPr lang="ru-RU" dirty="0">
                        <a:solidFill>
                          <a:schemeClr val="tx1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Segoe Script" pitchFamily="34" charset="0"/>
                        </a:rPr>
                        <a:t>Особенности </a:t>
                      </a:r>
                      <a:endParaRPr lang="ru-RU" dirty="0">
                        <a:solidFill>
                          <a:schemeClr val="tx1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Segoe Script" pitchFamily="34" charset="0"/>
                        </a:rPr>
                        <a:t>Примеры произведений  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Segoe Script" pitchFamily="34" charset="0"/>
                        </a:rPr>
                        <a:t> </a:t>
                      </a:r>
                      <a:endParaRPr lang="ru-RU" dirty="0">
                        <a:solidFill>
                          <a:schemeClr val="tx1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8728" y="1357298"/>
            <a:ext cx="58689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Segoe Script" pitchFamily="34" charset="0"/>
              </a:rPr>
              <a:t>Используя материалы статьи </a:t>
            </a:r>
          </a:p>
          <a:p>
            <a:pPr algn="ctr"/>
            <a:r>
              <a:rPr lang="ru-RU" sz="2000" b="1" dirty="0" smtClean="0">
                <a:latin typeface="Segoe Script" pitchFamily="34" charset="0"/>
                <a:hlinkClick r:id="rId3" action="ppaction://hlinkfile"/>
              </a:rPr>
              <a:t>«Жанры древнерусской  литературы», </a:t>
            </a:r>
            <a:endParaRPr lang="ru-RU" sz="2000" b="1" dirty="0" smtClean="0">
              <a:latin typeface="Segoe Script" pitchFamily="34" charset="0"/>
            </a:endParaRPr>
          </a:p>
          <a:p>
            <a:pPr algn="ctr"/>
            <a:r>
              <a:rPr lang="ru-RU" sz="2000" b="1" dirty="0" smtClean="0">
                <a:latin typeface="Segoe Script" pitchFamily="34" charset="0"/>
              </a:rPr>
              <a:t>заполни таблицу</a:t>
            </a:r>
            <a:r>
              <a:rPr lang="ru-RU" sz="2000" dirty="0" smtClean="0">
                <a:latin typeface="Segoe Script" pitchFamily="34" charset="0"/>
              </a:rPr>
              <a:t> </a:t>
            </a:r>
            <a:r>
              <a:rPr lang="ru-RU" sz="2000" dirty="0" smtClean="0"/>
              <a:t>: </a:t>
            </a:r>
            <a:endParaRPr lang="ru-RU" sz="2000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643834" y="5929330"/>
            <a:ext cx="785818" cy="6429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214290"/>
            <a:ext cx="53431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«Слово о полку Игореве» </a:t>
            </a:r>
            <a:endParaRPr lang="ru-RU" sz="28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928670"/>
            <a:ext cx="81439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Segoe Script" pitchFamily="34" charset="0"/>
              </a:rPr>
              <a:t>Представь, что ты композитор, создаешь музыку на основе текста. Твоя задача –создать эмоциональную партитуру «Слова о полку Игореве». Для начала составь сюжетный план и  каждый пункт плана размести на координатной оси. </a:t>
            </a:r>
            <a:endParaRPr lang="ru-RU" b="1" dirty="0">
              <a:latin typeface="Segoe Script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42910" y="4714884"/>
            <a:ext cx="7643866" cy="1588"/>
          </a:xfrm>
          <a:prstGeom prst="line">
            <a:avLst/>
          </a:prstGeom>
          <a:ln w="952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-1213684" y="4785528"/>
            <a:ext cx="3714776" cy="1588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2844" y="2714620"/>
            <a:ext cx="1782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Сфера радости 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2844" y="5572140"/>
            <a:ext cx="163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Сфера печали 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143768" y="6286520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  <a:hlinkClick r:id="rId2" action="ppaction://hlinksldjump"/>
              </a:rPr>
              <a:t>Назад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285728"/>
            <a:ext cx="5835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Литература 18 века </a:t>
            </a:r>
            <a:endParaRPr lang="ru-RU" sz="36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071546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Используя материалы статьи 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2" action="ppaction://hlinkfile"/>
              </a:rPr>
              <a:t>«Литература 18 века»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заполни таблицу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2571744"/>
          <a:ext cx="800105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3"/>
                <a:gridCol w="3786214"/>
                <a:gridCol w="22145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Период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Особенность</a:t>
                      </a:r>
                      <a:r>
                        <a:rPr lang="ru-RU" baseline="0" dirty="0" smtClean="0">
                          <a:latin typeface="Segoe Script" pitchFamily="34" charset="0"/>
                        </a:rPr>
                        <a:t> данного периода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Script" pitchFamily="34" charset="0"/>
                        </a:rPr>
                        <a:t>Представители </a:t>
                      </a:r>
                      <a:endParaRPr lang="ru-RU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  <a:latin typeface="Segoe Script" pitchFamily="34" charset="0"/>
                        </a:rPr>
                        <a:t>1.</a:t>
                      </a:r>
                      <a:endParaRPr lang="ru-RU" dirty="0">
                        <a:solidFill>
                          <a:srgbClr val="0070C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  <a:latin typeface="Segoe Script" pitchFamily="34" charset="0"/>
                        </a:rPr>
                        <a:t>2.</a:t>
                      </a:r>
                      <a:endParaRPr lang="ru-RU" dirty="0">
                        <a:solidFill>
                          <a:srgbClr val="0070C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  <a:latin typeface="Segoe Script" pitchFamily="34" charset="0"/>
                        </a:rPr>
                        <a:t>3.</a:t>
                      </a:r>
                      <a:endParaRPr lang="ru-RU" dirty="0">
                        <a:solidFill>
                          <a:srgbClr val="0070C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  <a:latin typeface="Segoe Script" pitchFamily="34" charset="0"/>
                        </a:rPr>
                        <a:t>4. </a:t>
                      </a:r>
                      <a:endParaRPr lang="ru-RU" dirty="0">
                        <a:solidFill>
                          <a:srgbClr val="0070C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15272" y="621508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Segoe Script" pitchFamily="34" charset="0"/>
                <a:hlinkClick r:id="rId3" action="ppaction://hlinksldjump"/>
              </a:rPr>
              <a:t>Назад </a:t>
            </a:r>
            <a:endParaRPr lang="ru-RU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428604"/>
            <a:ext cx="3935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М.В. Ломоносов </a:t>
            </a:r>
            <a:endParaRPr lang="ru-RU" sz="32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36866" name="Picture 2" descr="http://www.statehistory.ru/img_lib2/2014/05/1400281085_5bb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2119304" cy="302757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71736" y="1142984"/>
            <a:ext cx="585791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Теория 3 «штилей»</a:t>
            </a:r>
          </a:p>
          <a:p>
            <a:r>
              <a:rPr lang="ru-RU" sz="2000" b="1" dirty="0" smtClean="0">
                <a:latin typeface="Segoe Script" pitchFamily="34" charset="0"/>
              </a:rPr>
              <a:t>-</a:t>
            </a:r>
            <a:r>
              <a:rPr lang="ru-RU" sz="2000" b="1" dirty="0" smtClean="0">
                <a:latin typeface="Segoe Script" pitchFamily="34" charset="0"/>
              </a:rPr>
              <a:t>Представь</a:t>
            </a:r>
            <a:r>
              <a:rPr lang="ru-RU" sz="2000" b="1" dirty="0" smtClean="0">
                <a:latin typeface="Segoe Script" pitchFamily="34" charset="0"/>
              </a:rPr>
              <a:t>, что </a:t>
            </a:r>
            <a:r>
              <a:rPr lang="ru-RU" sz="2000" b="1" dirty="0" smtClean="0">
                <a:latin typeface="Segoe Script" pitchFamily="34" charset="0"/>
              </a:rPr>
              <a:t>ты - поэт </a:t>
            </a:r>
            <a:r>
              <a:rPr lang="ru-RU" sz="2000" b="1" dirty="0" smtClean="0">
                <a:latin typeface="Segoe Script" pitchFamily="34" charset="0"/>
              </a:rPr>
              <a:t>эпохи </a:t>
            </a:r>
            <a:endParaRPr lang="ru-RU" sz="2000" b="1" dirty="0" smtClean="0">
              <a:latin typeface="Segoe Script" pitchFamily="34" charset="0"/>
            </a:endParaRPr>
          </a:p>
          <a:p>
            <a:r>
              <a:rPr lang="ru-RU" sz="2000" b="1" dirty="0" smtClean="0">
                <a:latin typeface="Segoe Script" pitchFamily="34" charset="0"/>
              </a:rPr>
              <a:t>классицизма</a:t>
            </a:r>
            <a:r>
              <a:rPr lang="ru-RU" sz="2000" b="1" dirty="0" smtClean="0">
                <a:latin typeface="Segoe Script" pitchFamily="34" charset="0"/>
              </a:rPr>
              <a:t>. </a:t>
            </a:r>
            <a:endParaRPr lang="ru-RU" sz="2000" b="1" dirty="0" smtClean="0">
              <a:latin typeface="Segoe Script" pitchFamily="34" charset="0"/>
            </a:endParaRPr>
          </a:p>
          <a:p>
            <a:r>
              <a:rPr lang="ru-RU" sz="2000" b="1" dirty="0" smtClean="0">
                <a:latin typeface="Segoe Script" pitchFamily="34" charset="0"/>
              </a:rPr>
              <a:t>-Ты </a:t>
            </a:r>
            <a:r>
              <a:rPr lang="ru-RU" sz="2000" b="1" dirty="0" smtClean="0">
                <a:latin typeface="Segoe Script" pitchFamily="34" charset="0"/>
              </a:rPr>
              <a:t>задумал  написать оду. </a:t>
            </a:r>
            <a:endParaRPr lang="ru-RU" sz="2000" b="1" dirty="0" smtClean="0">
              <a:latin typeface="Segoe Script" pitchFamily="34" charset="0"/>
            </a:endParaRPr>
          </a:p>
          <a:p>
            <a:r>
              <a:rPr lang="ru-RU" sz="2000" b="1" dirty="0" smtClean="0">
                <a:latin typeface="Segoe Script" pitchFamily="34" charset="0"/>
              </a:rPr>
              <a:t>-Какой </a:t>
            </a:r>
            <a:r>
              <a:rPr lang="ru-RU" sz="2000" b="1" dirty="0" smtClean="0">
                <a:latin typeface="Segoe Script" pitchFamily="34" charset="0"/>
              </a:rPr>
              <a:t>«штиль» </a:t>
            </a:r>
            <a:r>
              <a:rPr lang="ru-RU" sz="2000" b="1" dirty="0" smtClean="0">
                <a:latin typeface="Segoe Script" pitchFamily="34" charset="0"/>
              </a:rPr>
              <a:t> для </a:t>
            </a:r>
            <a:r>
              <a:rPr lang="ru-RU" sz="2000" b="1" dirty="0" smtClean="0">
                <a:latin typeface="Segoe Script" pitchFamily="34" charset="0"/>
              </a:rPr>
              <a:t>этого ты будешь использовать? </a:t>
            </a:r>
          </a:p>
          <a:p>
            <a:r>
              <a:rPr lang="ru-RU" sz="2000" b="1" dirty="0" smtClean="0">
                <a:latin typeface="Segoe Script" pitchFamily="34" charset="0"/>
              </a:rPr>
              <a:t>-Составь </a:t>
            </a:r>
            <a:r>
              <a:rPr lang="ru-RU" sz="2000" b="1" dirty="0" smtClean="0">
                <a:latin typeface="Segoe Script" pitchFamily="34" charset="0"/>
              </a:rPr>
              <a:t>памятку в </a:t>
            </a:r>
            <a:r>
              <a:rPr lang="ru-RU" sz="2000" b="1" dirty="0" smtClean="0">
                <a:latin typeface="Segoe Script" pitchFamily="34" charset="0"/>
              </a:rPr>
              <a:t>табличном виде для молодых поэтов – классицистов</a:t>
            </a:r>
          </a:p>
          <a:p>
            <a:r>
              <a:rPr lang="ru-RU" sz="2000" b="1" dirty="0" smtClean="0">
                <a:latin typeface="Segoe Script" pitchFamily="34" charset="0"/>
              </a:rPr>
              <a:t> по теории 3 «штилей» </a:t>
            </a:r>
            <a:endParaRPr lang="ru-RU" sz="2000" b="1" dirty="0" smtClean="0">
              <a:latin typeface="Segoe Script" pitchFamily="34" charset="0"/>
            </a:endParaRPr>
          </a:p>
          <a:p>
            <a:r>
              <a:rPr lang="ru-RU" sz="2000" b="1" dirty="0" smtClean="0">
                <a:latin typeface="Segoe Script" pitchFamily="34" charset="0"/>
              </a:rPr>
              <a:t>М.В</a:t>
            </a:r>
            <a:r>
              <a:rPr lang="ru-RU" sz="2000" b="1" dirty="0" smtClean="0">
                <a:latin typeface="Segoe Script" pitchFamily="34" charset="0"/>
              </a:rPr>
              <a:t>. </a:t>
            </a:r>
            <a:r>
              <a:rPr lang="ru-RU" sz="2000" b="1" dirty="0" smtClean="0">
                <a:latin typeface="Segoe Script" pitchFamily="34" charset="0"/>
              </a:rPr>
              <a:t>Ломоносова, </a:t>
            </a:r>
            <a:r>
              <a:rPr lang="ru-RU" sz="2000" b="1" dirty="0" smtClean="0">
                <a:latin typeface="Segoe Script" pitchFamily="34" charset="0"/>
              </a:rPr>
              <a:t> о том, какие произведения </a:t>
            </a:r>
            <a:r>
              <a:rPr lang="ru-RU" sz="2000" b="1" dirty="0" smtClean="0">
                <a:latin typeface="Segoe Script" pitchFamily="34" charset="0"/>
              </a:rPr>
              <a:t>пишутся каждым из штилей.  </a:t>
            </a:r>
          </a:p>
          <a:p>
            <a:r>
              <a:rPr lang="ru-RU" sz="2000" b="1" dirty="0" smtClean="0">
                <a:latin typeface="Segoe Script" pitchFamily="34" charset="0"/>
              </a:rPr>
              <a:t>-</a:t>
            </a:r>
            <a:r>
              <a:rPr lang="ru-RU" sz="2000" b="1" dirty="0" smtClean="0">
                <a:latin typeface="Segoe Script" pitchFamily="34" charset="0"/>
              </a:rPr>
              <a:t>В </a:t>
            </a:r>
            <a:r>
              <a:rPr lang="ru-RU" sz="2000" b="1" dirty="0" smtClean="0">
                <a:latin typeface="Segoe Script" pitchFamily="34" charset="0"/>
              </a:rPr>
              <a:t>помощь используй </a:t>
            </a:r>
            <a:r>
              <a:rPr lang="ru-RU" sz="2000" b="1" dirty="0" smtClean="0">
                <a:latin typeface="Segoe Script" pitchFamily="34" charset="0"/>
                <a:hlinkClick r:id="rId3" action="ppaction://hlinkfile"/>
              </a:rPr>
              <a:t>эту статью</a:t>
            </a:r>
            <a:r>
              <a:rPr lang="ru-RU" b="1" dirty="0" smtClean="0">
                <a:latin typeface="Segoe Script" pitchFamily="34" charset="0"/>
                <a:hlinkClick r:id="rId3" action="ppaction://hlinkfile"/>
              </a:rPr>
              <a:t>.</a:t>
            </a:r>
            <a:endParaRPr lang="ru-RU" b="1" dirty="0" smtClean="0">
              <a:latin typeface="Segoe Script" pitchFamily="34" charset="0"/>
            </a:endParaRPr>
          </a:p>
          <a:p>
            <a:pPr algn="ctr"/>
            <a:endParaRPr lang="ru-RU" sz="2400" b="1" dirty="0" smtClean="0">
              <a:solidFill>
                <a:srgbClr val="0070C0"/>
              </a:solidFill>
              <a:latin typeface="Segoe Script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Segoe Script" pitchFamily="34" charset="0"/>
                <a:hlinkClick r:id="rId4" action="ppaction://hlinksldjump"/>
              </a:rPr>
              <a:t>Проверь себя</a:t>
            </a:r>
            <a:endParaRPr lang="ru-RU" sz="28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2396" y="6215082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Segoe Script" pitchFamily="34" charset="0"/>
                <a:hlinkClick r:id="rId5" action="ppaction://hlinksldjump"/>
              </a:rPr>
              <a:t>Назад</a:t>
            </a:r>
            <a:r>
              <a:rPr lang="ru-RU" dirty="0" smtClean="0">
                <a:solidFill>
                  <a:srgbClr val="002060"/>
                </a:solidFill>
                <a:hlinkClick r:id="rId5" action="ppaction://hlinksldjump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1142984"/>
          <a:ext cx="8143932" cy="4827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43802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Segoe Script" pitchFamily="34" charset="0"/>
                        </a:rPr>
                        <a:t>1 штиль </a:t>
                      </a:r>
                      <a:endParaRPr lang="ru-RU" sz="2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Segoe Script" pitchFamily="34" charset="0"/>
                        </a:rPr>
                        <a:t>2 штиль </a:t>
                      </a:r>
                      <a:endParaRPr lang="ru-RU" sz="2400" b="1" dirty="0"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Segoe Script" pitchFamily="34" charset="0"/>
                        </a:rPr>
                        <a:t>3 штиль </a:t>
                      </a:r>
                      <a:endParaRPr lang="ru-RU" sz="2400" b="1" dirty="0"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43802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Высокий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 </a:t>
                      </a:r>
                      <a:endParaRPr lang="ru-RU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Средний </a:t>
                      </a:r>
                      <a:endParaRPr lang="ru-RU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Segoe Script" pitchFamily="34" charset="0"/>
                        </a:rPr>
                        <a:t>Низкий </a:t>
                      </a:r>
                      <a:endParaRPr lang="ru-RU" b="1" dirty="0">
                        <a:solidFill>
                          <a:srgbClr val="002060"/>
                        </a:solidFill>
                        <a:latin typeface="Segoe Script" pitchFamily="34" charset="0"/>
                      </a:endParaRPr>
                    </a:p>
                  </a:txBody>
                  <a:tcPr/>
                </a:tc>
              </a:tr>
              <a:tr h="3348189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Segoe Script" pitchFamily="34" charset="0"/>
                          <a:ea typeface="+mn-ea"/>
                          <a:cs typeface="+mn-cs"/>
                        </a:rPr>
                        <a:t>Высокий, патетический, величавый.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Segoe Script" pitchFamily="34" charset="0"/>
                          <a:ea typeface="+mn-ea"/>
                          <a:cs typeface="+mn-cs"/>
                        </a:rPr>
                        <a:t>Этим штилем сочинитель должен пользоваться в произведениях таких жанров как ода, героическая поэма, ораторская речь, трагедия и др.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Segoe Script" pitchFamily="34" charset="0"/>
                          <a:ea typeface="+mn-ea"/>
                          <a:cs typeface="+mn-cs"/>
                        </a:rPr>
                        <a:t>Сочинитель должен использовать этот стиль при написании произведений таких жанров как элегии, дружеские послания, драмы, эклоги и сатиры.</a:t>
                      </a:r>
                    </a:p>
                    <a:p>
                      <a:endParaRPr lang="ru-RU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Segoe Script" pitchFamily="34" charset="0"/>
                          <a:ea typeface="+mn-ea"/>
                          <a:cs typeface="+mn-cs"/>
                        </a:rPr>
                        <a:t>Предназначен для написания писем, песен, басен и комедий.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Segoe Script" pitchFamily="34" charset="0"/>
                          <a:ea typeface="+mn-ea"/>
                          <a:cs typeface="+mn-cs"/>
                        </a:rPr>
                        <a:t>Для каждого из этих жанров допускался лишь один “штиль”, исключений из правила не было,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Segoe Script" pitchFamily="34" charset="0"/>
                          <a:ea typeface="+mn-ea"/>
                          <a:cs typeface="+mn-cs"/>
                        </a:rPr>
                        <a:t>а отступать от них было запрещено.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488" y="285728"/>
            <a:ext cx="3714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Проверь себя</a:t>
            </a:r>
            <a:endParaRPr lang="ru-RU" sz="36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15272" y="6215082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  <a:hlinkClick r:id="rId2" action="ppaction://hlinksldjump"/>
              </a:rPr>
              <a:t>Назад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72034" y="142852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Script" pitchFamily="34" charset="0"/>
              </a:rPr>
              <a:t>Г.Р. Державин </a:t>
            </a:r>
            <a:endParaRPr lang="ru-RU" sz="3200" b="1" dirty="0">
              <a:solidFill>
                <a:schemeClr val="accent1">
                  <a:lumMod val="20000"/>
                  <a:lumOff val="80000"/>
                </a:schemeClr>
              </a:solidFill>
              <a:latin typeface="Segoe Script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2695571" cy="192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28596" y="2571744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    Стихотворение </a:t>
            </a:r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А.С. Пушкина «Памятник» («Я памятник себе воздвиг нерукотворный...») было написано 21 августа 1836 года, то есть незадолго до смерти автора. </a:t>
            </a:r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Тема </a:t>
            </a:r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поэзии и роли поэта в жизни стала традиционной еще со времен древнеримского поэта Горация.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    В </a:t>
            </a:r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дальнейшем создание такого рода стихотворений в жанре своеобразного литературного «памятника» стало общеевропейской традицией. Не обошла ее и русская литература.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Первый </a:t>
            </a:r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перевод послания Горация на русский язык принадлежит М.В. Ломоносову. Затем вольный перевод стихотворения с оценкой своих заслуг в поэзии сделал Г.Р. Державин, назвав его «Памятник».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    А.С</a:t>
            </a:r>
            <a:r>
              <a:rPr lang="ru-RU" sz="1600" b="1" dirty="0" smtClean="0">
                <a:solidFill>
                  <a:srgbClr val="002060"/>
                </a:solidFill>
                <a:latin typeface="Segoe Script" pitchFamily="34" charset="0"/>
              </a:rPr>
              <a:t>. Пушкин, создавая свой «Памятник», знал эту литературную традицию, но непосредственно отталкивался от стихотворения Державина. </a:t>
            </a:r>
            <a:endParaRPr lang="ru-RU" sz="16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142852"/>
            <a:ext cx="33778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Script" pitchFamily="34" charset="0"/>
              </a:rPr>
              <a:t>А.С. Пушкин </a:t>
            </a:r>
            <a:endParaRPr lang="ru-RU" sz="3200" b="1" dirty="0">
              <a:solidFill>
                <a:schemeClr val="accent1">
                  <a:lumMod val="20000"/>
                  <a:lumOff val="8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785794"/>
            <a:ext cx="3188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egoe Script" pitchFamily="34" charset="0"/>
              </a:rPr>
              <a:t>«Памятник» 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Segoe Script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571480"/>
            <a:ext cx="25003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1576</Words>
  <PresentationFormat>Экран (4:3)</PresentationFormat>
  <Paragraphs>325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Arm 01</dc:creator>
  <cp:lastModifiedBy>Arm 01</cp:lastModifiedBy>
  <cp:revision>102</cp:revision>
  <dcterms:created xsi:type="dcterms:W3CDTF">2014-10-11T13:19:18Z</dcterms:created>
  <dcterms:modified xsi:type="dcterms:W3CDTF">2014-10-20T19:21:20Z</dcterms:modified>
</cp:coreProperties>
</file>