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90" r:id="rId3"/>
    <p:sldId id="291" r:id="rId4"/>
    <p:sldId id="261" r:id="rId5"/>
    <p:sldId id="256" r:id="rId6"/>
    <p:sldId id="259" r:id="rId7"/>
    <p:sldId id="292" r:id="rId8"/>
    <p:sldId id="286" r:id="rId9"/>
    <p:sldId id="287" r:id="rId10"/>
    <p:sldId id="265" r:id="rId11"/>
    <p:sldId id="275" r:id="rId12"/>
    <p:sldId id="283" r:id="rId13"/>
    <p:sldId id="282" r:id="rId14"/>
    <p:sldId id="274" r:id="rId15"/>
    <p:sldId id="293" r:id="rId16"/>
    <p:sldId id="295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FFB84F"/>
    <a:srgbClr val="F49C5A"/>
    <a:srgbClr val="CC6600"/>
    <a:srgbClr val="990033"/>
    <a:srgbClr val="8080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41498F-1A26-4C7B-96F5-6F6949DED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43032-C6D4-4109-AC48-75524275E39D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3E6D9-B736-4A6D-8963-6F2770FC8B69}" type="slidenum">
              <a:rPr lang="ru-RU" smtClean="0">
                <a:latin typeface="Arial" charset="0"/>
                <a:cs typeface="Arial" charset="0"/>
              </a:rPr>
              <a:pPr/>
              <a:t>10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9F17F-DF07-4EB4-A123-AE1421241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FF96B-FEA5-4DA5-86C6-9B2531312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502E-5D68-48CC-9882-9D5D83206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D2056-A4E9-431F-BA96-309D6A6C6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9E9A-A378-439F-97BF-F1BBEBCF5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3291-5C35-4350-A40C-51037A813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4A7B-DDF1-4342-83F6-5B070DC6D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D3F36-A841-4224-8B0D-A59727E96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2218-AFD8-4B54-8273-9E758D00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0996-35DA-45BB-9DD5-E05B4EA7C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9F0E4-D206-4BF7-BA95-FA376A137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1F066-133A-428F-B781-484942F65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194B-2F6F-489A-A17B-DEAC47496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84F"/>
            </a:gs>
            <a:gs pos="50000">
              <a:schemeClr val="bg1"/>
            </a:gs>
            <a:gs pos="100000">
              <a:srgbClr val="FFB84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DCFBBF-8698-4823-9421-CEB857AD9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900113" y="981075"/>
            <a:ext cx="7300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Тема родительского собрания:</a:t>
            </a:r>
          </a:p>
        </p:txBody>
      </p:sp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900113" y="1700213"/>
            <a:ext cx="7561262" cy="18716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"Роль семьи в воспитании детей"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700338" y="188913"/>
            <a:ext cx="4027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МКОУ «СОШ № 4» г. Называевска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924300" y="63817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2012 г.</a:t>
            </a:r>
          </a:p>
        </p:txBody>
      </p:sp>
      <p:pic>
        <p:nvPicPr>
          <p:cNvPr id="16389" name="Picture 8" descr="MC90022246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500438"/>
            <a:ext cx="2952750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1042988" y="476250"/>
            <a:ext cx="722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Почему, по-твоему, чаще всего начинают курить подростки?</a:t>
            </a:r>
            <a:r>
              <a:rPr lang="ru-RU"/>
              <a:t> </a:t>
            </a: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1042988" y="981075"/>
          <a:ext cx="6985000" cy="5507038"/>
        </p:xfrm>
        <a:graphic>
          <a:graphicData uri="http://schemas.openxmlformats.org/presentationml/2006/ole">
            <p:oleObj spid="_x0000_s26639" name="Диаграмма" r:id="rId4" imgW="4905381" imgH="3867122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8"/>
          <p:cNvSpPr>
            <a:spLocks noChangeArrowheads="1"/>
          </p:cNvSpPr>
          <p:nvPr/>
        </p:nvSpPr>
        <p:spPr bwMode="auto">
          <a:xfrm>
            <a:off x="179388" y="333375"/>
            <a:ext cx="4506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В некоторых семьях курят родители. </a:t>
            </a:r>
          </a:p>
          <a:p>
            <a:r>
              <a:rPr lang="ru-RU" b="1"/>
              <a:t>Как ты к этому относишься?</a:t>
            </a:r>
            <a:r>
              <a:rPr lang="ru-RU"/>
              <a:t> </a:t>
            </a:r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0" y="1268413"/>
          <a:ext cx="4464050" cy="4176712"/>
        </p:xfrm>
        <a:graphic>
          <a:graphicData uri="http://schemas.openxmlformats.org/presentationml/2006/ole">
            <p:oleObj spid="_x0000_s29706" name="Диаграмма" r:id="rId3" imgW="4905381" imgH="3867122" progId="Excel.Chart.8">
              <p:embed/>
            </p:oleObj>
          </a:graphicData>
        </a:graphic>
      </p:graphicFrame>
      <p:sp>
        <p:nvSpPr>
          <p:cNvPr id="29711" name="Rectangle 11"/>
          <p:cNvSpPr>
            <a:spLocks noChangeArrowheads="1"/>
          </p:cNvSpPr>
          <p:nvPr/>
        </p:nvSpPr>
        <p:spPr bwMode="auto">
          <a:xfrm>
            <a:off x="6084888" y="549275"/>
            <a:ext cx="2478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Хорошо ли курить?</a:t>
            </a:r>
            <a:r>
              <a:rPr lang="ru-RU"/>
              <a:t> </a:t>
            </a:r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4427538" y="1268413"/>
          <a:ext cx="4716462" cy="4105275"/>
        </p:xfrm>
        <a:graphic>
          <a:graphicData uri="http://schemas.openxmlformats.org/presentationml/2006/ole">
            <p:oleObj spid="_x0000_s29709" name="Диаграмма" r:id="rId4" imgW="4905381" imgH="3867122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FontTx/>
              <a:buChar char="•"/>
            </a:pPr>
            <a:endParaRPr lang="ru-RU" sz="2400" i="1">
              <a:latin typeface="Arial Narrow" pitchFamily="34" charset="0"/>
            </a:endParaRPr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755650" y="115888"/>
            <a:ext cx="8064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993300"/>
                </a:solidFill>
              </a:rPr>
              <a:t>Меры профилактики табакокурения и способы противостояния негативному влиянию со стороны социального окружения: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250825" y="1273175"/>
            <a:ext cx="8569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организация свободного времени детей, привлечение их к занятиям спортом, творчеством (кружки, секции, семейные хобби); 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личный пример (не курить, постоянно демонстрировать свое негативное отношение к курению, бросить курить); 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профилактические беседы о вреде курения;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использование положительного примера известных личностей;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поддержка ребенка в его начинаниях, уважение его взглядов; 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организация семейного досуга (выезд на природу, дачу; участие в городских праздниках);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контроль учебы, поведения, изучение круга друзей ребенка; 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введение ограничений, контроль расходования ребенком карманных денег; </a:t>
            </a:r>
          </a:p>
          <a:p>
            <a:pPr algn="just">
              <a:tabLst>
                <a:tab pos="457200" algn="l"/>
              </a:tabLst>
            </a:pPr>
            <a:endParaRPr lang="ru-RU" b="1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b="1"/>
              <a:t>обучение ребенка умению отказываться от предложения закурить.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ChangeArrowheads="1"/>
          </p:cNvSpPr>
          <p:nvPr/>
        </p:nvSpPr>
        <p:spPr bwMode="auto">
          <a:xfrm>
            <a:off x="1187450" y="188913"/>
            <a:ext cx="7319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Психологи советуют ребенку построить отказ от курения по схеме:</a:t>
            </a:r>
          </a:p>
          <a:p>
            <a:pPr algn="ctr"/>
            <a:r>
              <a:rPr lang="ru-RU" b="1" i="1"/>
              <a:t>отказ + аргумент + встречное предложение.</a:t>
            </a:r>
            <a:r>
              <a:rPr lang="ru-RU"/>
              <a:t> </a:t>
            </a:r>
          </a:p>
        </p:txBody>
      </p:sp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395288" y="1393825"/>
            <a:ext cx="856932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слабое здоровье</a:t>
            </a:r>
            <a:r>
              <a:rPr lang="ru-RU" sz="1600" b="1"/>
              <a:t> </a:t>
            </a:r>
            <a:r>
              <a:rPr lang="ru-RU" sz="1600" i="1"/>
              <a:t>("Нет, спасибо. У меня на табачный дым аллергия. Может, лучше покатаемся на велосипеде?");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желание сохранить голову светлой</a:t>
            </a:r>
            <a:r>
              <a:rPr lang="ru-RU" sz="1600" i="1"/>
              <a:t> ("Я не буду. У меня завтра контрольная. Ты уже все уроки сделал?");</a:t>
            </a:r>
            <a:r>
              <a:rPr lang="ru-RU" sz="1600"/>
              <a:t>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уже существующий отрицательный опыт</a:t>
            </a:r>
            <a:r>
              <a:rPr lang="ru-RU" sz="1600" i="1"/>
              <a:t> ("Я пробовал. Мне не понравилось. А ты можешь подтянуться на турнике 7 раз?");</a:t>
            </a:r>
            <a:r>
              <a:rPr lang="ru-RU" sz="1600"/>
              <a:t>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желание отодвинуть этот эксперимент на неопределенный срок</a:t>
            </a:r>
            <a:r>
              <a:rPr lang="ru-RU" sz="1600"/>
              <a:t> </a:t>
            </a:r>
            <a:r>
              <a:rPr lang="ru-RU" sz="1600" i="1"/>
              <a:t>("Нет, спасибо. Не сегодня и не сейчас, я очень спешу, срочные дела. Давай встретимся завтра.");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ссылка на уже имеющиеся проблемы</a:t>
            </a:r>
            <a:r>
              <a:rPr lang="ru-RU" sz="1600" i="1"/>
              <a:t> ("Нет, не буду. У меня и так вагон неприятностей. Ты не хочешь сходить в спортивный зал?");</a:t>
            </a:r>
            <a:r>
              <a:rPr lang="ru-RU" sz="1600"/>
              <a:t>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990033"/>
                </a:solidFill>
              </a:rPr>
              <a:t>стремление казаться "крутым"</a:t>
            </a:r>
            <a:r>
              <a:rPr lang="ru-RU" sz="1600" b="1"/>
              <a:t> </a:t>
            </a:r>
            <a:r>
              <a:rPr lang="ru-RU" sz="1600" i="1"/>
              <a:t>("Эта дрянь не для меня. Есть увлечения покруче. Приходи, посидим за компьютером: у меня есть новая игра.");</a:t>
            </a:r>
            <a:r>
              <a:rPr lang="ru-RU" sz="1600"/>
              <a:t> </a:t>
            </a:r>
          </a:p>
          <a:p>
            <a:pPr algn="just">
              <a:tabLst>
                <a:tab pos="457200" algn="l"/>
              </a:tabLst>
            </a:pPr>
            <a:endParaRPr lang="ru-RU" sz="1600"/>
          </a:p>
          <a:p>
            <a:pPr algn="just">
              <a:tabLst>
                <a:tab pos="457200" algn="l"/>
              </a:tabLst>
            </a:pPr>
            <a:r>
              <a:rPr lang="ru-RU" sz="1600" b="1"/>
              <a:t>Встречное предложение</a:t>
            </a:r>
            <a:r>
              <a:rPr lang="ru-RU" sz="1600" i="1"/>
              <a:t> переводит разговор на другую тему и исключает насмешки, возможные в случае отказа закурить.                                                     </a:t>
            </a:r>
            <a:r>
              <a:rPr lang="ru-RU" sz="1600" b="1" i="1">
                <a:solidFill>
                  <a:srgbClr val="990033"/>
                </a:solidFill>
              </a:rPr>
              <a:t>Таким образом, ваш ребенок достойно выходит из данной ситуации.</a:t>
            </a:r>
            <a:r>
              <a:rPr lang="ru-RU" sz="1600" b="1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40963" name="Rectangle 8"/>
          <p:cNvSpPr>
            <a:spLocks noChangeArrowheads="1"/>
          </p:cNvSpPr>
          <p:nvPr/>
        </p:nvSpPr>
        <p:spPr bwMode="auto">
          <a:xfrm>
            <a:off x="1331913" y="836613"/>
            <a:ext cx="7223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Возможные аргументы для отказа от предложения покурить: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7" name="Group 35"/>
          <p:cNvGraphicFramePr>
            <a:graphicFrameLocks noGrp="1"/>
          </p:cNvGraphicFramePr>
          <p:nvPr/>
        </p:nvGraphicFramePr>
        <p:xfrm>
          <a:off x="827088" y="476250"/>
          <a:ext cx="7777162" cy="5976938"/>
        </p:xfrm>
        <a:graphic>
          <a:graphicData uri="http://schemas.openxmlformats.org/drawingml/2006/table">
            <a:tbl>
              <a:tblPr/>
              <a:tblGrid>
                <a:gridCol w="4114800"/>
                <a:gridCol w="3662362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Внешние защитные факторы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Внутренние защитные качества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семьи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Родители, которые являются образцом социальных связей.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Общение с родителями.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Общение с другими взрослыми.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жизни школы.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Положительный школьный микроклимат.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Воспитание ребенка по единым правилам обоими родителями.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со стороны родителей.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домашнего досуга.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Хорошие друзья.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 музыкой.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общественной жизни по месту жительства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к успеху.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к учению.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Хорошая успеваемость в школе.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работы по дому.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помогать людям.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сопереживать людям.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Сексуальная сдержанность.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умеренного отстаивания своего мнения.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принятия решений.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находить друзей.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планирования.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Реалистичная самооценка.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Оптимизм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0" y="692150"/>
            <a:ext cx="89646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Видеоролик «Воспитание без насилия»</a:t>
            </a:r>
          </a:p>
          <a:p>
            <a:pPr algn="just"/>
            <a:endParaRPr lang="ru-RU" sz="2400" b="1"/>
          </a:p>
          <a:p>
            <a:pPr algn="just"/>
            <a:endParaRPr lang="ru-RU" sz="2400" b="1"/>
          </a:p>
          <a:p>
            <a:pPr algn="just"/>
            <a:r>
              <a:rPr lang="ru-RU" sz="2400" b="1"/>
              <a:t>    Каркович Наталья Николаевна, первый заместитель</a:t>
            </a:r>
          </a:p>
          <a:p>
            <a:pPr algn="just"/>
            <a:endParaRPr lang="ru-RU" sz="2400" b="1"/>
          </a:p>
          <a:p>
            <a:pPr algn="just"/>
            <a:r>
              <a:rPr lang="ru-RU" sz="2400" b="1"/>
              <a:t>   председателя комитета ГД по делам женщин, семьи и </a:t>
            </a:r>
          </a:p>
          <a:p>
            <a:pPr algn="just"/>
            <a:endParaRPr lang="ru-RU" sz="2400" b="1"/>
          </a:p>
          <a:p>
            <a:pPr algn="just"/>
            <a:r>
              <a:rPr lang="ru-RU" sz="2400" b="1"/>
              <a:t>   детей. </a:t>
            </a:r>
          </a:p>
        </p:txBody>
      </p:sp>
      <p:pic>
        <p:nvPicPr>
          <p:cNvPr id="43010" name="Picture 6" descr="MC90023116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149725"/>
            <a:ext cx="1960563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7" descr="MP90040104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357563"/>
            <a:ext cx="24955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323850" y="1196975"/>
            <a:ext cx="8388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600"/>
              <a:t>"Новорожденные везде плачут одинаково. Когда же они вырастают, у них оказываются неодинаковые привычки. Это результат воспитания»</a:t>
            </a:r>
            <a:endParaRPr lang="ru-RU" sz="2400" i="1"/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708400" y="3644900"/>
            <a:ext cx="511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Китайский мыслитель, Сюнь-цзы</a:t>
            </a:r>
          </a:p>
        </p:txBody>
      </p:sp>
      <p:pic>
        <p:nvPicPr>
          <p:cNvPr id="44035" name="Picture 5" descr="MC90035540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149725"/>
            <a:ext cx="28813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6" descr="MC90023273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4437063"/>
            <a:ext cx="960438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7" descr="MC90023274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581525"/>
            <a:ext cx="18113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WordArt 4"/>
          <p:cNvSpPr>
            <a:spLocks noChangeArrowheads="1" noChangeShapeType="1" noTextEdit="1"/>
          </p:cNvSpPr>
          <p:nvPr/>
        </p:nvSpPr>
        <p:spPr bwMode="auto">
          <a:xfrm>
            <a:off x="1116013" y="1196975"/>
            <a:ext cx="7561262" cy="18716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Спасибо за внимание.</a:t>
            </a:r>
          </a:p>
        </p:txBody>
      </p:sp>
      <p:pic>
        <p:nvPicPr>
          <p:cNvPr id="45058" name="Picture 7" descr="MC90019933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937000"/>
            <a:ext cx="46085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1692275" y="549275"/>
            <a:ext cx="5691188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 sz="2400" b="1">
                <a:latin typeface="Times New Roman" pitchFamily="18" charset="0"/>
              </a:rPr>
              <a:t>Ребёнок учится тому,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Что видит у себя в дому,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Родители -  пример тому.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Кто при жене и детях груб,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Кому язык распутства люб,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Пусть помнит, что с лихвой получит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От них всё то, чему их учит. </a:t>
            </a:r>
          </a:p>
          <a:p>
            <a:pPr algn="ctr"/>
            <a:r>
              <a:rPr lang="ru-RU"/>
              <a:t>                                             </a:t>
            </a:r>
            <a:r>
              <a:rPr lang="ru-RU" sz="2000" i="1"/>
              <a:t>Себастьян Брант </a:t>
            </a:r>
          </a:p>
        </p:txBody>
      </p:sp>
      <p:pic>
        <p:nvPicPr>
          <p:cNvPr id="18434" name="Picture 6" descr="MC90034183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859213"/>
            <a:ext cx="3240087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Семейный кодекс РФ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smtClean="0"/>
              <a:t>Статья 63. Права и обязанности родителей по воспитанию и образованию детей.                                                                                </a:t>
            </a:r>
            <a:r>
              <a:rPr lang="ru-RU" sz="2400" smtClean="0"/>
              <a:t>1.Родители имеют право и обязаны воспитывать своих детей. </a:t>
            </a:r>
            <a:br>
              <a:rPr lang="ru-RU" sz="2400" smtClean="0"/>
            </a:br>
            <a:r>
              <a:rPr lang="ru-RU" sz="2400" smtClean="0"/>
              <a:t>Родители несут ответственность за воспитание и развитие своих детей. Они </a:t>
            </a:r>
            <a:r>
              <a:rPr lang="ru-RU" sz="2400" i="1" smtClean="0"/>
              <a:t>обязаны заботиться о здоровье, физическом, психическом духовном и нравственном развитии своих детей.</a:t>
            </a:r>
            <a:r>
              <a:rPr lang="ru-RU" sz="2400" smtClean="0"/>
              <a:t> </a:t>
            </a:r>
            <a:br>
              <a:rPr lang="ru-RU" sz="2400" smtClean="0"/>
            </a:br>
            <a:r>
              <a:rPr lang="ru-RU" sz="2400" smtClean="0"/>
              <a:t>Родители имеют преимущественное право на воспитание своих детей перед всеми другими лицами.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smtClean="0"/>
              <a:t>   2.Родители обязаны обеспечить получение детьми основного общего образования.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468313" y="1341438"/>
            <a:ext cx="8388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600"/>
              <a:t>"Новорожденные везде плачут одинаково. Когда же они вырастают, у них оказываются неодинаковые привычки. Это результат воспитания»</a:t>
            </a:r>
            <a:endParaRPr lang="ru-RU" sz="2400" i="1"/>
          </a:p>
        </p:txBody>
      </p:sp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635375" y="3860800"/>
            <a:ext cx="511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Китайский мыслитель, Сюнь-цзы</a:t>
            </a:r>
          </a:p>
        </p:txBody>
      </p:sp>
      <p:pic>
        <p:nvPicPr>
          <p:cNvPr id="20483" name="Picture 6" descr="MC9001983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221163"/>
            <a:ext cx="2684463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MC90024052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652963"/>
            <a:ext cx="133350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17538" y="1058863"/>
            <a:ext cx="8229600" cy="426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Impact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Bookman Old Style" pitchFamily="18" charset="0"/>
              </a:rPr>
              <a:t>Кто курит табак, </a:t>
            </a: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Bookman Old Style" pitchFamily="18" charset="0"/>
              </a:rPr>
              <a:t>тот себе враг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Impact"/>
              </a:rPr>
              <a:t>.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28600" y="3124200"/>
            <a:ext cx="81311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lnSpc>
                <a:spcPct val="80000"/>
              </a:lnSpc>
              <a:spcBef>
                <a:spcPct val="20000"/>
              </a:spcBef>
            </a:pPr>
            <a:endParaRPr lang="ru-RU" sz="2400"/>
          </a:p>
        </p:txBody>
      </p:sp>
      <p:grpSp>
        <p:nvGrpSpPr>
          <p:cNvPr id="21507" name="Group 6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21512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Rectangle 14"/>
          <p:cNvSpPr>
            <a:spLocks noChangeArrowheads="1"/>
          </p:cNvSpPr>
          <p:nvPr/>
        </p:nvSpPr>
        <p:spPr bwMode="auto">
          <a:xfrm>
            <a:off x="1331913" y="333375"/>
            <a:ext cx="6689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Областная акция «Школа против курения»</a:t>
            </a:r>
          </a:p>
          <a:p>
            <a:r>
              <a:rPr lang="ru-RU" sz="2400" b="1"/>
              <a:t>Сроки проведения: 10.01.12 – 10.02 2012 г.</a:t>
            </a:r>
          </a:p>
        </p:txBody>
      </p:sp>
      <p:grpSp>
        <p:nvGrpSpPr>
          <p:cNvPr id="21509" name="Group 16"/>
          <p:cNvGrpSpPr>
            <a:grpSpLocks/>
          </p:cNvGrpSpPr>
          <p:nvPr/>
        </p:nvGrpSpPr>
        <p:grpSpPr bwMode="auto">
          <a:xfrm>
            <a:off x="2051050" y="4292600"/>
            <a:ext cx="4176713" cy="2087563"/>
            <a:chOff x="1338" y="2069"/>
            <a:chExt cx="3564" cy="1860"/>
          </a:xfrm>
        </p:grpSpPr>
        <p:pic>
          <p:nvPicPr>
            <p:cNvPr id="21510" name="Picture 6" descr="cigarett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3781936">
              <a:off x="2898" y="1235"/>
              <a:ext cx="444" cy="3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7" descr="J018924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2" y="2069"/>
              <a:ext cx="1839" cy="1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0" y="-333375"/>
            <a:ext cx="9144000" cy="72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endParaRPr lang="ru-RU" sz="2400" b="1"/>
          </a:p>
          <a:p>
            <a:pPr algn="ctr">
              <a:tabLst>
                <a:tab pos="457200" algn="l"/>
              </a:tabLst>
            </a:pPr>
            <a:r>
              <a:rPr lang="ru-RU" sz="2400" b="1"/>
              <a:t>Факты официальной статистики:</a:t>
            </a:r>
          </a:p>
          <a:p>
            <a:pPr algn="ctr">
              <a:tabLst>
                <a:tab pos="457200" algn="l"/>
              </a:tabLst>
            </a:pPr>
            <a:endParaRPr lang="ru-RU" sz="2400" b="1"/>
          </a:p>
          <a:p>
            <a:pPr algn="just">
              <a:tabLst>
                <a:tab pos="457200" algn="l"/>
              </a:tabLst>
            </a:pPr>
            <a:r>
              <a:rPr lang="ru-RU"/>
              <a:t>- </a:t>
            </a:r>
            <a:r>
              <a:rPr lang="ru-RU" sz="2400">
                <a:latin typeface="Times New Roman" pitchFamily="18" charset="0"/>
              </a:rPr>
              <a:t>более 80% курящих приобрели эту привычку в возрасте до 18 лет; </a:t>
            </a:r>
          </a:p>
          <a:p>
            <a:pPr algn="just"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- по данным Всемирной организации здравоохранения, 80% регулярно курящих детей продолжают курить, став взрослыми; </a:t>
            </a:r>
          </a:p>
          <a:p>
            <a:pPr algn="just"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- если подросток выкурил хотя бы две сигареты, то в 70% случаев он будет курить всю жизнь; </a:t>
            </a:r>
          </a:p>
          <a:p>
            <a:pPr algn="just">
              <a:buFontTx/>
              <a:buChar char="-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согласно опросам медиков и социологов к 12 годам сигареты пробовали 30% россиян, к 14 годам – 55%, а к 15 – уже 65%;</a:t>
            </a:r>
          </a:p>
          <a:p>
            <a:pPr algn="just">
              <a:buFontTx/>
              <a:buChar char="-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 каждый 10-й курильщик в 15 лет уже страдает никотиновой зависимостью;</a:t>
            </a:r>
          </a:p>
          <a:p>
            <a:pPr algn="just">
              <a:buFontTx/>
              <a:buChar char="-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 установлено, что в мире, курят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50%мужчин и 30%  женщин;</a:t>
            </a:r>
          </a:p>
          <a:p>
            <a:pPr algn="just">
              <a:buFontTx/>
              <a:buChar char="-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 из  систематически  курящих  мужчин   </a:t>
            </a:r>
          </a:p>
          <a:p>
            <a:pPr algn="just"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</a:rPr>
              <a:t>              17%  начали курить в 8-9 лет.</a:t>
            </a:r>
          </a:p>
          <a:p>
            <a:pPr algn="just">
              <a:tabLst>
                <a:tab pos="457200" algn="l"/>
              </a:tabLst>
            </a:pPr>
            <a:endParaRPr lang="ru-RU" sz="2400">
              <a:latin typeface="Times New Roman" pitchFamily="18" charset="0"/>
            </a:endParaRPr>
          </a:p>
          <a:p>
            <a:pPr algn="just">
              <a:buFontTx/>
              <a:buChar char="-"/>
              <a:tabLst>
                <a:tab pos="457200" algn="l"/>
              </a:tabLst>
            </a:pPr>
            <a:endParaRPr lang="ru-RU"/>
          </a:p>
          <a:p>
            <a:pPr algn="just">
              <a:buFontTx/>
              <a:buChar char="-"/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68313" y="784225"/>
          <a:ext cx="8351837" cy="5200650"/>
        </p:xfrm>
        <a:graphic>
          <a:graphicData uri="http://schemas.openxmlformats.org/presentationml/2006/ole">
            <p:oleObj spid="_x0000_s33799" name="Диаграмма" r:id="rId3" imgW="6210323" imgH="3867122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Rectangle 10"/>
          <p:cNvSpPr>
            <a:spLocks noChangeArrowheads="1"/>
          </p:cNvSpPr>
          <p:nvPr/>
        </p:nvSpPr>
        <p:spPr bwMode="auto">
          <a:xfrm>
            <a:off x="2916238" y="2781300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Курят ли твои родители, родные?</a:t>
            </a:r>
            <a:r>
              <a:rPr lang="ru-RU"/>
              <a:t> </a:t>
            </a:r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79388" y="84138"/>
          <a:ext cx="2663825" cy="2365375"/>
        </p:xfrm>
        <a:graphic>
          <a:graphicData uri="http://schemas.openxmlformats.org/presentationml/2006/ole">
            <p:oleObj spid="_x0000_s24587" name="Диаграмма" r:id="rId3" imgW="2629058" imgH="2333639" progId="Excel.Chart.8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3059113" y="115888"/>
          <a:ext cx="2771775" cy="2343150"/>
        </p:xfrm>
        <a:graphic>
          <a:graphicData uri="http://schemas.openxmlformats.org/presentationml/2006/ole">
            <p:oleObj spid="_x0000_s24588" name="Диаграмма" r:id="rId4" imgW="2771600" imgH="2343031" progId="Excel.Chart.8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5940425" y="188913"/>
          <a:ext cx="3038475" cy="2266950"/>
        </p:xfrm>
        <a:graphic>
          <a:graphicData uri="http://schemas.openxmlformats.org/presentationml/2006/ole">
            <p:oleObj spid="_x0000_s24589" name="Диаграмма" r:id="rId5" imgW="3038594" imgH="2266809" progId="Excel.Chart.8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0" y="3500438"/>
          <a:ext cx="2784475" cy="2312987"/>
        </p:xfrm>
        <a:graphic>
          <a:graphicData uri="http://schemas.openxmlformats.org/presentationml/2006/ole">
            <p:oleObj spid="_x0000_s24590" name="Диаграмма" r:id="rId6" imgW="2533548" imgH="2104971" progId="Excel.Chart.8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771775" y="3500438"/>
          <a:ext cx="3143250" cy="2238375"/>
        </p:xfrm>
        <a:graphic>
          <a:graphicData uri="http://schemas.openxmlformats.org/presentationml/2006/ole">
            <p:oleObj spid="_x0000_s24591" name="Диаграмма" r:id="rId7" imgW="3143148" imgH="2238271" progId="Excel.Chart.8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867400" y="3500438"/>
          <a:ext cx="3124200" cy="2228850"/>
        </p:xfrm>
        <a:graphic>
          <a:graphicData uri="http://schemas.openxmlformats.org/presentationml/2006/ole">
            <p:oleObj spid="_x0000_s24592" name="Диаграмма" r:id="rId8" imgW="3124336" imgH="2228878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187450" y="1133475"/>
          <a:ext cx="6480175" cy="4805363"/>
        </p:xfrm>
        <a:graphic>
          <a:graphicData uri="http://schemas.openxmlformats.org/presentationml/2006/ole">
            <p:oleObj spid="_x0000_s25604" name="Диаграмма" r:id="rId3" imgW="4019380" imgH="2981350" progId="Excel.Char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4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636</Words>
  <Application>Microsoft Office PowerPoint</Application>
  <PresentationFormat>Экран (4:3)</PresentationFormat>
  <Paragraphs>109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Arial Narrow</vt:lpstr>
      <vt:lpstr>Оформление по умолчанию</vt:lpstr>
      <vt:lpstr>Диаграмма</vt:lpstr>
      <vt:lpstr>Слайд 1</vt:lpstr>
      <vt:lpstr>Слайд 2</vt:lpstr>
      <vt:lpstr>Семейный кодекс РФ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http://www.psy.5igorsk.ru</dc:creator>
  <cp:lastModifiedBy>Слава</cp:lastModifiedBy>
  <cp:revision>79</cp:revision>
  <cp:lastPrinted>1601-01-01T00:00:00Z</cp:lastPrinted>
  <dcterms:created xsi:type="dcterms:W3CDTF">1601-01-01T00:00:00Z</dcterms:created>
  <dcterms:modified xsi:type="dcterms:W3CDTF">2013-07-16T11:31:59Z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