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83" r:id="rId23"/>
    <p:sldId id="280" r:id="rId24"/>
    <p:sldId id="287" r:id="rId25"/>
    <p:sldId id="282" r:id="rId26"/>
    <p:sldId id="284" r:id="rId27"/>
    <p:sldId id="285" r:id="rId28"/>
    <p:sldId id="286" r:id="rId29"/>
    <p:sldId id="288" r:id="rId30"/>
    <p:sldId id="289" r:id="rId31"/>
    <p:sldId id="27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D7E92B-B10F-448C-850B-C139E9CD4E4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050BF-E700-4F70-B3EA-BF829D86845A}" type="slidenum">
              <a:rPr lang="ru-RU"/>
              <a:pPr/>
              <a:t>8</a:t>
            </a:fld>
            <a:endParaRPr 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76C41-B1CF-4941-8500-B3CB329C297C}" type="slidenum">
              <a:rPr lang="ru-RU"/>
              <a:pPr/>
              <a:t>19</a:t>
            </a:fld>
            <a:endParaRPr lang="ru-RU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4DE50-2222-4BCB-B47B-E79CA22FBB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27421-F2F6-4C94-A669-C4BFE4B69F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18A06-BADE-4DFD-BFBF-94532ED84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41C10F-05CA-4755-A57A-E8EA163C91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7C82B-C9EC-4716-9EF2-2973DE4C1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A7701-7B62-42D9-9A8B-AD67716BF9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0EB9A-89EE-490C-A6C8-B19A8758D0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7E4AA-CD09-4A25-94D4-04F1841CEB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7D9C4-BB6D-4409-9F3E-1E22737358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BAC90-BF12-4F43-98A3-E30F7144DB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5990F-3FFA-46A6-BC8B-D02477235E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1D693-D2BE-47C7-A470-2500760B2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EAAB0A-259D-49A9-AE6C-A9927BA969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F:\vika2\vika01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F:\vika2\vika02.mpg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Diagram 6"/>
          <p:cNvGraphicFramePr>
            <a:graphicFrameLocks/>
          </p:cNvGraphicFramePr>
          <p:nvPr>
            <p:ph/>
          </p:nvPr>
        </p:nvGraphicFramePr>
        <p:xfrm>
          <a:off x="0" y="209550"/>
          <a:ext cx="8893175" cy="5862638"/>
        </p:xfrm>
        <a:graphic>
          <a:graphicData uri="http://schemas.openxmlformats.org/drawingml/2006/compatibility">
            <com:legacyDrawing xmlns:com="http://schemas.openxmlformats.org/drawingml/2006/compatibility" spid="_x0000_s205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pic>
        <p:nvPicPr>
          <p:cNvPr id="18435" name="Picture 3" descr="PR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685800" y="19240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66800" y="139065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Понятие «Перпендикулярные прямые»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28900" y="19050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1)  Выделить существенные признаки понятия.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4552950"/>
            <a:ext cx="497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ru-RU" sz="2400" baseline="30000">
              <a:latin typeface="Times New Roman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162300" y="260985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а) две прямые линии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162300" y="295275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б) пересекаются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162300" y="33147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с) образуют угол 90 </a:t>
            </a:r>
            <a:r>
              <a:rPr lang="ru-RU" sz="2400" baseline="30000">
                <a:latin typeface="Times New Roman" pitchFamily="18" charset="0"/>
              </a:rPr>
              <a:t>0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14300" y="3962400"/>
            <a:ext cx="885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2) Проверить, есть ли у данного объекта указанные признаки.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81000" y="44767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AB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en-US" sz="2400">
                <a:latin typeface="Times New Roman" pitchFamily="18" charset="0"/>
              </a:rPr>
              <a:t>BD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41325" y="4906963"/>
            <a:ext cx="47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a)</a:t>
            </a:r>
            <a:r>
              <a:rPr lang="ru-RU" sz="2400">
                <a:latin typeface="Times New Roman" pitchFamily="18" charset="0"/>
              </a:rPr>
              <a:t> б) с)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28850" y="44767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BD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en-US" sz="2400">
                <a:latin typeface="Times New Roman" pitchFamily="18" charset="0"/>
              </a:rPr>
              <a:t>AC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9175" y="4868863"/>
            <a:ext cx="47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a)</a:t>
            </a:r>
            <a:r>
              <a:rPr lang="ru-RU" sz="2400">
                <a:latin typeface="Times New Roman" pitchFamily="18" charset="0"/>
              </a:rPr>
              <a:t> б) с)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000500" y="44767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AC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en-US" sz="2400">
                <a:latin typeface="Times New Roman" pitchFamily="18" charset="0"/>
              </a:rPr>
              <a:t>BK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060825" y="4868863"/>
            <a:ext cx="47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a)</a:t>
            </a:r>
            <a:r>
              <a:rPr lang="ru-RU" sz="2400">
                <a:latin typeface="Times New Roman" pitchFamily="18" charset="0"/>
              </a:rPr>
              <a:t> б) с)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524500" y="462915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3) Сделать вывод.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876300" y="4895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76300" y="5276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914400" y="554355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-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295400" y="5295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нет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781300" y="4895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81300" y="5276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819400" y="554355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-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200400" y="5295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нет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572000" y="4895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572000" y="5276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572000" y="5600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9911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4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  <p:bldP spid="18444" grpId="0" autoUpdateAnimBg="0"/>
      <p:bldP spid="18445" grpId="0" autoUpdateAnimBg="0"/>
      <p:bldP spid="18446" grpId="0" autoUpdateAnimBg="0"/>
      <p:bldP spid="18447" grpId="0" autoUpdateAnimBg="0"/>
      <p:bldP spid="18448" grpId="0" autoUpdateAnimBg="0"/>
      <p:bldP spid="18449" grpId="0" autoUpdateAnimBg="0"/>
      <p:bldP spid="18450" grpId="0" autoUpdateAnimBg="0"/>
      <p:bldP spid="18451" grpId="0" autoUpdateAnimBg="0"/>
      <p:bldP spid="18452" grpId="0" autoUpdateAnimBg="0"/>
      <p:bldP spid="18453" grpId="0" autoUpdateAnimBg="0"/>
      <p:bldP spid="18454" grpId="0" autoUpdateAnimBg="0"/>
      <p:bldP spid="18455" grpId="0" autoUpdateAnimBg="0"/>
      <p:bldP spid="18456" grpId="0" autoUpdateAnimBg="0"/>
      <p:bldP spid="18457" grpId="0" autoUpdateAnimBg="0"/>
      <p:bldP spid="18458" grpId="0" autoUpdateAnimBg="0"/>
      <p:bldP spid="18459" grpId="0" autoUpdateAnimBg="0"/>
      <p:bldP spid="18460" grpId="0" autoUpdateAnimBg="0"/>
      <p:bldP spid="184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pic>
        <p:nvPicPr>
          <p:cNvPr id="19459" name="Picture 3" descr="PR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590550" y="24765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362200" y="1638300"/>
            <a:ext cx="6324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Другой вариант организации работы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95650" y="238125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?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  </a:t>
            </a:r>
            <a:r>
              <a:rPr lang="ru-RU" sz="2800">
                <a:latin typeface="Times New Roman" pitchFamily="18" charset="0"/>
              </a:rPr>
              <a:t>и  ?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375025" y="3116263"/>
            <a:ext cx="47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a)</a:t>
            </a:r>
            <a:r>
              <a:rPr lang="ru-RU" sz="2400">
                <a:latin typeface="Times New Roman" pitchFamily="18" charset="0"/>
              </a:rPr>
              <a:t> б) с)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0" y="31051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0" y="34861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771900" y="379095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+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267200" y="34480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да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219700" y="238125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?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  </a:t>
            </a:r>
            <a:r>
              <a:rPr lang="ru-RU" sz="2800">
                <a:latin typeface="Times New Roman" pitchFamily="18" charset="0"/>
              </a:rPr>
              <a:t>и  ?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299075" y="3097213"/>
            <a:ext cx="47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a)</a:t>
            </a:r>
            <a:r>
              <a:rPr lang="ru-RU" sz="2400">
                <a:latin typeface="Times New Roman" pitchFamily="18" charset="0"/>
              </a:rPr>
              <a:t> б) с)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753100" y="30099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-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734050" y="3467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+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753100" y="37719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-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191250" y="3429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  <a:endParaRPr lang="en-US" sz="32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47750" y="120015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600" b="1">
                <a:solidFill>
                  <a:srgbClr val="000099"/>
                </a:solidFill>
                <a:latin typeface="Times New Roman" pitchFamily="18" charset="0"/>
              </a:rPr>
              <a:t>2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Понятие «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Касательная к окружности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85800" y="3084513"/>
            <a:ext cx="533400" cy="533400"/>
          </a:xfrm>
          <a:prstGeom prst="ellips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rot="642765">
            <a:off x="647700" y="2914650"/>
            <a:ext cx="914400" cy="381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990600" y="3390900"/>
            <a:ext cx="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914400" y="3086100"/>
            <a:ext cx="1524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20488" name="Group 8"/>
          <p:cNvGraphicFramePr>
            <a:graphicFrameLocks noGrp="1"/>
          </p:cNvGraphicFramePr>
          <p:nvPr/>
        </p:nvGraphicFramePr>
        <p:xfrm>
          <a:off x="1600200" y="1790700"/>
          <a:ext cx="5867400" cy="4687571"/>
        </p:xfrm>
        <a:graphic>
          <a:graphicData uri="http://schemas.openxmlformats.org/drawingml/2006/table">
            <a:tbl>
              <a:tblPr/>
              <a:tblGrid>
                <a:gridCol w="1047750"/>
                <a:gridCol w="1543050"/>
                <a:gridCol w="1981200"/>
                <a:gridCol w="129540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прямая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проходит через точку на  окружность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Перпендикуляр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-на к радиусу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радиус проведен в общую точку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704850" y="3789363"/>
            <a:ext cx="533400" cy="533400"/>
          </a:xfrm>
          <a:prstGeom prst="ellips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1009650" y="4095750"/>
            <a:ext cx="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514350" y="3905250"/>
            <a:ext cx="91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V="1">
            <a:off x="971550" y="3771900"/>
            <a:ext cx="0" cy="2857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704850" y="4418013"/>
            <a:ext cx="533400" cy="533400"/>
          </a:xfrm>
          <a:prstGeom prst="ellips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1009650" y="4724400"/>
            <a:ext cx="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rot="20826474" flipH="1">
            <a:off x="457200" y="4600575"/>
            <a:ext cx="304800" cy="4572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 rot="-713319">
            <a:off x="704850" y="4552950"/>
            <a:ext cx="228600" cy="152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695325" y="5065713"/>
            <a:ext cx="533400" cy="533400"/>
          </a:xfrm>
          <a:prstGeom prst="ellips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rot="142770">
            <a:off x="630238" y="4886325"/>
            <a:ext cx="76200" cy="8382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704850" y="5343525"/>
            <a:ext cx="228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695325" y="5856288"/>
            <a:ext cx="533400" cy="533400"/>
          </a:xfrm>
          <a:prstGeom prst="ellips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952500" y="5781675"/>
            <a:ext cx="209550" cy="3524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 rot="174573">
            <a:off x="839788" y="5634038"/>
            <a:ext cx="685800" cy="381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7848600" y="301783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7848600" y="36464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7848600" y="435133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7848600" y="50434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0543" name="Text Box 63"/>
          <p:cNvSpPr txBox="1">
            <a:spLocks noChangeArrowheads="1"/>
          </p:cNvSpPr>
          <p:nvPr/>
        </p:nvSpPr>
        <p:spPr bwMode="auto">
          <a:xfrm>
            <a:off x="7848600" y="57292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7696200" y="2133600"/>
            <a:ext cx="1066800" cy="4572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14632"/>
                </a:solidFill>
                <a:latin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9" grpId="0" autoUpdateAnimBg="0"/>
      <p:bldP spid="20540" grpId="0" autoUpdateAnimBg="0"/>
      <p:bldP spid="20541" grpId="0" autoUpdateAnimBg="0"/>
      <p:bldP spid="20542" grpId="0" autoUpdateAnimBg="0"/>
      <p:bldP spid="20543" grpId="0" autoUpdateAnimBg="0"/>
      <p:bldP spid="205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276350"/>
            <a:ext cx="7772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600" b="1">
                <a:solidFill>
                  <a:srgbClr val="000099"/>
                </a:solidFill>
                <a:latin typeface="Times New Roman" pitchFamily="18" charset="0"/>
              </a:rPr>
              <a:t>3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Понятие «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Дробь у которой числитель больше знаменателя или равен ему, называется неправильной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 (союз «или»)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704850" y="2600325"/>
          <a:ext cx="6515100" cy="3879850"/>
        </p:xfrm>
        <a:graphic>
          <a:graphicData uri="http://schemas.openxmlformats.org/drawingml/2006/table">
            <a:tbl>
              <a:tblPr/>
              <a:tblGrid>
                <a:gridCol w="431800"/>
                <a:gridCol w="1006475"/>
                <a:gridCol w="1149350"/>
                <a:gridCol w="2022475"/>
                <a:gridCol w="1905000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дробь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числ. больше знаменателя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числ. равен знаменателю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1409700" y="3733800"/>
            <a:ext cx="38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1409700" y="5810250"/>
            <a:ext cx="38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1390650" y="5105400"/>
            <a:ext cx="38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467600" y="2743200"/>
            <a:ext cx="1066800" cy="4572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14632"/>
                </a:solidFill>
                <a:latin typeface="Times New Roman" pitchFamily="18" charset="0"/>
              </a:rPr>
              <a:t>вывод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7600950" y="34178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7600950" y="41290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581900" y="475773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562850" y="544353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9" grpId="0" autoUpdateAnimBg="0"/>
      <p:bldP spid="21550" grpId="0" autoUpdateAnimBg="0"/>
      <p:bldP spid="21551" grpId="0" autoUpdateAnimBg="0"/>
      <p:bldP spid="21552" grpId="0" autoUpdateAnimBg="0"/>
      <p:bldP spid="215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pic>
        <p:nvPicPr>
          <p:cNvPr id="22531" name="Picture 3" descr="PR2_1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009900"/>
            <a:ext cx="1800225" cy="539750"/>
          </a:xfrm>
          <a:prstGeom prst="rect">
            <a:avLst/>
          </a:prstGeom>
          <a:noFill/>
        </p:spPr>
      </p:pic>
      <p:pic>
        <p:nvPicPr>
          <p:cNvPr id="22532" name="Picture 4" descr="PR2_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3667125"/>
            <a:ext cx="1800225" cy="53975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7772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600" b="1">
                <a:solidFill>
                  <a:srgbClr val="000099"/>
                </a:solidFill>
                <a:latin typeface="Times New Roman" pitchFamily="18" charset="0"/>
              </a:rPr>
              <a:t>4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Понятие «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Координатный луч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 (Луч с заданным единичным отрезком)</a:t>
            </a: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2381250" y="2286000"/>
          <a:ext cx="4953000" cy="3425190"/>
        </p:xfrm>
        <a:graphic>
          <a:graphicData uri="http://schemas.openxmlformats.org/drawingml/2006/table">
            <a:tbl>
              <a:tblPr/>
              <a:tblGrid>
                <a:gridCol w="677863"/>
                <a:gridCol w="1981200"/>
                <a:gridCol w="2293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луч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ед. отрезок на луче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0" name="Picture 32" descr="PR2_4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010150"/>
            <a:ext cx="1800225" cy="539750"/>
          </a:xfrm>
          <a:prstGeom prst="rect">
            <a:avLst/>
          </a:prstGeom>
          <a:noFill/>
        </p:spPr>
      </p:pic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7543800" y="2400300"/>
            <a:ext cx="1066800" cy="4572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14632"/>
                </a:solidFill>
                <a:latin typeface="Times New Roman" pitchFamily="18" charset="0"/>
              </a:rPr>
              <a:t>вывод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677150" y="29225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677150" y="35575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658100" y="42814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7639050" y="49672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да</a:t>
            </a:r>
          </a:p>
        </p:txBody>
      </p:sp>
      <p:pic>
        <p:nvPicPr>
          <p:cNvPr id="22566" name="Picture 38" descr="pr2_3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4352925"/>
            <a:ext cx="1800225" cy="53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1" grpId="0" autoUpdateAnimBg="0"/>
      <p:bldP spid="22562" grpId="0" autoUpdateAnimBg="0"/>
      <p:bldP spid="22563" grpId="0" autoUpdateAnimBg="0"/>
      <p:bldP spid="22564" grpId="0" autoUpdateAnimBg="0"/>
      <p:bldP spid="225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28700" y="1276350"/>
            <a:ext cx="7772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600" b="1">
                <a:solidFill>
                  <a:srgbClr val="000099"/>
                </a:solidFill>
                <a:latin typeface="Times New Roman" pitchFamily="18" charset="0"/>
              </a:rPr>
              <a:t>4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Понятие «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Координатный луч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 (Луч с заданным единичным отрезком)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2381250" y="2228850"/>
          <a:ext cx="4953000" cy="3998278"/>
        </p:xfrm>
        <a:graphic>
          <a:graphicData uri="http://schemas.openxmlformats.org/drawingml/2006/table">
            <a:tbl>
              <a:tblPr/>
              <a:tblGrid>
                <a:gridCol w="677863"/>
                <a:gridCol w="1981200"/>
                <a:gridCol w="2293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луч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ед. отрезок на луче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7543800" y="2400300"/>
            <a:ext cx="1066800" cy="4572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14632"/>
                </a:solidFill>
                <a:latin typeface="Times New Roman" pitchFamily="18" charset="0"/>
              </a:rPr>
              <a:t>вывод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7677150" y="29225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7677150" y="35575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7658100" y="42814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639050" y="496728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нет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7658100" y="5595938"/>
            <a:ext cx="838200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?</a:t>
            </a:r>
          </a:p>
        </p:txBody>
      </p:sp>
      <p:pic>
        <p:nvPicPr>
          <p:cNvPr id="23592" name="Picture 40" descr="PR2_8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3548063"/>
            <a:ext cx="1800225" cy="719137"/>
          </a:xfrm>
          <a:prstGeom prst="rect">
            <a:avLst/>
          </a:prstGeom>
          <a:noFill/>
        </p:spPr>
      </p:pic>
      <p:pic>
        <p:nvPicPr>
          <p:cNvPr id="23593" name="Picture 41" descr="PR2_9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4257675"/>
            <a:ext cx="1800225" cy="719138"/>
          </a:xfrm>
          <a:prstGeom prst="rect">
            <a:avLst/>
          </a:prstGeom>
          <a:noFill/>
        </p:spPr>
      </p:pic>
      <p:pic>
        <p:nvPicPr>
          <p:cNvPr id="23594" name="Picture 42" descr="pr2_7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" y="2876550"/>
            <a:ext cx="1800225" cy="719138"/>
          </a:xfrm>
          <a:prstGeom prst="rect">
            <a:avLst/>
          </a:prstGeom>
          <a:noFill/>
        </p:spPr>
      </p:pic>
      <p:pic>
        <p:nvPicPr>
          <p:cNvPr id="23595" name="Picture 43" descr="Pr2_11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" y="5610225"/>
            <a:ext cx="1800225" cy="719138"/>
          </a:xfrm>
          <a:prstGeom prst="rect">
            <a:avLst/>
          </a:prstGeom>
          <a:noFill/>
        </p:spPr>
      </p:pic>
      <p:pic>
        <p:nvPicPr>
          <p:cNvPr id="23596" name="Picture 44" descr="pr2_10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895850"/>
            <a:ext cx="1798638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 autoUpdateAnimBg="0"/>
      <p:bldP spid="23587" grpId="0" autoUpdateAnimBg="0"/>
      <p:bldP spid="23588" grpId="0" autoUpdateAnimBg="0"/>
      <p:bldP spid="23589" grpId="0" autoUpdateAnimBg="0"/>
      <p:bldP spid="23590" grpId="0" autoUpdateAnimBg="0"/>
      <p:bldP spid="235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95350" y="1466850"/>
            <a:ext cx="7162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Понятие «Буквенные выражения»</a:t>
            </a:r>
            <a:r>
              <a:rPr lang="ru-RU" sz="2400">
                <a:latin typeface="Tahoma" pitchFamily="34" charset="0"/>
              </a:rPr>
              <a:t> </a:t>
            </a:r>
            <a:r>
              <a:rPr lang="ru-RU" sz="2600" b="1">
                <a:solidFill>
                  <a:srgbClr val="000000"/>
                </a:solidFill>
                <a:latin typeface="Times New Roman" pitchFamily="18" charset="0"/>
              </a:rPr>
              <a:t>(5 класс)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85850" y="2171700"/>
            <a:ext cx="6477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00"/>
                </a:solidFill>
                <a:latin typeface="Tahoma" pitchFamily="34" charset="0"/>
              </a:rPr>
              <a:t>Определение:</a:t>
            </a:r>
          </a:p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Выражения, в которых некоторые числа обозначены буквами – буквенные выражения.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43000" y="43434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ahoma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85850" y="4267200"/>
            <a:ext cx="6477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00"/>
                </a:solidFill>
                <a:latin typeface="Tahoma" pitchFamily="34" charset="0"/>
              </a:rPr>
              <a:t>Существенные признаки:</a:t>
            </a:r>
          </a:p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а) выражение </a:t>
            </a:r>
          </a:p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б) содержит букву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1390650"/>
            <a:ext cx="7543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Примеры на «да» - варьируем несущественные признаки.    </a:t>
            </a:r>
            <a:r>
              <a:rPr lang="ru-RU" sz="2600" i="1">
                <a:solidFill>
                  <a:srgbClr val="000000"/>
                </a:solidFill>
                <a:latin typeface="Tahoma" pitchFamily="34" charset="0"/>
              </a:rPr>
              <a:t>(знаки, действия,числа, буквы)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/>
        </p:nvGraphicFramePr>
        <p:xfrm>
          <a:off x="1524000" y="2406650"/>
          <a:ext cx="6096000" cy="4064002"/>
        </p:xfrm>
        <a:graphic>
          <a:graphicData uri="http://schemas.openxmlformats.org/drawingml/2006/table">
            <a:tbl>
              <a:tblPr/>
              <a:tblGrid>
                <a:gridCol w="1219200"/>
                <a:gridCol w="48768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( 32 – 7 ) : 4 +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+ a + 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b c d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a </a:t>
                      </a:r>
                      <a:r>
                        <a:rPr kumimoji="0" lang="en-US" sz="4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5 ) + 4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– d + d – d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6)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a – 5 + b </a:t>
                      </a:r>
                      <a:r>
                        <a:rPr kumimoji="0" lang="en-US" sz="4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3 ) : 8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  <a:endParaRPr lang="en-US" sz="32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276350"/>
            <a:ext cx="7772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Примеры на «нет» - отвергаем один или несколько  существенные признаков.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1524000" y="2406650"/>
          <a:ext cx="6096000" cy="4127500"/>
        </p:xfrm>
        <a:graphic>
          <a:graphicData uri="http://schemas.openxmlformats.org/drawingml/2006/table">
            <a:tbl>
              <a:tblPr/>
              <a:tblGrid>
                <a:gridCol w="1219200"/>
                <a:gridCol w="48768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+ (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 – 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8x : + 3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+ x = 13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– 5 = 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6)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  +  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– ( 7 + 11 ) - 4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pic>
        <p:nvPicPr>
          <p:cNvPr id="28675" name="Picture 3" descr="Z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43250"/>
            <a:ext cx="4068763" cy="1165225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71500" y="2933700"/>
            <a:ext cx="4114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 </a:t>
            </a:r>
            <a:r>
              <a:rPr lang="ru-RU" sz="2200" b="1">
                <a:latin typeface="Tahoma" pitchFamily="34" charset="0"/>
              </a:rPr>
              <a:t>6 раз по 8              5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724400" y="2152650"/>
            <a:ext cx="3733800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По рисунку найти делимое , делитель, частное и остаток.</a:t>
            </a:r>
          </a:p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Запиши соотношения между ними пользуясь формулой деления с остатком :</a:t>
            </a:r>
            <a:endParaRPr lang="en-US" sz="260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>
                <a:latin typeface="Tahoma" pitchFamily="34" charset="0"/>
              </a:rPr>
              <a:t> </a:t>
            </a:r>
            <a:r>
              <a:rPr lang="en-US" sz="2800">
                <a:latin typeface="Tahoma" pitchFamily="34" charset="0"/>
              </a:rPr>
              <a:t>a = bc + r, r&lt;b</a:t>
            </a:r>
            <a:endParaRPr lang="ru-RU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267200" y="1600200"/>
            <a:ext cx="4572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latin typeface="Tahoma" pitchFamily="34" charset="0"/>
              </a:rPr>
              <a:t>Конструирование примеров для этапа усвоения понятий </a:t>
            </a:r>
          </a:p>
          <a:p>
            <a:pPr algn="ctr"/>
            <a:r>
              <a:rPr lang="ru-RU" sz="3600" b="1">
                <a:latin typeface="Tahoma" pitchFamily="34" charset="0"/>
              </a:rPr>
              <a:t>и </a:t>
            </a:r>
          </a:p>
          <a:p>
            <a:r>
              <a:rPr lang="ru-RU" sz="3600" b="1">
                <a:latin typeface="Tahoma" pitchFamily="34" charset="0"/>
              </a:rPr>
              <a:t>методика их обсуждения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304800"/>
            <a:ext cx="70675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Методика Формирования Понятий</a:t>
            </a:r>
          </a:p>
        </p:txBody>
      </p:sp>
      <p:pic>
        <p:nvPicPr>
          <p:cNvPr id="8196" name="Picture 4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975" y="1676400"/>
            <a:ext cx="3117850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243013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Формирование умения видеть структуру определения.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43000" y="2109788"/>
            <a:ext cx="685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Прочитай определения и назови определяемые понятия , какие «старые», известные понятия используются для определений?</a:t>
            </a:r>
            <a:r>
              <a:rPr lang="ru-RU" sz="2000">
                <a:latin typeface="Times New Roman" pitchFamily="18" charset="0"/>
              </a:rPr>
              <a:t>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19200" y="3386138"/>
            <a:ext cx="7010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ru-RU" sz="2000">
                <a:latin typeface="Times New Roman" pitchFamily="18" charset="0"/>
              </a:rPr>
              <a:t>лучом называется часть прямой , ограниченная с одной стороны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ru-RU" sz="2000">
                <a:latin typeface="Times New Roman" pitchFamily="18" charset="0"/>
              </a:rPr>
              <a:t>отрезком называется часть прямой, ограниченная с обеих сторон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ru-RU" sz="2000">
                <a:latin typeface="Times New Roman" pitchFamily="18" charset="0"/>
              </a:rPr>
              <a:t>линия называется ломаной , если она состоит из отрезков 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ru-RU" sz="2000">
                <a:latin typeface="Times New Roman" pitchFamily="18" charset="0"/>
              </a:rPr>
              <a:t>никакие два из этих отрезков  с общим концом не лежат на одной прямой 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243013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Tahoma" pitchFamily="34" charset="0"/>
              </a:rPr>
              <a:t>Формирование умения видеть структуру определения.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328738" y="2362200"/>
            <a:ext cx="7010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 startAt="6"/>
            </a:pPr>
            <a:r>
              <a:rPr lang="ru-RU" sz="2000">
                <a:latin typeface="Times New Roman" pitchFamily="18" charset="0"/>
              </a:rPr>
              <a:t>каждый из отрезков, составляющих ломаную, называется звеном ломаной</a:t>
            </a:r>
          </a:p>
          <a:p>
            <a:pPr marL="457200" indent="-457200">
              <a:spcBef>
                <a:spcPct val="50000"/>
              </a:spcBef>
              <a:buFontTx/>
              <a:buAutoNum type="alphaLcParenR" startAt="6"/>
            </a:pPr>
            <a:r>
              <a:rPr lang="ru-RU" sz="2000">
                <a:latin typeface="Times New Roman" pitchFamily="18" charset="0"/>
              </a:rPr>
              <a:t>замкнутая ломаная линия называется многоугольником</a:t>
            </a:r>
          </a:p>
          <a:p>
            <a:pPr marL="457200" indent="-457200">
              <a:spcBef>
                <a:spcPct val="50000"/>
              </a:spcBef>
              <a:buFontTx/>
              <a:buAutoNum type="alphaLcParenR" startAt="6"/>
            </a:pPr>
            <a:r>
              <a:rPr lang="ru-RU" sz="2000">
                <a:latin typeface="Times New Roman" pitchFamily="18" charset="0"/>
              </a:rPr>
              <a:t>четырехугольником называется многоугольник с четырьмя сторонами </a:t>
            </a:r>
          </a:p>
          <a:p>
            <a:pPr marL="457200" indent="-457200">
              <a:spcBef>
                <a:spcPct val="50000"/>
              </a:spcBef>
              <a:buFontTx/>
              <a:buAutoNum type="alphaLcParenR" startAt="6"/>
            </a:pPr>
            <a:r>
              <a:rPr lang="ru-RU" sz="2000">
                <a:latin typeface="Times New Roman" pitchFamily="18" charset="0"/>
              </a:rPr>
              <a:t>квадратом  называется прямоугольник , у которого все стороны равны</a:t>
            </a:r>
          </a:p>
          <a:p>
            <a:pPr marL="457200" indent="-457200">
              <a:spcBef>
                <a:spcPct val="50000"/>
              </a:spcBef>
              <a:buFontTx/>
              <a:buAutoNum type="alphaLcParenR" startAt="6"/>
            </a:pPr>
            <a:r>
              <a:rPr lang="ru-RU" sz="2000">
                <a:latin typeface="Times New Roman" pitchFamily="18" charset="0"/>
              </a:rPr>
              <a:t>многоугольник называется правильным, если у него все стороны и углы равны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147050" cy="2006600"/>
          </a:xfrm>
        </p:spPr>
        <p:txBody>
          <a:bodyPr/>
          <a:lstStyle/>
          <a:p>
            <a:r>
              <a:rPr lang="ru-RU" sz="4000" b="1"/>
              <a:t>Проект МПИ</a:t>
            </a:r>
            <a:br>
              <a:rPr lang="ru-RU" sz="4000" b="1"/>
            </a:br>
            <a:r>
              <a:rPr lang="ru-RU" sz="4000"/>
              <a:t>Математика. Психология.</a:t>
            </a:r>
            <a:br>
              <a:rPr lang="ru-RU" sz="4000"/>
            </a:br>
            <a:r>
              <a:rPr lang="ru-RU" sz="4000"/>
              <a:t>Интеллект.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r>
              <a:rPr lang="ru-RU" u="sng"/>
              <a:t>Основное назначение </a:t>
            </a:r>
            <a:r>
              <a:rPr lang="ru-RU"/>
              <a:t> - интеллектуальное воспитание уч-ся на основе актуализации и обогащения умственного опыта каждого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/>
          </p:nvPr>
        </p:nvSpPr>
        <p:spPr>
          <a:xfrm>
            <a:off x="1166813" y="477838"/>
            <a:ext cx="8229600" cy="5851525"/>
          </a:xfrm>
        </p:spPr>
        <p:txBody>
          <a:bodyPr/>
          <a:lstStyle/>
          <a:p>
            <a:endParaRPr lang="ru-RU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3903663" y="549275"/>
            <a:ext cx="3095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Помочь будущему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3830638" y="1846263"/>
            <a:ext cx="3168650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НОВОЕ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255963" y="5662613"/>
            <a:ext cx="4319587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ОПЫТ РЕБЕНКА</a:t>
            </a:r>
          </a:p>
        </p:txBody>
      </p:sp>
      <p:cxnSp>
        <p:nvCxnSpPr>
          <p:cNvPr id="35853" name="AutoShape 13"/>
          <p:cNvCxnSpPr>
            <a:cxnSpLocks noChangeShapeType="1"/>
            <a:stCxn id="35847" idx="2"/>
            <a:endCxn id="35846" idx="2"/>
          </p:cNvCxnSpPr>
          <p:nvPr/>
        </p:nvCxnSpPr>
        <p:spPr bwMode="auto">
          <a:xfrm rot="10800000" flipH="1">
            <a:off x="3255963" y="2314575"/>
            <a:ext cx="574675" cy="3816350"/>
          </a:xfrm>
          <a:prstGeom prst="bentConnector3">
            <a:avLst>
              <a:gd name="adj1" fmla="val -3977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54" name="AutoShape 14"/>
          <p:cNvCxnSpPr>
            <a:cxnSpLocks noChangeShapeType="1"/>
            <a:stCxn id="35847" idx="0"/>
            <a:endCxn id="35846" idx="4"/>
          </p:cNvCxnSpPr>
          <p:nvPr/>
        </p:nvCxnSpPr>
        <p:spPr bwMode="auto">
          <a:xfrm rot="5400000" flipH="1">
            <a:off x="3975100" y="4221163"/>
            <a:ext cx="2881313" cy="1587"/>
          </a:xfrm>
          <a:prstGeom prst="bentConnector3">
            <a:avLst>
              <a:gd name="adj1" fmla="val 4997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55" name="AutoShape 15"/>
          <p:cNvCxnSpPr>
            <a:cxnSpLocks noChangeShapeType="1"/>
            <a:stCxn id="35847" idx="6"/>
            <a:endCxn id="35846" idx="6"/>
          </p:cNvCxnSpPr>
          <p:nvPr/>
        </p:nvCxnSpPr>
        <p:spPr bwMode="auto">
          <a:xfrm flipH="1" flipV="1">
            <a:off x="6999288" y="2314575"/>
            <a:ext cx="576262" cy="3816350"/>
          </a:xfrm>
          <a:prstGeom prst="bentConnector3">
            <a:avLst>
              <a:gd name="adj1" fmla="val -3967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856" name="Text Box 16"/>
          <p:cNvSpPr txBox="1">
            <a:spLocks noChangeArrowheads="1"/>
          </p:cNvSpPr>
          <p:nvPr/>
        </p:nvSpPr>
        <p:spPr bwMode="auto">
          <a:xfrm rot="16200000">
            <a:off x="1740694" y="4007644"/>
            <a:ext cx="175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Есть опыт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 rot="16200000">
            <a:off x="7331869" y="4007644"/>
            <a:ext cx="175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Нет опыта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 rot="16200000">
            <a:off x="3891757" y="3872706"/>
            <a:ext cx="1604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Опыт есть</a:t>
            </a:r>
          </a:p>
          <a:p>
            <a:r>
              <a:rPr lang="ru-RU" sz="2000" b="1"/>
              <a:t>Но нас не</a:t>
            </a:r>
          </a:p>
          <a:p>
            <a:r>
              <a:rPr lang="ru-RU" sz="2000" b="1"/>
              <a:t>устраивает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 rot="16200000">
            <a:off x="2284413" y="3989388"/>
            <a:ext cx="2339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/>
              <a:t>Его надо учесть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 rot="16200000">
            <a:off x="4481513" y="4146550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/>
              <a:t>Надо перестроить</a:t>
            </a:r>
          </a:p>
        </p:txBody>
      </p:sp>
      <p:cxnSp>
        <p:nvCxnSpPr>
          <p:cNvPr id="35869" name="AutoShape 29"/>
          <p:cNvCxnSpPr>
            <a:cxnSpLocks noChangeShapeType="1"/>
            <a:stCxn id="35846" idx="0"/>
            <a:endCxn id="35845" idx="4"/>
          </p:cNvCxnSpPr>
          <p:nvPr/>
        </p:nvCxnSpPr>
        <p:spPr bwMode="auto">
          <a:xfrm flipV="1">
            <a:off x="5414963" y="1485900"/>
            <a:ext cx="36512" cy="3603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6464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Анализ учебных</a:t>
            </a:r>
          </a:p>
          <a:p>
            <a:r>
              <a:rPr lang="ru-RU" sz="3600"/>
              <a:t>текстов МПИ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Отличительные черты учебных книг.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На страницах книг авторы ведут заинтересованный диалог с читателем. Форма диалога – добрая сказка , острый детектив, фантастический рассказ, пьеса для театра или просто серьезное повествование.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Отличительные черты учебных книг.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r>
              <a:rPr lang="ru-RU" u="sng"/>
              <a:t>Учет</a:t>
            </a:r>
            <a:r>
              <a:rPr lang="ru-RU"/>
              <a:t> психологических особенностей  процесса усвоения понятий , целенаправленное развитие понятийного мышления уч-ся.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Отличительные черты учебных книг.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r>
              <a:rPr lang="ru-RU" u="sng"/>
              <a:t>Формирование</a:t>
            </a:r>
            <a:r>
              <a:rPr lang="ru-RU"/>
              <a:t> базовых интеллектуальных качеств: любознательности, критичности, дисциплинированности, самоконтроля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Отличительные черты учебных книг.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ru-RU" u="sng"/>
              <a:t>Обеспечение </a:t>
            </a:r>
            <a:r>
              <a:rPr lang="ru-RU"/>
              <a:t> психологически комфортного режима умственной деятельности дающего возможность ребенку продвигаться по учебному материалу в удобном для него темпе и выбирать стратегию обучения  в соответствии со своими индивидуальными склонностями.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Отличительные черты учебных книг.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u="sng"/>
              <a:t>Ознакомление </a:t>
            </a:r>
            <a:r>
              <a:rPr lang="ru-RU"/>
              <a:t> учащихся с метокогнетивной информацией об особенностях и своеобразии их памяти, внимания, образного и логического мышления п т.д. что помогает им осознанно относиться к процессу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vika01.mpg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4288"/>
            <a:ext cx="8064500" cy="6799262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8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13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67550" cy="525463"/>
          </a:xfrm>
        </p:spPr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6250"/>
            <a:ext cx="8229600" cy="3503613"/>
          </a:xfrm>
        </p:spPr>
        <p:txBody>
          <a:bodyPr/>
          <a:lstStyle/>
          <a:p>
            <a:pPr algn="ctr"/>
            <a:endParaRPr lang="ru-RU" sz="2800" b="1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sz="28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математических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  <a:cs typeface="Times New Roman" pitchFamily="18" charset="0"/>
              </a:rPr>
              <a:t>понятий включает следующие этапы:</a:t>
            </a:r>
          </a:p>
          <a:p>
            <a:pPr algn="ctr"/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Введение определения;</a:t>
            </a:r>
            <a:endParaRPr lang="ru-RU" sz="2800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 Усвоение определения;</a:t>
            </a:r>
          </a:p>
          <a:p>
            <a:pPr algn="ctr"/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Закрепление понятия.</a:t>
            </a:r>
            <a:endParaRPr lang="ru-RU" sz="2800" i="1">
              <a:latin typeface="Courier New" pitchFamily="49" charset="0"/>
              <a:cs typeface="Courier New" pitchFamily="49" charset="0"/>
            </a:endParaRPr>
          </a:p>
          <a:p>
            <a:endParaRPr lang="ru-RU" sz="2800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vika02.mpg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44450"/>
            <a:ext cx="8280400" cy="67754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180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23950" y="2514600"/>
            <a:ext cx="7010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200">
                <a:latin typeface="Tahom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 sz="3000">
                <a:solidFill>
                  <a:srgbClr val="000000"/>
                </a:solidFill>
                <a:cs typeface="Times New Roman" pitchFamily="18" charset="0"/>
              </a:rPr>
              <a:t>На этапе</a:t>
            </a:r>
            <a:r>
              <a:rPr lang="ru-RU" sz="3000">
                <a:solidFill>
                  <a:srgbClr val="5028FA"/>
                </a:solidFill>
                <a:cs typeface="Times New Roman" pitchFamily="18" charset="0"/>
              </a:rPr>
              <a:t> </a:t>
            </a:r>
            <a:r>
              <a:rPr lang="en-US" sz="3000">
                <a:solidFill>
                  <a:srgbClr val="5028FA"/>
                </a:solidFill>
                <a:cs typeface="Times New Roman" pitchFamily="18" charset="0"/>
              </a:rPr>
              <a:t>                 </a:t>
            </a:r>
            <a:r>
              <a:rPr lang="ru-RU" sz="3000">
                <a:solidFill>
                  <a:srgbClr val="000000"/>
                </a:solidFill>
                <a:cs typeface="Times New Roman" pitchFamily="18" charset="0"/>
              </a:rPr>
              <a:t>реализуются две цели:</a:t>
            </a:r>
            <a:r>
              <a:rPr lang="ru-RU" sz="3000">
                <a:solidFill>
                  <a:srgbClr val="000000"/>
                </a:solidFill>
              </a:rPr>
              <a:t> </a:t>
            </a:r>
            <a:r>
              <a:rPr lang="ru-RU" sz="3000">
                <a:solidFill>
                  <a:srgbClr val="000000"/>
                </a:solidFill>
                <a:cs typeface="Times New Roman" pitchFamily="18" charset="0"/>
              </a:rPr>
              <a:t>запомнить определение</a:t>
            </a:r>
            <a:endParaRPr lang="ru-RU" sz="3000">
              <a:solidFill>
                <a:srgbClr val="000000"/>
              </a:solidFill>
            </a:endParaRPr>
          </a:p>
          <a:p>
            <a:pPr algn="ctr"/>
            <a:r>
              <a:rPr lang="ru-RU" sz="3000">
                <a:solidFill>
                  <a:srgbClr val="000000"/>
                </a:solidFill>
              </a:rPr>
              <a:t>и</a:t>
            </a:r>
          </a:p>
          <a:p>
            <a:r>
              <a:rPr lang="ru-RU" sz="3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3000">
                <a:solidFill>
                  <a:srgbClr val="000000"/>
                </a:solidFill>
              </a:rPr>
              <a:t>  </a:t>
            </a:r>
            <a:r>
              <a:rPr lang="ru-RU" sz="3000">
                <a:solidFill>
                  <a:srgbClr val="000000"/>
                </a:solidFill>
                <a:cs typeface="Times New Roman" pitchFamily="18" charset="0"/>
              </a:rPr>
              <a:t>научиться проверять, подходит объект под рассматриваемое понятие или нет.</a:t>
            </a:r>
            <a:endParaRPr lang="ru-RU" sz="3000"/>
          </a:p>
        </p:txBody>
      </p:sp>
      <p:graphicFrame>
        <p:nvGraphicFramePr>
          <p:cNvPr id="10244" name="Group 4"/>
          <p:cNvGraphicFramePr>
            <a:graphicFrameLocks noGrp="1"/>
          </p:cNvGraphicFramePr>
          <p:nvPr/>
        </p:nvGraphicFramePr>
        <p:xfrm>
          <a:off x="2495550" y="2052638"/>
          <a:ext cx="1714500" cy="1005840"/>
        </p:xfrm>
        <a:graphic>
          <a:graphicData uri="http://schemas.openxmlformats.org/drawingml/2006/table">
            <a:tbl>
              <a:tblPr/>
              <a:tblGrid>
                <a:gridCol w="1714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1463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усвоения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2038350"/>
            <a:ext cx="8154987" cy="2481263"/>
          </a:xfrm>
        </p:spPr>
        <p:txBody>
          <a:bodyPr/>
          <a:lstStyle/>
          <a:p>
            <a:pPr algn="ctr"/>
            <a:r>
              <a:rPr lang="ru-RU" sz="2800"/>
              <a:t>  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Определение математических понятий можно</a:t>
            </a:r>
            <a:r>
              <a:rPr lang="ru-RU" sz="2800">
                <a:solidFill>
                  <a:srgbClr val="000000"/>
                </a:solidFill>
              </a:rPr>
              <a:t>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использовать в различных видах действий.</a:t>
            </a:r>
            <a:endParaRPr lang="en-US" sz="280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Выбор действий определяется целью усвоения понятия.</a:t>
            </a:r>
            <a:endParaRPr lang="en-US" sz="280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Вводится термин.</a:t>
            </a:r>
            <a:endParaRPr lang="ru-RU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4305300"/>
            <a:ext cx="6629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3400" b="1" i="1">
                <a:solidFill>
                  <a:srgbClr val="E14632"/>
                </a:solidFill>
                <a:latin typeface="Times New Roman" pitchFamily="18" charset="0"/>
                <a:cs typeface="Times New Roman" pitchFamily="18" charset="0"/>
              </a:rPr>
              <a:t>«Понятийная познавательная деятельность»</a:t>
            </a:r>
            <a:endParaRPr lang="ru-RU" sz="2400">
              <a:solidFill>
                <a:srgbClr val="E1463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562100"/>
            <a:ext cx="4146550" cy="4724400"/>
          </a:xfrm>
        </p:spPr>
        <p:txBody>
          <a:bodyPr/>
          <a:lstStyle/>
          <a:p>
            <a:pPr marL="533400" indent="-533400"/>
            <a:r>
              <a:rPr lang="ru-RU" sz="2200">
                <a:solidFill>
                  <a:srgbClr val="000000"/>
                </a:solidFill>
              </a:rPr>
              <a:t>1.    </a:t>
            </a:r>
            <a:r>
              <a:rPr lang="ru-RU" sz="2200">
                <a:solidFill>
                  <a:srgbClr val="000000"/>
                </a:solidFill>
                <a:cs typeface="Arial" charset="0"/>
              </a:rPr>
              <a:t>Наличие обратимого</a:t>
            </a:r>
            <a:r>
              <a:rPr lang="ru-RU" sz="2200">
                <a:solidFill>
                  <a:srgbClr val="000000"/>
                </a:solidFill>
              </a:rPr>
              <a:t> </a:t>
            </a:r>
            <a:r>
              <a:rPr lang="ru-RU" sz="2200">
                <a:solidFill>
                  <a:srgbClr val="000000"/>
                </a:solidFill>
                <a:cs typeface="Arial" charset="0"/>
              </a:rPr>
              <a:t>перевода содержания понятий со словесного языка на язык образов разной степени обобщенности</a:t>
            </a:r>
            <a:r>
              <a:rPr lang="ru-RU" sz="2200">
                <a:solidFill>
                  <a:srgbClr val="000000"/>
                </a:solidFill>
              </a:rPr>
              <a:t>.</a:t>
            </a:r>
          </a:p>
          <a:p>
            <a:pPr marL="533400" indent="-533400"/>
            <a:endParaRPr lang="ru-RU" sz="2200">
              <a:solidFill>
                <a:srgbClr val="000000"/>
              </a:solidFill>
            </a:endParaRPr>
          </a:p>
          <a:p>
            <a:pPr marL="533400" indent="-533400"/>
            <a:r>
              <a:rPr lang="ru-RU" sz="2200">
                <a:solidFill>
                  <a:srgbClr val="000000"/>
                </a:solidFill>
              </a:rPr>
              <a:t>2.    Установление связей данного понятия с рядом других понятий.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0250" y="1524000"/>
            <a:ext cx="4146550" cy="4724400"/>
          </a:xfrm>
        </p:spPr>
        <p:txBody>
          <a:bodyPr/>
          <a:lstStyle/>
          <a:p>
            <a:pPr marL="533400" indent="-533400">
              <a:buClr>
                <a:srgbClr val="000000"/>
              </a:buClr>
            </a:pPr>
            <a:r>
              <a:rPr lang="ru-RU" sz="2200">
                <a:solidFill>
                  <a:srgbClr val="000000"/>
                </a:solidFill>
                <a:cs typeface="Arial" charset="0"/>
              </a:rPr>
              <a:t>3.</a:t>
            </a:r>
            <a:r>
              <a:rPr lang="ru-RU" sz="2200">
                <a:solidFill>
                  <a:srgbClr val="000000"/>
                </a:solidFill>
              </a:rPr>
              <a:t>   </a:t>
            </a:r>
            <a:r>
              <a:rPr lang="ru-RU" sz="2200">
                <a:solidFill>
                  <a:srgbClr val="000000"/>
                </a:solidFill>
                <a:cs typeface="Arial" charset="0"/>
              </a:rPr>
              <a:t>Выделение и дифференциацию признаков, характеризующих объект или явление; Классификацию всех выделенных признаков по степени их обобщенности и существенности для решения конкретной задачи.</a:t>
            </a:r>
            <a:endParaRPr lang="ru-RU" sz="2200">
              <a:cs typeface="Arial" charset="0"/>
            </a:endParaRPr>
          </a:p>
          <a:p>
            <a:pPr marL="533400" indent="-533400"/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"/>
      <p:bldP spid="12292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43050"/>
            <a:ext cx="4146550" cy="4724400"/>
          </a:xfrm>
        </p:spPr>
        <p:txBody>
          <a:bodyPr/>
          <a:lstStyle/>
          <a:p>
            <a:pPr marL="533400" indent="-533400">
              <a:buClr>
                <a:srgbClr val="000000"/>
              </a:buClr>
            </a:pPr>
            <a:endParaRPr lang="ru-RU" sz="2200">
              <a:solidFill>
                <a:srgbClr val="000000"/>
              </a:solidFill>
            </a:endParaRPr>
          </a:p>
          <a:p>
            <a:pPr marL="533400" indent="-533400">
              <a:buClr>
                <a:srgbClr val="000000"/>
              </a:buClr>
            </a:pPr>
            <a:endParaRPr lang="ru-RU" sz="2200">
              <a:solidFill>
                <a:srgbClr val="000000"/>
              </a:solidFill>
            </a:endParaRPr>
          </a:p>
          <a:p>
            <a:pPr marL="533400" indent="-533400">
              <a:buClr>
                <a:srgbClr val="000000"/>
              </a:buClr>
            </a:pPr>
            <a:r>
              <a:rPr lang="ru-RU" sz="2200">
                <a:solidFill>
                  <a:srgbClr val="000000"/>
                </a:solidFill>
              </a:rPr>
              <a:t> 4.   </a:t>
            </a:r>
            <a:r>
              <a:rPr lang="ru-RU" sz="2200">
                <a:solidFill>
                  <a:srgbClr val="000000"/>
                </a:solidFill>
                <a:cs typeface="Arial" charset="0"/>
              </a:rPr>
              <a:t>Сформированность основных мыслительных операций (анализа, синтеза, сравнения, обобщения и др.), Характеризующихся свойством обратимости.</a:t>
            </a:r>
            <a:endParaRPr lang="ru-RU" sz="2200">
              <a:cs typeface="Arial" charset="0"/>
            </a:endParaRPr>
          </a:p>
          <a:p>
            <a:pPr marL="533400" indent="-533400"/>
            <a:endParaRPr lang="ru-RU" sz="220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5500" y="1543050"/>
            <a:ext cx="4146550" cy="4724400"/>
          </a:xfrm>
        </p:spPr>
        <p:txBody>
          <a:bodyPr/>
          <a:lstStyle/>
          <a:p>
            <a:pPr marL="533400" indent="-533400">
              <a:buClr>
                <a:srgbClr val="000000"/>
              </a:buClr>
            </a:pPr>
            <a:endParaRPr lang="ru-RU" sz="2200">
              <a:solidFill>
                <a:srgbClr val="000000"/>
              </a:solidFill>
            </a:endParaRPr>
          </a:p>
          <a:p>
            <a:pPr marL="533400" indent="-533400">
              <a:buClr>
                <a:srgbClr val="000000"/>
              </a:buClr>
            </a:pPr>
            <a:endParaRPr lang="ru-RU" sz="2200">
              <a:solidFill>
                <a:srgbClr val="000000"/>
              </a:solidFill>
            </a:endParaRPr>
          </a:p>
          <a:p>
            <a:pPr marL="533400" indent="-533400">
              <a:buClr>
                <a:srgbClr val="000000"/>
              </a:buClr>
            </a:pPr>
            <a:r>
              <a:rPr lang="ru-RU" sz="2200">
                <a:solidFill>
                  <a:srgbClr val="000000"/>
                </a:solidFill>
              </a:rPr>
              <a:t>5.   </a:t>
            </a:r>
            <a:r>
              <a:rPr lang="ru-RU" sz="2200">
                <a:solidFill>
                  <a:srgbClr val="000000"/>
                </a:solidFill>
                <a:cs typeface="Arial" charset="0"/>
              </a:rPr>
              <a:t>Участие предметно-практического опыта учащихся в процессах становления и функционирования понятия </a:t>
            </a:r>
          </a:p>
          <a:p>
            <a:pPr marL="533400" indent="-533400"/>
            <a:endParaRPr lang="ru-RU" sz="2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1000"/>
      <p:bldP spid="13316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52450" y="17907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Действия подведения объектов под определение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0" y="24384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3600" b="1" i="1">
                <a:solidFill>
                  <a:srgbClr val="E14632"/>
                </a:solidFill>
                <a:latin typeface="Times New Roman" pitchFamily="18" charset="0"/>
              </a:rPr>
              <a:t>А л г о р и т м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73152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Вспомнить (повторить прочитать) определение понятия.</a:t>
            </a:r>
            <a:endParaRPr lang="ru-RU" sz="2600">
              <a:solidFill>
                <a:srgbClr val="000000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Выделить в определении необходимые и</a:t>
            </a:r>
            <a:r>
              <a:rPr lang="en-US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одновременно достаточные свойства объектов данного класса.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cs typeface="Times New Roman" pitchFamily="18" charset="0"/>
              </a:rPr>
              <a:t>Методика Формирования Понятий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19413"/>
            <a:ext cx="8229600" cy="1454150"/>
          </a:xfrm>
          <a:ln/>
        </p:spPr>
        <p:txBody>
          <a:bodyPr/>
          <a:lstStyle/>
          <a:p>
            <a:pPr algn="ctr"/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Если признаки связаны союзом «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E14632"/>
                </a:solidFill>
                <a:cs typeface="Times New Roman" pitchFamily="18" charset="0"/>
              </a:rPr>
              <a:t>и</a:t>
            </a:r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» , то проверять нужно все</a:t>
            </a:r>
            <a:r>
              <a:rPr lang="ru-RU" sz="2400" i="1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Если союзом «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E14632"/>
                </a:solidFill>
                <a:cs typeface="Times New Roman" pitchFamily="18" charset="0"/>
              </a:rPr>
              <a:t>или</a:t>
            </a:r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» , то хотя бы один из них</a:t>
            </a:r>
            <a:r>
              <a:rPr lang="ru-RU" sz="2400" i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23950" y="1809750"/>
            <a:ext cx="6858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Проверить наличие у данного объекта существенных признаков понятия.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00150" y="4724400"/>
            <a:ext cx="6858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Сделать вывод о принадлежности объекта к понятию.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 advAuto="1000"/>
      <p:bldP spid="17412" grpId="0" autoUpdateAnimBg="0"/>
      <p:bldP spid="1741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229</TotalTime>
  <Words>1149</Words>
  <Application>Microsoft Office PowerPoint</Application>
  <PresentationFormat>Экран (4:3)</PresentationFormat>
  <Paragraphs>293</Paragraphs>
  <Slides>31</Slides>
  <Notes>2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Tahoma</vt:lpstr>
      <vt:lpstr>Times New Roman</vt:lpstr>
      <vt:lpstr>Courier New</vt:lpstr>
      <vt:lpstr>Wingdings</vt:lpstr>
      <vt:lpstr>Оформление по умолчанию</vt:lpstr>
      <vt:lpstr>Слайд 1</vt:lpstr>
      <vt:lpstr>Слайд 2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Методика Формирования Понятий</vt:lpstr>
      <vt:lpstr>Проект МПИ Математика. Психология. Интеллект.</vt:lpstr>
      <vt:lpstr>Слайд 23</vt:lpstr>
      <vt:lpstr>Отличительные черты учебных книг.</vt:lpstr>
      <vt:lpstr>Отличительные черты учебных книг.</vt:lpstr>
      <vt:lpstr>Отличительные черты учебных книг.</vt:lpstr>
      <vt:lpstr>Отличительные черты учебных книг.</vt:lpstr>
      <vt:lpstr>Отличительные черты учебных книг.</vt:lpstr>
      <vt:lpstr>Слайд 29</vt:lpstr>
      <vt:lpstr>Слайд 30</vt:lpstr>
      <vt:lpstr>Слайд 31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avol</dc:creator>
  <cp:lastModifiedBy>Volkov</cp:lastModifiedBy>
  <cp:revision>8</cp:revision>
  <dcterms:created xsi:type="dcterms:W3CDTF">2006-12-23T20:15:44Z</dcterms:created>
  <dcterms:modified xsi:type="dcterms:W3CDTF">2012-09-23T12:52:39Z</dcterms:modified>
</cp:coreProperties>
</file>