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E4D181-D24D-470D-9A26-64BFF36F91A1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8FC4C2-4A59-45A5-95F3-E94031F57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Современный урок.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121384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 err="1" smtClean="0"/>
              <a:t>Целеполагание</a:t>
            </a:r>
            <a:r>
              <a:rPr lang="ru-RU" sz="3600" dirty="0" smtClean="0"/>
              <a:t> </a:t>
            </a:r>
            <a:r>
              <a:rPr lang="ru-RU" sz="3600" dirty="0" smtClean="0"/>
              <a:t>урока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  <a:p>
            <a:r>
              <a:rPr lang="ru-RU" sz="3600" dirty="0" smtClean="0"/>
              <a:t>Учитель географии</a:t>
            </a:r>
          </a:p>
          <a:p>
            <a:r>
              <a:rPr lang="ru-RU" sz="3600" dirty="0" smtClean="0"/>
              <a:t> МБОУ СОШ №9 г. Нерчинска.: </a:t>
            </a:r>
          </a:p>
          <a:p>
            <a:r>
              <a:rPr lang="ru-RU" sz="3600" dirty="0" smtClean="0"/>
              <a:t>Саблина Лилия Валентиновна.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Постановка цели через учебную деятельность.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 задач…</a:t>
            </a:r>
          </a:p>
          <a:p>
            <a:r>
              <a:rPr lang="ru-RU" dirty="0" smtClean="0"/>
              <a:t>Построение графиков…</a:t>
            </a:r>
          </a:p>
          <a:p>
            <a:r>
              <a:rPr lang="ru-RU" dirty="0" smtClean="0"/>
              <a:t>Проведение опыта…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Здесь из поля деятельности </a:t>
            </a:r>
          </a:p>
          <a:p>
            <a:pPr>
              <a:buNone/>
            </a:pPr>
            <a:r>
              <a:rPr lang="ru-RU" dirty="0" smtClean="0"/>
              <a:t>выпадает ожидаемый результат.</a:t>
            </a:r>
            <a:endParaRPr lang="ru-RU" dirty="0"/>
          </a:p>
        </p:txBody>
      </p:sp>
      <p:pic>
        <p:nvPicPr>
          <p:cNvPr id="4098" name="Picture 2" descr="C:\Users\User\Desktop\1286032464_j2676_12600953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204864"/>
            <a:ext cx="2281436" cy="3041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Современный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Цель </a:t>
            </a:r>
            <a:r>
              <a:rPr lang="ru-RU" sz="3200" b="1" dirty="0" smtClean="0"/>
              <a:t>формируется через результаты обучения</a:t>
            </a:r>
            <a:r>
              <a:rPr lang="ru-RU" sz="3200" dirty="0" smtClean="0"/>
              <a:t>, выраженный в действиях учащихся, при чем таких, которые надежно опознаются. Результат есть не что иное, как сдвиг в развитии ученика, который находит свое отражение в той или иной его деятельности.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требуется изменить?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Целью станет информация о том, какие знания и умения, способы деятельности сможет приобрести учащиеся после изучения темы.</a:t>
            </a:r>
          </a:p>
          <a:p>
            <a:r>
              <a:rPr lang="ru-RU" dirty="0" smtClean="0"/>
              <a:t>Включаются методики, которые фиксируют каким образом учащиеся должны доказать достижение результата.</a:t>
            </a:r>
          </a:p>
          <a:p>
            <a:r>
              <a:rPr lang="ru-RU" dirty="0" smtClean="0"/>
              <a:t>В учебном процессе акцент переносится с активности учителя на активность ученика.</a:t>
            </a:r>
          </a:p>
          <a:p>
            <a:r>
              <a:rPr lang="ru-RU" dirty="0" smtClean="0"/>
              <a:t>Переключение процесса обучения с «усвоения» знаний на их практическое применение и формирование общих и специальных компетенций.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школьного образования.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Научить учиться.</a:t>
            </a:r>
          </a:p>
          <a:p>
            <a:r>
              <a:rPr lang="ru-RU" dirty="0" smtClean="0"/>
              <a:t>Решать познавательные проблемы.</a:t>
            </a:r>
          </a:p>
          <a:p>
            <a:r>
              <a:rPr lang="ru-RU" dirty="0" smtClean="0"/>
              <a:t>Решать аналитические проблемы.</a:t>
            </a:r>
          </a:p>
          <a:p>
            <a:r>
              <a:rPr lang="ru-RU" dirty="0" smtClean="0"/>
              <a:t>Решать </a:t>
            </a:r>
            <a:r>
              <a:rPr lang="ru-RU" dirty="0" err="1" smtClean="0"/>
              <a:t>аксиологические</a:t>
            </a:r>
            <a:r>
              <a:rPr lang="ru-RU" dirty="0" smtClean="0"/>
              <a:t> проблемы.</a:t>
            </a:r>
          </a:p>
          <a:p>
            <a:r>
              <a:rPr lang="ru-RU" dirty="0" smtClean="0"/>
              <a:t>Научить решать проблемы связанные с определенной социальной ролью.</a:t>
            </a:r>
          </a:p>
          <a:p>
            <a:r>
              <a:rPr lang="ru-RU" dirty="0" smtClean="0"/>
              <a:t>Научить решать проблемы связанные с различной деятельностью.</a:t>
            </a:r>
          </a:p>
          <a:p>
            <a:r>
              <a:rPr lang="ru-RU" dirty="0" smtClean="0"/>
              <a:t>Научить решать проблемы </a:t>
            </a:r>
            <a:r>
              <a:rPr lang="ru-RU" dirty="0" err="1" smtClean="0"/>
              <a:t>профессио-нального</a:t>
            </a:r>
            <a:r>
              <a:rPr lang="ru-RU" dirty="0" smtClean="0"/>
              <a:t> выбора.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16872"/>
          </a:xfrm>
        </p:spPr>
        <p:txBody>
          <a:bodyPr>
            <a:normAutofit/>
          </a:bodyPr>
          <a:lstStyle/>
          <a:p>
            <a:r>
              <a:rPr lang="ru-RU" dirty="0" smtClean="0"/>
              <a:t>Перечень глаголов выстраивания целей по формированию ключевых компетенций.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7239000" cy="3602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ИЗУЧАТЬ: уметь извлекать пользу, осуществлять взаимосвязь своих знаний и упорядочивать их, вырабатывать собственные приемы учения, решать проблемы, самостоятельно заниматься своим образованием.</a:t>
            </a:r>
          </a:p>
          <a:p>
            <a:r>
              <a:rPr lang="ru-RU" dirty="0" smtClean="0"/>
              <a:t>ИСКАТЬ: запрашивать различные базы данных, опрашивать окружение, консультироваться у эксперта, получать информацию, уметь работать с документами.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ДУМАТЬ: устанавливать взаимосвязь прошлых и настоящих событий, умение противостоять сложности, занимать определенную позицию в дискуссиях, формировать собственное мнение, уметь оценивать.</a:t>
            </a:r>
          </a:p>
          <a:p>
            <a:r>
              <a:rPr lang="ru-RU" dirty="0" smtClean="0"/>
              <a:t>СОТРУДНИЧАТЬ: уметь работать в группе, принимать решения, улаживать конфликты., договариваться.</a:t>
            </a:r>
          </a:p>
          <a:p>
            <a:r>
              <a:rPr lang="ru-RU" dirty="0" smtClean="0"/>
              <a:t>ПРИНИМАТЬСЯ ЗА ДЕЛО: включаться в проект, нести ответственность, войти в коллектив, доказать солидарность.</a:t>
            </a:r>
          </a:p>
          <a:p>
            <a:r>
              <a:rPr lang="ru-RU" dirty="0" smtClean="0"/>
              <a:t>АДАПТИРОВАТЬСЯ: находить новые решения, уметь использовать новые технологии.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постановки цели.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использовать в их описании глаголы, указывающие на определенные действия.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Активный глагол + объект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Решать физическую задачу.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постановки цели.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Активные глагол + объект + условие.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Активный глагол + объект + условие + возможность измерения результатов.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2400" b="1" i="1" dirty="0" smtClean="0"/>
              <a:t>Решать физическую задачу с помощью </a:t>
            </a:r>
          </a:p>
          <a:p>
            <a:pPr algn="ctr">
              <a:buNone/>
            </a:pPr>
            <a:r>
              <a:rPr lang="ru-RU" sz="2400" b="1" i="1" dirty="0" smtClean="0"/>
              <a:t>формул закона Ома, используя два разных способа.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04864"/>
            <a:ext cx="728116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2800" b="1" i="1" dirty="0" smtClean="0"/>
              <a:t>Решать физическую задачу с помощью </a:t>
            </a:r>
          </a:p>
          <a:p>
            <a:pPr algn="ctr">
              <a:buNone/>
            </a:pPr>
            <a:r>
              <a:rPr lang="ru-RU" sz="2800" b="1" i="1" dirty="0" smtClean="0"/>
              <a:t>формул закона Ома.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оценки результата.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69058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286"/>
                <a:gridCol w="1170305"/>
                <a:gridCol w="1363980"/>
                <a:gridCol w="23042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Основание для оценки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Квадратное уравнение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составленному алгоритму и проверено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Равные треугольники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найдены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трем парам равных элементов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Целеполагание</a:t>
            </a:r>
            <a:r>
              <a:rPr lang="ru-RU" dirty="0" smtClean="0"/>
              <a:t> ученика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Устанавливает личное отношение к деятельности.</a:t>
            </a:r>
          </a:p>
          <a:p>
            <a:r>
              <a:rPr lang="ru-RU" dirty="0" smtClean="0"/>
              <a:t>Выбирает соответствующие своим особенностям способы деятельности.</a:t>
            </a:r>
          </a:p>
          <a:p>
            <a:r>
              <a:rPr lang="ru-RU" dirty="0" smtClean="0"/>
              <a:t>Планирует свои действия.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К.Д. Ушинский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7239000" cy="297171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</a:t>
            </a:r>
            <a:r>
              <a:rPr lang="ru-RU" sz="4000" i="1" dirty="0" smtClean="0"/>
              <a:t>Важно организовать работу всех учеников именно на уроке, а не перекладывать ее на дом</a:t>
            </a:r>
            <a:endParaRPr lang="ru-RU" sz="4000" dirty="0"/>
          </a:p>
        </p:txBody>
      </p:sp>
      <p:pic>
        <p:nvPicPr>
          <p:cNvPr id="1026" name="Picture 2" descr="C:\Users\User\Desktop\000004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717032"/>
            <a:ext cx="4320480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ученику.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Сформулируйте свои цели на 1 четверть.</a:t>
            </a:r>
          </a:p>
          <a:p>
            <a:r>
              <a:rPr lang="ru-RU" dirty="0" smtClean="0"/>
              <a:t>Поставьте цель своей домашней работы.</a:t>
            </a:r>
          </a:p>
          <a:p>
            <a:r>
              <a:rPr lang="ru-RU" dirty="0" smtClean="0"/>
              <a:t>Составьте план наблюдений.</a:t>
            </a:r>
          </a:p>
          <a:p>
            <a:r>
              <a:rPr lang="ru-RU" dirty="0" smtClean="0"/>
              <a:t>Составьте памятку …</a:t>
            </a:r>
          </a:p>
          <a:p>
            <a:r>
              <a:rPr lang="ru-RU" dirty="0" smtClean="0"/>
              <a:t>Предложите схему…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Недостаточный учёт целей учеников, отсутствие работы по развитию навыков </a:t>
            </a:r>
            <a:r>
              <a:rPr lang="ru-RU" dirty="0" err="1" smtClean="0"/>
              <a:t>целеполагания</a:t>
            </a:r>
            <a:r>
              <a:rPr lang="ru-RU" dirty="0" smtClean="0"/>
              <a:t>, могут быть причиной отрицательных образовательных результатов.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Процедура развития образовательного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/>
          <a:lstStyle/>
          <a:p>
            <a:r>
              <a:rPr lang="ru-RU" dirty="0" smtClean="0"/>
              <a:t>Включает в себя три взаимосвязанных направления: </a:t>
            </a:r>
          </a:p>
          <a:p>
            <a:pPr>
              <a:buNone/>
            </a:pPr>
            <a:r>
              <a:rPr lang="ru-RU" sz="3200" b="1" dirty="0" smtClean="0"/>
              <a:t>деятельность ученика + деятельность учителя + совместная деятельность учеников и учителя.</a:t>
            </a:r>
            <a:endParaRPr lang="ru-RU" sz="3200" b="1" dirty="0"/>
          </a:p>
        </p:txBody>
      </p:sp>
      <p:pic>
        <p:nvPicPr>
          <p:cNvPr id="5122" name="Picture 2" descr="C:\Users\User\Desktop\0022-025-Urok-v-5-a-klas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509120"/>
            <a:ext cx="2693324" cy="2019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851104" cy="84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Если цели достигнуты, то мы можем рассчитывать на получение качественно нового результата, выраженного в развитии познавательных способностей ученика и его самостоятельности в учебно-познавательной деятельности.</a:t>
            </a:r>
            <a:endParaRPr lang="ru-RU" sz="3200" dirty="0"/>
          </a:p>
        </p:txBody>
      </p:sp>
      <p:pic>
        <p:nvPicPr>
          <p:cNvPr id="4" name="Picture 2" descr="C:\Users\User\Desktop\orientiruitec_na_c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8748" y="4509120"/>
            <a:ext cx="2933124" cy="2125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Спасибо за внимание!</a:t>
            </a:r>
            <a:endParaRPr lang="ru-RU" sz="3200" b="1" i="1" dirty="0"/>
          </a:p>
        </p:txBody>
      </p:sp>
      <p:pic>
        <p:nvPicPr>
          <p:cNvPr id="6146" name="Picture 2" descr="C:\Users\User\Desktop\5800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36912"/>
            <a:ext cx="4514404" cy="3596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М.Н. </a:t>
            </a:r>
            <a:r>
              <a:rPr lang="ru-RU" dirty="0" err="1" smtClean="0"/>
              <a:t>Скаткин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7643192" cy="48269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«Урок – это клеточка педагогического процесса</a:t>
            </a:r>
          </a:p>
          <a:p>
            <a:pPr>
              <a:buNone/>
            </a:pPr>
            <a:r>
              <a:rPr lang="ru-RU" dirty="0" smtClean="0"/>
              <a:t>В нем, как солнце в капле воды,</a:t>
            </a:r>
          </a:p>
          <a:p>
            <a:pPr>
              <a:buNone/>
            </a:pPr>
            <a:r>
              <a:rPr lang="ru-RU" dirty="0" smtClean="0"/>
              <a:t>Отражается все его стороны.</a:t>
            </a:r>
          </a:p>
          <a:p>
            <a:pPr>
              <a:buNone/>
            </a:pPr>
            <a:r>
              <a:rPr lang="ru-RU" dirty="0" smtClean="0"/>
              <a:t>Если не все, то значительная часть педагогики</a:t>
            </a:r>
          </a:p>
          <a:p>
            <a:pPr>
              <a:buNone/>
            </a:pPr>
            <a:r>
              <a:rPr lang="ru-RU" dirty="0" smtClean="0"/>
              <a:t>Концентрируется в нем.»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2050" name="Picture 2" descr="C:\Users\User\Desktop\psd-blue-water-droplet-icon_30-19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933056"/>
            <a:ext cx="3773413" cy="2761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Успех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Разработка и реализация дидактической цели урока.</a:t>
            </a:r>
            <a:endParaRPr lang="ru-RU" sz="4000" dirty="0"/>
          </a:p>
        </p:txBody>
      </p:sp>
      <p:pic>
        <p:nvPicPr>
          <p:cNvPr id="3074" name="Picture 2" descr="C:\Users\User\Desktop\orientiruitec_na_c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068960"/>
            <a:ext cx="4716016" cy="3417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Предвосхищаемый результат деятельности, предметная проекция будущего. (А.В. Хуторской)</a:t>
            </a:r>
          </a:p>
          <a:p>
            <a:r>
              <a:rPr lang="ru-RU" dirty="0" smtClean="0"/>
              <a:t>Это идеальное представление о результате деятельности, формирующееся в сознании субъекта в процессе взаимодействия с окружающей действительностью.</a:t>
            </a:r>
          </a:p>
          <a:p>
            <a:r>
              <a:rPr lang="ru-RU" dirty="0" smtClean="0"/>
              <a:t>Это образ желаемого результата, который хотят получить к определенному моменту времени.</a:t>
            </a:r>
          </a:p>
          <a:p>
            <a:pPr algn="ctr">
              <a:buNone/>
            </a:pPr>
            <a:r>
              <a:rPr lang="ru-RU" dirty="0" smtClean="0"/>
              <a:t>    ЦЕЛЬ                 РЕЗУЛЬТАТ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59832" y="6093296"/>
            <a:ext cx="136815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это опыт человека как совокупность сформированных интеллектуальных, личностных, поведенческих качеств, знаний и умений, позволяющих ему адекватно действовать на основе этих знаний в любой ситуации.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цель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класс </a:t>
            </a:r>
          </a:p>
          <a:p>
            <a:r>
              <a:rPr lang="ru-RU" dirty="0" smtClean="0"/>
              <a:t>ЛИТЕРАТУРНОЕ ЧТЕНИЕ</a:t>
            </a:r>
          </a:p>
          <a:p>
            <a:r>
              <a:rPr lang="ru-RU" dirty="0" smtClean="0"/>
              <a:t>Тема урока: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User\Desktop\klimanova-rodnaya-rech-1-klass-uroki-literaturnogo-ch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068960"/>
            <a:ext cx="3217540" cy="3217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через деятельность учителя.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 учащихся с …</a:t>
            </a:r>
          </a:p>
          <a:p>
            <a:r>
              <a:rPr lang="ru-RU" dirty="0" smtClean="0"/>
              <a:t>Сформировать…</a:t>
            </a:r>
          </a:p>
          <a:p>
            <a:r>
              <a:rPr lang="ru-RU" dirty="0" smtClean="0"/>
              <a:t>Научить…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Такой способ постановки цели сосредоточен на деятельности   учителя.</a:t>
            </a:r>
            <a:endParaRPr lang="ru-RU" dirty="0"/>
          </a:p>
        </p:txBody>
      </p:sp>
      <p:pic>
        <p:nvPicPr>
          <p:cNvPr id="2050" name="Picture 2" descr="C:\Users\User\Desktop\1299845235_dsc0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437112"/>
            <a:ext cx="2888555" cy="2165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по содержанию изучаемого материала.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Изучить явление…</a:t>
            </a:r>
          </a:p>
          <a:p>
            <a:r>
              <a:rPr lang="ru-RU" sz="3200" dirty="0" smtClean="0"/>
              <a:t>Изучить содержание параграфа…</a:t>
            </a:r>
          </a:p>
          <a:p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Можно ли судить о достижении цели?</a:t>
            </a:r>
          </a:p>
          <a:p>
            <a:endParaRPr lang="ru-RU" dirty="0"/>
          </a:p>
        </p:txBody>
      </p:sp>
      <p:pic>
        <p:nvPicPr>
          <p:cNvPr id="3074" name="Picture 2" descr="C:\Users\Us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149080"/>
            <a:ext cx="2766497" cy="2076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268</TotalTime>
  <Words>740</Words>
  <Application>Microsoft Office PowerPoint</Application>
  <PresentationFormat>Экран (4:3)</PresentationFormat>
  <Paragraphs>114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Современный урок.</vt:lpstr>
      <vt:lpstr>К.Д. Ушинский </vt:lpstr>
      <vt:lpstr>М.Н. Скаткин.</vt:lpstr>
      <vt:lpstr>Успех урока</vt:lpstr>
      <vt:lpstr>Цель - </vt:lpstr>
      <vt:lpstr>Результат - </vt:lpstr>
      <vt:lpstr>Составьте цель урока.</vt:lpstr>
      <vt:lpstr>Цель через деятельность учителя.</vt:lpstr>
      <vt:lpstr>Цель по содержанию изучаемого материала.</vt:lpstr>
      <vt:lpstr>Постановка цели через учебную деятельность.</vt:lpstr>
      <vt:lpstr>Современный подход</vt:lpstr>
      <vt:lpstr>Что требуется изменить?</vt:lpstr>
      <vt:lpstr>Цели школьного образования.</vt:lpstr>
      <vt:lpstr>Перечень глаголов выстраивания целей по формированию ключевых компетенций.</vt:lpstr>
      <vt:lpstr>Слайд 15</vt:lpstr>
      <vt:lpstr>Алгоритм постановки цели.</vt:lpstr>
      <vt:lpstr>Алгоритм постановки цели.</vt:lpstr>
      <vt:lpstr>Критерии оценки результата.</vt:lpstr>
      <vt:lpstr>Целеполагание ученика</vt:lpstr>
      <vt:lpstr>Задания ученику.</vt:lpstr>
      <vt:lpstr>Процедура развития образовательного целеполагания 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урок.</dc:title>
  <dc:creator>User</dc:creator>
  <cp:lastModifiedBy>User</cp:lastModifiedBy>
  <cp:revision>28</cp:revision>
  <dcterms:created xsi:type="dcterms:W3CDTF">2013-04-09T01:59:03Z</dcterms:created>
  <dcterms:modified xsi:type="dcterms:W3CDTF">2013-04-20T14:13:52Z</dcterms:modified>
</cp:coreProperties>
</file>