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1" r:id="rId11"/>
    <p:sldId id="270" r:id="rId12"/>
    <p:sldId id="273" r:id="rId13"/>
    <p:sldId id="275" r:id="rId14"/>
    <p:sldId id="277" r:id="rId15"/>
    <p:sldId id="284" r:id="rId16"/>
    <p:sldId id="279" r:id="rId17"/>
    <p:sldId id="281" r:id="rId18"/>
    <p:sldId id="283" r:id="rId19"/>
    <p:sldId id="286" r:id="rId20"/>
    <p:sldId id="288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3" r:id="rId42"/>
    <p:sldId id="315" r:id="rId43"/>
    <p:sldId id="317" r:id="rId44"/>
    <p:sldId id="319" r:id="rId45"/>
    <p:sldId id="320" r:id="rId46"/>
    <p:sldId id="322" r:id="rId47"/>
    <p:sldId id="326" r:id="rId48"/>
    <p:sldId id="328" r:id="rId49"/>
    <p:sldId id="330" r:id="rId50"/>
    <p:sldId id="332" r:id="rId51"/>
    <p:sldId id="334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4" r:id="rId60"/>
    <p:sldId id="345" r:id="rId61"/>
    <p:sldId id="346" r:id="rId62"/>
    <p:sldId id="349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FC779-9A72-4EF1-9E4D-5B9D30292189}" type="doc">
      <dgm:prSet loTypeId="urn:microsoft.com/office/officeart/2005/8/layout/process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39540A-B7B1-4773-A11D-C51A307DF9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ТЕЗИС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(УТВЕРЖДЕНИЕ, КОТОРОЕ НУЖНО ДОКАЗАТЬ)</a:t>
          </a:r>
          <a:endParaRPr lang="ru-RU" sz="3200" dirty="0"/>
        </a:p>
      </dgm:t>
    </dgm:pt>
    <dgm:pt modelId="{B9D561C3-929F-4F90-B783-DE9FB042D240}" type="parTrans" cxnId="{81B79D0D-EA3E-4055-8202-D4C63E976AC4}">
      <dgm:prSet/>
      <dgm:spPr/>
      <dgm:t>
        <a:bodyPr/>
        <a:lstStyle/>
        <a:p>
          <a:endParaRPr lang="ru-RU"/>
        </a:p>
      </dgm:t>
    </dgm:pt>
    <dgm:pt modelId="{A5473C8C-CCCE-42E9-97F8-B95279620566}" type="sibTrans" cxnId="{81B79D0D-EA3E-4055-8202-D4C63E976AC4}">
      <dgm:prSet/>
      <dgm:spPr/>
      <dgm:t>
        <a:bodyPr/>
        <a:lstStyle/>
        <a:p>
          <a:endParaRPr lang="ru-RU"/>
        </a:p>
      </dgm:t>
    </dgm:pt>
    <dgm:pt modelId="{8581F0F7-D8FC-438B-915E-E6B7F859CE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АРГУМЕНТЫ И  ПРИМЕРЫ (ОБОСНОВАНИЕ ВЫСКАЗАННОЙ МЫСЛИ) </a:t>
          </a:r>
          <a:endParaRPr lang="ru-RU" sz="3200" b="1" dirty="0"/>
        </a:p>
      </dgm:t>
    </dgm:pt>
    <dgm:pt modelId="{4DFF377C-384A-4A60-BCF4-38D1401BB8AC}" type="parTrans" cxnId="{8EFC80E7-76C1-4E7A-A193-FDF5F8B96821}">
      <dgm:prSet/>
      <dgm:spPr/>
      <dgm:t>
        <a:bodyPr/>
        <a:lstStyle/>
        <a:p>
          <a:endParaRPr lang="ru-RU"/>
        </a:p>
      </dgm:t>
    </dgm:pt>
    <dgm:pt modelId="{7CEC984A-BCED-466E-B096-2B77BC7EE7DA}" type="sibTrans" cxnId="{8EFC80E7-76C1-4E7A-A193-FDF5F8B96821}">
      <dgm:prSet/>
      <dgm:spPr/>
      <dgm:t>
        <a:bodyPr/>
        <a:lstStyle/>
        <a:p>
          <a:endParaRPr lang="ru-RU"/>
        </a:p>
      </dgm:t>
    </dgm:pt>
    <dgm:pt modelId="{952945E7-1555-400C-A6B0-C0FCA5F1A692}">
      <dgm:prSet phldrT="[Текст]" custT="1"/>
      <dgm:spPr/>
      <dgm:t>
        <a:bodyPr/>
        <a:lstStyle/>
        <a:p>
          <a:r>
            <a:rPr lang="ru-RU" sz="3200" b="1" dirty="0" smtClean="0"/>
            <a:t>ВЫВОД</a:t>
          </a:r>
          <a:endParaRPr lang="ru-RU" sz="3200" b="1" dirty="0"/>
        </a:p>
      </dgm:t>
    </dgm:pt>
    <dgm:pt modelId="{44F92D65-20B9-4F48-90EC-9913DBD8CB53}" type="parTrans" cxnId="{3A5FA144-43B1-477E-B27C-49B21D277669}">
      <dgm:prSet/>
      <dgm:spPr/>
      <dgm:t>
        <a:bodyPr/>
        <a:lstStyle/>
        <a:p>
          <a:endParaRPr lang="ru-RU"/>
        </a:p>
      </dgm:t>
    </dgm:pt>
    <dgm:pt modelId="{A393A1F7-EA67-437B-A19D-F678F1949EE7}" type="sibTrans" cxnId="{3A5FA144-43B1-477E-B27C-49B21D277669}">
      <dgm:prSet/>
      <dgm:spPr/>
      <dgm:t>
        <a:bodyPr/>
        <a:lstStyle/>
        <a:p>
          <a:endParaRPr lang="ru-RU"/>
        </a:p>
      </dgm:t>
    </dgm:pt>
    <dgm:pt modelId="{3D2F9D5C-1E9B-4268-8647-CB543ADCCD45}" type="pres">
      <dgm:prSet presAssocID="{420FC779-9A72-4EF1-9E4D-5B9D302921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8E43C-DDDD-4AC8-B1CE-671B30A5B9E2}" type="pres">
      <dgm:prSet presAssocID="{952945E7-1555-400C-A6B0-C0FCA5F1A692}" presName="boxAndChildren" presStyleCnt="0"/>
      <dgm:spPr/>
    </dgm:pt>
    <dgm:pt modelId="{F77D24E7-A72C-4AA6-96AF-564D41C4E3CA}" type="pres">
      <dgm:prSet presAssocID="{952945E7-1555-400C-A6B0-C0FCA5F1A692}" presName="parentTextBox" presStyleLbl="node1" presStyleIdx="0" presStyleCnt="3" custScaleY="72013"/>
      <dgm:spPr/>
      <dgm:t>
        <a:bodyPr/>
        <a:lstStyle/>
        <a:p>
          <a:endParaRPr lang="ru-RU"/>
        </a:p>
      </dgm:t>
    </dgm:pt>
    <dgm:pt modelId="{1A4F62FD-C880-4005-AD64-1BA42DE015B1}" type="pres">
      <dgm:prSet presAssocID="{7CEC984A-BCED-466E-B096-2B77BC7EE7DA}" presName="sp" presStyleCnt="0"/>
      <dgm:spPr/>
    </dgm:pt>
    <dgm:pt modelId="{0C1271A6-3810-4FF6-8B10-DA9DAF129BB1}" type="pres">
      <dgm:prSet presAssocID="{8581F0F7-D8FC-438B-915E-E6B7F859CEF6}" presName="arrowAndChildren" presStyleCnt="0"/>
      <dgm:spPr/>
    </dgm:pt>
    <dgm:pt modelId="{B700E12A-3463-4D85-926C-D3B5B93EBD71}" type="pres">
      <dgm:prSet presAssocID="{8581F0F7-D8FC-438B-915E-E6B7F859CEF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7A3D358-AEEC-41F7-89C9-7CB105B64C63}" type="pres">
      <dgm:prSet presAssocID="{A5473C8C-CCCE-42E9-97F8-B95279620566}" presName="sp" presStyleCnt="0"/>
      <dgm:spPr/>
    </dgm:pt>
    <dgm:pt modelId="{879A3568-B748-4676-8498-7DDF14003CA7}" type="pres">
      <dgm:prSet presAssocID="{D539540A-B7B1-4773-A11D-C51A307DF934}" presName="arrowAndChildren" presStyleCnt="0"/>
      <dgm:spPr/>
    </dgm:pt>
    <dgm:pt modelId="{B16E903B-6153-4A2A-8E71-C3411F072CA7}" type="pres">
      <dgm:prSet presAssocID="{D539540A-B7B1-4773-A11D-C51A307DF93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F688D1D-0E95-4648-84A7-9967C3410813}" type="presOf" srcId="{420FC779-9A72-4EF1-9E4D-5B9D30292189}" destId="{3D2F9D5C-1E9B-4268-8647-CB543ADCCD45}" srcOrd="0" destOrd="0" presId="urn:microsoft.com/office/officeart/2005/8/layout/process4"/>
    <dgm:cxn modelId="{8EFC80E7-76C1-4E7A-A193-FDF5F8B96821}" srcId="{420FC779-9A72-4EF1-9E4D-5B9D30292189}" destId="{8581F0F7-D8FC-438B-915E-E6B7F859CEF6}" srcOrd="1" destOrd="0" parTransId="{4DFF377C-384A-4A60-BCF4-38D1401BB8AC}" sibTransId="{7CEC984A-BCED-466E-B096-2B77BC7EE7DA}"/>
    <dgm:cxn modelId="{81B79D0D-EA3E-4055-8202-D4C63E976AC4}" srcId="{420FC779-9A72-4EF1-9E4D-5B9D30292189}" destId="{D539540A-B7B1-4773-A11D-C51A307DF934}" srcOrd="0" destOrd="0" parTransId="{B9D561C3-929F-4F90-B783-DE9FB042D240}" sibTransId="{A5473C8C-CCCE-42E9-97F8-B95279620566}"/>
    <dgm:cxn modelId="{304BE490-8EA8-4DFA-935A-47578120B2B9}" type="presOf" srcId="{8581F0F7-D8FC-438B-915E-E6B7F859CEF6}" destId="{B700E12A-3463-4D85-926C-D3B5B93EBD71}" srcOrd="0" destOrd="0" presId="urn:microsoft.com/office/officeart/2005/8/layout/process4"/>
    <dgm:cxn modelId="{3A5FA144-43B1-477E-B27C-49B21D277669}" srcId="{420FC779-9A72-4EF1-9E4D-5B9D30292189}" destId="{952945E7-1555-400C-A6B0-C0FCA5F1A692}" srcOrd="2" destOrd="0" parTransId="{44F92D65-20B9-4F48-90EC-9913DBD8CB53}" sibTransId="{A393A1F7-EA67-437B-A19D-F678F1949EE7}"/>
    <dgm:cxn modelId="{190F095B-B9D9-4828-8E59-0E5A1849E648}" type="presOf" srcId="{D539540A-B7B1-4773-A11D-C51A307DF934}" destId="{B16E903B-6153-4A2A-8E71-C3411F072CA7}" srcOrd="0" destOrd="0" presId="urn:microsoft.com/office/officeart/2005/8/layout/process4"/>
    <dgm:cxn modelId="{F02BBCA6-D925-4C35-906A-2E91B1B5E346}" type="presOf" srcId="{952945E7-1555-400C-A6B0-C0FCA5F1A692}" destId="{F77D24E7-A72C-4AA6-96AF-564D41C4E3CA}" srcOrd="0" destOrd="0" presId="urn:microsoft.com/office/officeart/2005/8/layout/process4"/>
    <dgm:cxn modelId="{DD768D1B-9FBB-4920-90B8-997E5ACCF061}" type="presParOf" srcId="{3D2F9D5C-1E9B-4268-8647-CB543ADCCD45}" destId="{ECD8E43C-DDDD-4AC8-B1CE-671B30A5B9E2}" srcOrd="0" destOrd="0" presId="urn:microsoft.com/office/officeart/2005/8/layout/process4"/>
    <dgm:cxn modelId="{F47D24AE-B351-43E1-B99B-D4E4A09CE5E1}" type="presParOf" srcId="{ECD8E43C-DDDD-4AC8-B1CE-671B30A5B9E2}" destId="{F77D24E7-A72C-4AA6-96AF-564D41C4E3CA}" srcOrd="0" destOrd="0" presId="urn:microsoft.com/office/officeart/2005/8/layout/process4"/>
    <dgm:cxn modelId="{9E253656-D555-48D1-A759-024DAAE829CA}" type="presParOf" srcId="{3D2F9D5C-1E9B-4268-8647-CB543ADCCD45}" destId="{1A4F62FD-C880-4005-AD64-1BA42DE015B1}" srcOrd="1" destOrd="0" presId="urn:microsoft.com/office/officeart/2005/8/layout/process4"/>
    <dgm:cxn modelId="{4004B512-19D9-40BD-A465-7E1159BDA9F0}" type="presParOf" srcId="{3D2F9D5C-1E9B-4268-8647-CB543ADCCD45}" destId="{0C1271A6-3810-4FF6-8B10-DA9DAF129BB1}" srcOrd="2" destOrd="0" presId="urn:microsoft.com/office/officeart/2005/8/layout/process4"/>
    <dgm:cxn modelId="{F81C3309-AE42-4E00-9148-E838084E113E}" type="presParOf" srcId="{0C1271A6-3810-4FF6-8B10-DA9DAF129BB1}" destId="{B700E12A-3463-4D85-926C-D3B5B93EBD71}" srcOrd="0" destOrd="0" presId="urn:microsoft.com/office/officeart/2005/8/layout/process4"/>
    <dgm:cxn modelId="{A5B600D9-3CB1-4F48-8404-CC2FCF645954}" type="presParOf" srcId="{3D2F9D5C-1E9B-4268-8647-CB543ADCCD45}" destId="{47A3D358-AEEC-41F7-89C9-7CB105B64C63}" srcOrd="3" destOrd="0" presId="urn:microsoft.com/office/officeart/2005/8/layout/process4"/>
    <dgm:cxn modelId="{3E98037C-626E-4B03-8EF0-FBCDB4ECBC84}" type="presParOf" srcId="{3D2F9D5C-1E9B-4268-8647-CB543ADCCD45}" destId="{879A3568-B748-4676-8498-7DDF14003CA7}" srcOrd="4" destOrd="0" presId="urn:microsoft.com/office/officeart/2005/8/layout/process4"/>
    <dgm:cxn modelId="{025A2992-B1A2-4BFE-8D13-C8425A397209}" type="presParOf" srcId="{879A3568-B748-4676-8498-7DDF14003CA7}" destId="{B16E903B-6153-4A2A-8E71-C3411F072C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BFF664-04D9-40C7-83BA-7F38BB4920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52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5E01-8D24-4309-95DE-AEAC52B3104A}" type="slidenum">
              <a:rPr lang="ru-RU"/>
              <a:pPr/>
              <a:t>46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А это значит: если ты захочешь узнать о происхождении деепричастия, разбери его по составу –и сразу поймёшь, что оно как-то связано с причастием. </a:t>
            </a:r>
          </a:p>
          <a:p>
            <a:r>
              <a:rPr lang="ru-RU"/>
              <a:t>-не как-то, а напрямую….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B52C2-8B43-432C-820A-CBA3C368E8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B700-B7CE-45FA-934B-5AE867E8D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1BC2-4EE2-4139-B72D-310119317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BEEB47-6161-46AE-B4F2-8192654A5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69A618-F948-4767-85F2-D5D2790A4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E64AEE-541E-4339-807C-6E33B1705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3545-44E9-4FAA-8177-6394066B2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6846-BC39-46E2-9BBD-67968DD19C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638EF-B2E7-4DDA-ADC6-F6040D2896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511F-5F9F-45D0-9DC9-765D9B491F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C3C9D-49A7-43C7-B6FE-3843F9847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7B41-41F6-456C-B519-753445D69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821A-0565-4FED-83CE-6DEBBAE7B6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75BB3-7DCD-456E-B0A4-370D8C823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1FD36D-4AE6-4A7D-94D5-B51D70ABF23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6;&#1072;&#1073;&#1086;&#1095;&#1080;&#1081;%20&#1089;&#1090;&#1086;&#1083;\&#1053;&#1086;&#1074;&#1072;&#1103;%20&#1087;&#1072;&#1087;&#1082;&#1072;\FALLING_LEAVES_WM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89;&#1090;&#1080;&#1093;&#1086;&#1090;&#1074;&#1086;&#1088;&#1077;&#1085;&#1080;&#1103;%20&#1080;%20&#1087;&#1077;&#1089;&#1085;&#1080;%20&#1082;&#1083;&#1072;&#1089;&#1089;&#1080;&#1082;&#1086;&#1074;\&#1089;&#1090;&#1080;&#1093;&#1086;&#1090;&#1074;&#1086;&#1088;&#1077;&#1085;&#1080;&#1103;\&#1103;%20&#1087;&#1086;&#1082;&#1080;&#1085;&#1091;&#1083;%20&#1088;&#1086;&#1076;&#1080;&#1084;&#1099;&#1081;%20&#1076;&#1086;&#1084;.%20&#1095;&#1080;&#1090;&#1072;&#1077;&#1090;%20&#1077;&#1089;&#1077;&#1085;&#1080;&#1085;.mp3" TargetMode="External"/><Relationship Id="rId1" Type="http://schemas.openxmlformats.org/officeDocument/2006/relationships/audio" Target="file:///G:\&#1089;&#1090;&#1080;&#1093;&#1086;&#1090;&#1074;&#1086;&#1088;&#1077;&#1085;&#1080;&#1103;%20&#1080;%20&#1087;&#1077;&#1089;&#1085;&#1080;%20&#1082;&#1083;&#1072;&#1089;&#1089;&#1080;&#1082;&#1086;&#1074;\&#1089;&#1090;&#1080;&#1093;&#1086;&#1090;&#1074;&#1086;&#1088;&#1077;&#1085;&#1080;&#1103;\&#1103;%20&#1087;&#1086;&#1082;&#1080;&#1085;&#1091;&#1083;%20&#1088;&#1086;&#1076;&#1080;&#1084;&#1099;&#1081;%20&#1076;&#1086;&#1084;.%20&#1095;&#1080;&#1090;&#1072;&#1077;&#1090;%20&#1077;&#1089;&#1077;&#1085;&#1080;&#1085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file:///F:\&#1089;&#1090;&#1080;&#1093;&#1086;&#1090;&#1074;&#1086;&#1088;&#1077;&#1085;&#1080;&#1103;%20&#1080;%20&#1087;&#1077;&#1089;&#1085;&#1080;%20&#1082;&#1083;&#1072;&#1089;&#1089;&#1080;&#1082;&#1086;&#1074;\&#1087;&#1077;&#1089;&#1085;&#1080;\&#1083;&#1077;&#1088;&#1084;&#1086;&#1085;&#1090;&#1086;&#1074;.%20&#1091;&#1090;&#1105;&#1089;.%20&#1084;&#1072;&#1088;&#1080;&#1103;%20&#1084;&#1072;&#1082;&#1089;&#1072;&#1082;&#1086;&#1074;&#1072;.mp3" TargetMode="External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audio" Target="file:///G:\&#1089;&#1090;&#1080;&#1093;&#1086;&#1090;&#1074;&#1086;&#1088;&#1077;&#1085;&#1080;&#1103;%20&#1080;%20&#1087;&#1077;&#1089;&#1085;&#1080;%20&#1082;&#1083;&#1072;&#1089;&#1089;&#1080;&#1082;&#1086;&#1074;\&#1087;&#1077;&#1089;&#1085;&#1080;\&#1083;&#1077;&#1088;&#1084;&#1086;&#1085;&#1090;&#1086;&#1074;.%20&#1091;&#1090;&#1105;&#1089;.%20&#1084;&#1072;&#1088;&#1080;&#1103;%20&#1084;&#1072;&#1082;&#1089;&#1072;&#1082;&#1086;&#1074;&#1072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F:\&#1089;&#1090;&#1080;&#1093;&#1086;&#1090;&#1074;&#1086;&#1088;&#1077;&#1085;&#1080;&#1103;%20&#1080;%20&#1087;&#1077;&#1089;&#1085;&#1080;%20&#1082;&#1083;&#1072;&#1089;&#1089;&#1080;&#1082;&#1086;&#1074;\&#1089;&#1090;&#1080;&#1093;&#1086;&#1090;&#1074;&#1086;&#1088;&#1077;&#1085;&#1080;&#1103;\&#1078;&#1091;&#1082;&#1086;&#1074;&#1089;&#1082;&#1080;&#1081;.%20&#1052;&#1086;&#1088;&#1077;.%20&#1063;&#1080;&#1090;&#1072;&#1077;&#1090;%20&#1062;&#1072;&#1088;&#1105;&#1074;.mp3" TargetMode="External"/><Relationship Id="rId1" Type="http://schemas.openxmlformats.org/officeDocument/2006/relationships/audio" Target="file:///G:\&#1089;&#1090;&#1080;&#1093;&#1086;&#1090;&#1074;&#1086;&#1088;&#1077;&#1085;&#1080;&#1103;%20&#1080;%20&#1087;&#1077;&#1089;&#1085;&#1080;%20&#1082;&#1083;&#1072;&#1089;&#1089;&#1080;&#1082;&#1086;&#1074;\&#1089;&#1090;&#1080;&#1093;&#1086;&#1090;&#1074;&#1086;&#1088;&#1077;&#1085;&#1080;&#1103;\&#1078;&#1091;&#1082;&#1086;&#1074;&#1089;&#1082;&#1080;&#1081;.%20&#1052;&#1086;&#1088;&#1077;.%20&#1063;&#1080;&#1090;&#1072;&#1077;&#1090;%20&#1062;&#1072;&#1088;&#1105;&#1074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3.jpeg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FALLING_LEAVES_WM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260350"/>
            <a:ext cx="8640763" cy="63373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8497887" cy="5962650"/>
          </a:xfrm>
        </p:spPr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АКТИВИЗАЦИЯ ПОЗНАВАТЕЛЬНОЙ ДЕЯТЕЛЬНОСТИ НА УРОКАХ РУССКОГО ЯЗЫКА И ЛИТЕРАТУРЫ</a:t>
            </a:r>
            <a:br>
              <a:rPr lang="ru-RU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/>
            </a:r>
            <a:br>
              <a:rPr lang="ru-RU">
                <a:solidFill>
                  <a:schemeClr val="bg2"/>
                </a:solidFill>
              </a:rPr>
            </a:br>
            <a:r>
              <a:rPr lang="ru-RU" sz="1600">
                <a:solidFill>
                  <a:schemeClr val="bg2"/>
                </a:solidFill>
              </a:rPr>
              <a:t>ТВОРЧЕСКИЙ ОТЧЁТ УЧИТЕЛЯ РУССКОГО ЯЗЫКА И ЛИТЕРАТУРЫ </a:t>
            </a:r>
            <a:br>
              <a:rPr lang="ru-RU" sz="1600">
                <a:solidFill>
                  <a:schemeClr val="bg2"/>
                </a:solidFill>
              </a:rPr>
            </a:br>
            <a:r>
              <a:rPr lang="ru-RU" sz="1600">
                <a:solidFill>
                  <a:schemeClr val="bg2"/>
                </a:solidFill>
              </a:rPr>
              <a:t>МОУ «СОШ №9» города Донского Тульской области</a:t>
            </a:r>
            <a:br>
              <a:rPr lang="ru-RU" sz="1600">
                <a:solidFill>
                  <a:schemeClr val="bg2"/>
                </a:solidFill>
              </a:rPr>
            </a:br>
            <a:r>
              <a:rPr lang="ru-RU" sz="1600">
                <a:solidFill>
                  <a:schemeClr val="bg2"/>
                </a:solidFill>
              </a:rPr>
              <a:t/>
            </a:r>
            <a:br>
              <a:rPr lang="ru-RU" sz="1600">
                <a:solidFill>
                  <a:schemeClr val="bg2"/>
                </a:solidFill>
              </a:rPr>
            </a:br>
            <a:r>
              <a:rPr lang="ru-RU" sz="1800">
                <a:solidFill>
                  <a:schemeClr val="bg2"/>
                </a:solidFill>
              </a:rPr>
              <a:t>Чистяковой Елены Евгеньевны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9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6600"/>
                </a:solidFill>
              </a:rPr>
              <a:t>Найдите неполные предложения и восстановите пропущенные члены.</a:t>
            </a:r>
          </a:p>
          <a:p>
            <a:pPr>
              <a:lnSpc>
                <a:spcPct val="90000"/>
              </a:lnSpc>
            </a:pPr>
            <a:r>
              <a:rPr lang="ru-RU"/>
              <a:t>И Таня входит в дом пустой, где жил недавно наш герой. ...Таня дале; Старушка ей: «А вот камин; здесь барин сиживал один... Вот это барский кабинет; здесь почивал он, кофий кушал, приказчика доклады слушал и книжку поутру читал...» (А.С. Пушкин)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Ответ. Таня (</a:t>
            </a:r>
            <a:r>
              <a:rPr lang="ru-RU">
                <a:solidFill>
                  <a:srgbClr val="006600"/>
                </a:solidFill>
              </a:rPr>
              <a:t>идет</a:t>
            </a:r>
            <a:r>
              <a:rPr lang="ru-RU"/>
              <a:t>) дале... Старушка (</a:t>
            </a:r>
            <a:r>
              <a:rPr lang="ru-RU">
                <a:solidFill>
                  <a:srgbClr val="006600"/>
                </a:solidFill>
              </a:rPr>
              <a:t>говорит</a:t>
            </a:r>
            <a:r>
              <a:rPr lang="ru-RU"/>
              <a:t>) ей...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105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УПРАЖНЕНИЕ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3300"/>
                </a:solidFill>
              </a:rPr>
              <a:t>Задание 5.</a:t>
            </a:r>
            <a:br>
              <a:rPr lang="ru-RU" sz="3200" b="1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Прочитайте предложение, выполните морфологический разбор деепричастий.</a:t>
            </a:r>
            <a:endParaRPr lang="ru-RU" sz="3200" b="1">
              <a:solidFill>
                <a:srgbClr val="FF33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700" b="1" i="1"/>
              <a:t>Ёжась от свежего ветерка</a:t>
            </a:r>
            <a:endParaRPr lang="ru-RU" sz="3700"/>
          </a:p>
          <a:p>
            <a:pPr algn="ctr"/>
            <a:r>
              <a:rPr lang="ru-RU" sz="3700" b="1" i="1"/>
              <a:t>Чуть посинев крепыши-маслята</a:t>
            </a:r>
            <a:endParaRPr lang="ru-RU" sz="3700"/>
          </a:p>
          <a:p>
            <a:pPr algn="ctr"/>
            <a:r>
              <a:rPr lang="ru-RU" sz="3700" b="1" i="1"/>
              <a:t>Взявшись за руки, как ребята,</a:t>
            </a:r>
            <a:endParaRPr lang="ru-RU" sz="3700"/>
          </a:p>
          <a:p>
            <a:pPr algn="ctr"/>
            <a:r>
              <a:rPr lang="ru-RU" sz="3700" b="1" i="1"/>
              <a:t>Топают греясь вокруг пенька.</a:t>
            </a:r>
          </a:p>
          <a:p>
            <a:pPr algn="ctr"/>
            <a:endParaRPr lang="ru-RU" sz="3700" b="1" i="1"/>
          </a:p>
          <a:p>
            <a:pPr algn="r"/>
            <a:r>
              <a:rPr lang="ru-RU" sz="3200" b="1" i="1"/>
              <a:t>Э.Асадов «Лес»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763000" cy="6553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800" b="1" i="1">
                <a:solidFill>
                  <a:schemeClr val="tx2"/>
                </a:solidFill>
              </a:rPr>
              <a:t>В каком ряду во всех словах есть звук П</a:t>
            </a:r>
            <a:r>
              <a:rPr lang="en-US" sz="1800" b="1" i="1">
                <a:solidFill>
                  <a:schemeClr val="tx2"/>
                </a:solidFill>
              </a:rPr>
              <a:t>’</a:t>
            </a:r>
            <a:r>
              <a:rPr lang="ru-RU" sz="1800" b="1" i="1">
                <a:solidFill>
                  <a:schemeClr val="tx2"/>
                </a:solidFill>
              </a:rPr>
              <a:t>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sz="1800"/>
              <a:t>голубь, пилот, песня                                     2) Компьютер, пьеса, купе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 startAt="3"/>
            </a:pPr>
            <a:r>
              <a:rPr lang="ru-RU" sz="1800"/>
              <a:t>Птицы, пение, выступить                            4) Степной, первый, списать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2. </a:t>
            </a:r>
            <a:r>
              <a:rPr lang="ru-RU" sz="1800" i="1">
                <a:solidFill>
                  <a:schemeClr val="tx2"/>
                </a:solidFill>
              </a:rPr>
              <a:t>В каком ряду во всех словах есть звук П?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n"/>
            </a:pPr>
            <a:r>
              <a:rPr lang="ru-RU" sz="1800"/>
              <a:t>пачка, пейзаж, пробка                         2) Запереть, призрак, программа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 startAt="3"/>
            </a:pPr>
            <a:r>
              <a:rPr lang="ru-RU" sz="1800"/>
              <a:t>Просмотр, снегопад, дополнить         4) Перенос, вспомнить, поэт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3. </a:t>
            </a:r>
            <a:r>
              <a:rPr lang="ru-RU" sz="1800" b="1" i="1">
                <a:solidFill>
                  <a:schemeClr val="tx2"/>
                </a:solidFill>
              </a:rPr>
              <a:t>В каком слове все согласные звонкие?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n"/>
            </a:pPr>
            <a:r>
              <a:rPr lang="ru-RU" sz="1800"/>
              <a:t>царевна, 2) лавка, 3) везде, 4) герб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4. </a:t>
            </a:r>
            <a:r>
              <a:rPr lang="ru-RU" sz="1800" b="1" i="1">
                <a:solidFill>
                  <a:schemeClr val="tx2"/>
                </a:solidFill>
              </a:rPr>
              <a:t>В каком слове произносится твёрдый звонкий шипящий согласный?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n"/>
            </a:pPr>
            <a:r>
              <a:rPr lang="ru-RU" sz="1800"/>
              <a:t>жизнь, 2) шуршать, 3) ложка, 4) что-то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5. </a:t>
            </a:r>
            <a:r>
              <a:rPr lang="ru-RU" sz="1800" b="1" i="1">
                <a:solidFill>
                  <a:schemeClr val="tx2"/>
                </a:solidFill>
              </a:rPr>
              <a:t>В каком слове произносится твёрдый глухой шипящий согласный?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n"/>
            </a:pPr>
            <a:r>
              <a:rPr lang="ru-RU" sz="1800"/>
              <a:t>ярче, 2) моложе, 3) шерстяной, 4) щи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6. </a:t>
            </a:r>
            <a:r>
              <a:rPr lang="ru-RU" sz="1800" b="1" i="1">
                <a:solidFill>
                  <a:schemeClr val="tx2"/>
                </a:solidFill>
              </a:rPr>
              <a:t>В каком слове все согласные звуки мягкие?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n"/>
            </a:pPr>
            <a:r>
              <a:rPr lang="ru-RU" sz="1800"/>
              <a:t>бежишь, 2) кирпич, 3) нянчу, 4) тишь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7. </a:t>
            </a:r>
            <a:r>
              <a:rPr lang="ru-RU" sz="1800" b="1" i="1">
                <a:solidFill>
                  <a:schemeClr val="tx2"/>
                </a:solidFill>
              </a:rPr>
              <a:t>В каком слове букв больше, чем звуков?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n"/>
            </a:pPr>
            <a:r>
              <a:rPr lang="ru-RU" sz="1800"/>
              <a:t>мыться, 2) ястреб, 3) аллея, 4) съезд</a:t>
            </a:r>
          </a:p>
        </p:txBody>
      </p:sp>
      <p:sp>
        <p:nvSpPr>
          <p:cNvPr id="39940" name="AutoShape 4">
            <a:hlinkClick r:id="" action="ppaction://hlinkshowjump?jump=firstslide" highlightClick="1"/>
          </p:cNvPr>
          <p:cNvSpPr>
            <a:spLocks noChangeAspect="1" noChangeArrowheads="1"/>
          </p:cNvSpPr>
          <p:nvPr/>
        </p:nvSpPr>
        <p:spPr bwMode="auto">
          <a:xfrm>
            <a:off x="8382000" y="6248400"/>
            <a:ext cx="360363" cy="360363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Звонкие согласные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DF0505"/>
                </a:solidFill>
                <a:cs typeface="Arial" charset="0"/>
              </a:rPr>
              <a:t>Оглушаются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2600" y="205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DF0505"/>
                </a:solidFill>
                <a:cs typeface="Arial" charset="0"/>
              </a:rPr>
              <a:t>Не оглушаются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2819400" y="1143000"/>
            <a:ext cx="1752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572000" y="1143000"/>
            <a:ext cx="1752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143000" y="2895600"/>
            <a:ext cx="2743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i="1">
                <a:cs typeface="Arial" charset="0"/>
              </a:rPr>
              <a:t>В конце слова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i="1">
                <a:cs typeface="Arial" charset="0"/>
              </a:rPr>
              <a:t>Перед глухими согласными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791200" y="2895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800" i="1">
                <a:cs typeface="Arial" charset="0"/>
              </a:rPr>
              <a:t>Перед сонорными Р, М, Н, Л, Й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09800" y="4419600"/>
            <a:ext cx="4724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Тренировочное упражнение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1800">
                <a:cs typeface="Arial" charset="0"/>
              </a:rPr>
              <a:t>Выберите слова, в которых оглушаются согласные: пруд, ветер, тест, хлеб, бревно, дневной, ложка, голубка</a:t>
            </a:r>
          </a:p>
          <a:p>
            <a:pPr marL="342900" indent="-342900">
              <a:spcBef>
                <a:spcPct val="50000"/>
              </a:spcBef>
            </a:pPr>
            <a:endParaRPr lang="ru-RU" sz="1800">
              <a:cs typeface="Arial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248400" y="6096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cs typeface="Arial" charset="0"/>
                <a:hlinkClick r:id="" action="ppaction://hlinkshowjump?jump=lastslide"/>
              </a:rPr>
              <a:t>Проверь себя</a:t>
            </a:r>
            <a:endParaRPr lang="ru-RU" sz="1800" b="1" i="1">
              <a:cs typeface="Arial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2209800" y="4419600"/>
            <a:ext cx="4572000" cy="15240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9" grpId="0" animBg="1"/>
      <p:bldP spid="41990" grpId="0" animBg="1"/>
      <p:bldP spid="41991" grpId="0"/>
      <p:bldP spid="41992" grpId="0"/>
      <p:bldP spid="41993" grpId="0"/>
      <p:bldP spid="41994" grpId="0"/>
      <p:bldP spid="419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6786610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Способы сокращения текста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71678"/>
            <a:ext cx="3357586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Содержательные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000240"/>
            <a:ext cx="3357586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Языковые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57356" y="1142984"/>
            <a:ext cx="785818" cy="100013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Стрелка вниз 7"/>
          <p:cNvSpPr/>
          <p:nvPr/>
        </p:nvSpPr>
        <p:spPr>
          <a:xfrm>
            <a:off x="6286512" y="1071546"/>
            <a:ext cx="785818" cy="100013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214282" y="3214686"/>
            <a:ext cx="3786214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/>
              <a:t>Разделение информации на главную и второстепенную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/>
              <a:t>Свёртывание информации за счёт обобщения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3071810"/>
            <a:ext cx="4714908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Замена однородных членов предложения обобщающим словом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Замена фрагмента предложения синонимом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Замена предложения или его части указат. Местоимением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Замена СПП простым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Исключение повторов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Исключение синонимов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Исключение фрагмента предложения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/>
              <a:t>Слияние несколько предложений в одно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66" y="289"/>
            <a:chExt cx="5184" cy="3686"/>
          </a:xfrm>
        </p:grpSpPr>
        <p:sp>
          <p:nvSpPr>
            <p:cNvPr id="3" name="_s51205"/>
            <p:cNvSpPr>
              <a:spLocks noChangeShapeType="1"/>
            </p:cNvSpPr>
            <p:nvPr/>
          </p:nvSpPr>
          <p:spPr bwMode="auto">
            <a:xfrm flipH="1" flipV="1">
              <a:off x="2252" y="1187"/>
              <a:ext cx="437" cy="6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51206"/>
            <p:cNvSpPr>
              <a:spLocks noChangeArrowheads="1"/>
            </p:cNvSpPr>
            <p:nvPr/>
          </p:nvSpPr>
          <p:spPr bwMode="auto">
            <a:xfrm>
              <a:off x="1767" y="609"/>
              <a:ext cx="630" cy="63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павлиний</a:t>
              </a:r>
            </a:p>
          </p:txBody>
        </p:sp>
        <p:sp>
          <p:nvSpPr>
            <p:cNvPr id="5" name="_s51207"/>
            <p:cNvSpPr>
              <a:spLocks noChangeShapeType="1"/>
            </p:cNvSpPr>
            <p:nvPr/>
          </p:nvSpPr>
          <p:spPr bwMode="auto">
            <a:xfrm flipH="1" flipV="1">
              <a:off x="1838" y="1665"/>
              <a:ext cx="735" cy="33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51208"/>
            <p:cNvSpPr>
              <a:spLocks noChangeArrowheads="1"/>
            </p:cNvSpPr>
            <p:nvPr/>
          </p:nvSpPr>
          <p:spPr bwMode="auto">
            <a:xfrm>
              <a:off x="1238" y="1220"/>
              <a:ext cx="630" cy="630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тюлений</a:t>
              </a:r>
            </a:p>
          </p:txBody>
        </p:sp>
        <p:sp>
          <p:nvSpPr>
            <p:cNvPr id="7" name="_s51209"/>
            <p:cNvSpPr>
              <a:spLocks noChangeShapeType="1"/>
            </p:cNvSpPr>
            <p:nvPr/>
          </p:nvSpPr>
          <p:spPr bwMode="auto">
            <a:xfrm flipH="1">
              <a:off x="1748" y="2175"/>
              <a:ext cx="800" cy="11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51210"/>
            <p:cNvSpPr>
              <a:spLocks noChangeArrowheads="1"/>
            </p:cNvSpPr>
            <p:nvPr/>
          </p:nvSpPr>
          <p:spPr bwMode="auto">
            <a:xfrm>
              <a:off x="1123" y="2020"/>
              <a:ext cx="630" cy="63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румяный</a:t>
              </a:r>
            </a:p>
          </p:txBody>
        </p:sp>
        <p:sp>
          <p:nvSpPr>
            <p:cNvPr id="9" name="_s51211"/>
            <p:cNvSpPr>
              <a:spLocks noChangeShapeType="1"/>
            </p:cNvSpPr>
            <p:nvPr/>
          </p:nvSpPr>
          <p:spPr bwMode="auto">
            <a:xfrm flipH="1">
              <a:off x="2011" y="2336"/>
              <a:ext cx="610" cy="53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51212"/>
            <p:cNvSpPr>
              <a:spLocks noChangeArrowheads="1"/>
            </p:cNvSpPr>
            <p:nvPr/>
          </p:nvSpPr>
          <p:spPr bwMode="auto">
            <a:xfrm>
              <a:off x="1459" y="2756"/>
              <a:ext cx="630" cy="630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фазаний</a:t>
              </a:r>
            </a:p>
          </p:txBody>
        </p:sp>
        <p:sp>
          <p:nvSpPr>
            <p:cNvPr id="11" name="_s51213"/>
            <p:cNvSpPr>
              <a:spLocks noChangeShapeType="1"/>
            </p:cNvSpPr>
            <p:nvPr/>
          </p:nvSpPr>
          <p:spPr bwMode="auto">
            <a:xfrm flipH="1">
              <a:off x="2543" y="2432"/>
              <a:ext cx="227" cy="7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51214"/>
            <p:cNvSpPr>
              <a:spLocks noChangeArrowheads="1"/>
            </p:cNvSpPr>
            <p:nvPr/>
          </p:nvSpPr>
          <p:spPr bwMode="auto">
            <a:xfrm>
              <a:off x="2139" y="3193"/>
              <a:ext cx="630" cy="630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бараний</a:t>
              </a:r>
            </a:p>
          </p:txBody>
        </p:sp>
        <p:sp>
          <p:nvSpPr>
            <p:cNvPr id="13" name="_s51215"/>
            <p:cNvSpPr>
              <a:spLocks noChangeShapeType="1"/>
            </p:cNvSpPr>
            <p:nvPr/>
          </p:nvSpPr>
          <p:spPr bwMode="auto">
            <a:xfrm>
              <a:off x="2947" y="2432"/>
              <a:ext cx="228" cy="7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51216"/>
            <p:cNvSpPr>
              <a:spLocks noChangeArrowheads="1"/>
            </p:cNvSpPr>
            <p:nvPr/>
          </p:nvSpPr>
          <p:spPr bwMode="auto">
            <a:xfrm>
              <a:off x="2948" y="3193"/>
              <a:ext cx="630" cy="63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юный</a:t>
              </a:r>
            </a:p>
          </p:txBody>
        </p:sp>
        <p:sp>
          <p:nvSpPr>
            <p:cNvPr id="15" name="_s51217"/>
            <p:cNvSpPr>
              <a:spLocks noChangeShapeType="1"/>
            </p:cNvSpPr>
            <p:nvPr/>
          </p:nvSpPr>
          <p:spPr bwMode="auto">
            <a:xfrm>
              <a:off x="3096" y="2336"/>
              <a:ext cx="610" cy="52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51218"/>
            <p:cNvSpPr>
              <a:spLocks noChangeArrowheads="1"/>
            </p:cNvSpPr>
            <p:nvPr/>
          </p:nvSpPr>
          <p:spPr bwMode="auto">
            <a:xfrm>
              <a:off x="3628" y="2756"/>
              <a:ext cx="630" cy="630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багряный</a:t>
              </a:r>
            </a:p>
          </p:txBody>
        </p:sp>
        <p:sp>
          <p:nvSpPr>
            <p:cNvPr id="17" name="_s51219"/>
            <p:cNvSpPr>
              <a:spLocks noChangeShapeType="1"/>
            </p:cNvSpPr>
            <p:nvPr/>
          </p:nvSpPr>
          <p:spPr bwMode="auto">
            <a:xfrm>
              <a:off x="3169" y="2175"/>
              <a:ext cx="799" cy="11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51220"/>
            <p:cNvSpPr>
              <a:spLocks noChangeArrowheads="1"/>
            </p:cNvSpPr>
            <p:nvPr/>
          </p:nvSpPr>
          <p:spPr bwMode="auto">
            <a:xfrm>
              <a:off x="3964" y="2020"/>
              <a:ext cx="630" cy="63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свиной</a:t>
              </a:r>
            </a:p>
          </p:txBody>
        </p:sp>
        <p:sp>
          <p:nvSpPr>
            <p:cNvPr id="19" name="_s51221"/>
            <p:cNvSpPr>
              <a:spLocks noChangeShapeType="1"/>
            </p:cNvSpPr>
            <p:nvPr/>
          </p:nvSpPr>
          <p:spPr bwMode="auto">
            <a:xfrm flipV="1">
              <a:off x="3144" y="1665"/>
              <a:ext cx="734" cy="33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51222"/>
            <p:cNvSpPr>
              <a:spLocks noChangeArrowheads="1"/>
            </p:cNvSpPr>
            <p:nvPr/>
          </p:nvSpPr>
          <p:spPr bwMode="auto">
            <a:xfrm>
              <a:off x="3849" y="1219"/>
              <a:ext cx="630" cy="63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пряный</a:t>
              </a:r>
            </a:p>
          </p:txBody>
        </p:sp>
        <p:sp>
          <p:nvSpPr>
            <p:cNvPr id="21" name="_s51223"/>
            <p:cNvSpPr>
              <a:spLocks noChangeShapeType="1"/>
            </p:cNvSpPr>
            <p:nvPr/>
          </p:nvSpPr>
          <p:spPr bwMode="auto">
            <a:xfrm flipV="1">
              <a:off x="3028" y="1188"/>
              <a:ext cx="436" cy="6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51224"/>
            <p:cNvSpPr>
              <a:spLocks noChangeArrowheads="1"/>
            </p:cNvSpPr>
            <p:nvPr/>
          </p:nvSpPr>
          <p:spPr bwMode="auto">
            <a:xfrm>
              <a:off x="3319" y="608"/>
              <a:ext cx="630" cy="63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синий</a:t>
              </a:r>
            </a:p>
          </p:txBody>
        </p:sp>
        <p:sp>
          <p:nvSpPr>
            <p:cNvPr id="23" name="_s51225"/>
            <p:cNvSpPr>
              <a:spLocks noChangeShapeType="1"/>
            </p:cNvSpPr>
            <p:nvPr/>
          </p:nvSpPr>
          <p:spPr bwMode="auto">
            <a:xfrm flipV="1">
              <a:off x="2858" y="1011"/>
              <a:ext cx="0" cy="80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_s51226"/>
            <p:cNvSpPr>
              <a:spLocks noChangeArrowheads="1"/>
            </p:cNvSpPr>
            <p:nvPr/>
          </p:nvSpPr>
          <p:spPr bwMode="auto">
            <a:xfrm>
              <a:off x="2543" y="381"/>
              <a:ext cx="630" cy="630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зелёный</a:t>
              </a:r>
            </a:p>
          </p:txBody>
        </p:sp>
        <p:sp>
          <p:nvSpPr>
            <p:cNvPr id="25" name="_s51227"/>
            <p:cNvSpPr>
              <a:spLocks noChangeArrowheads="1"/>
            </p:cNvSpPr>
            <p:nvPr/>
          </p:nvSpPr>
          <p:spPr bwMode="auto">
            <a:xfrm>
              <a:off x="2543" y="1817"/>
              <a:ext cx="630" cy="63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sng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cs typeface="Arial" charset="0"/>
                </a:rPr>
                <a:t>Запомни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10668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Типичное строение сочинения-рассуждения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500174"/>
            <a:ext cx="8715436" cy="5143536"/>
          </a:xfrm>
          <a:noFill/>
          <a:effectLst>
            <a:outerShdw dist="35921" dir="2700000" algn="ctr" rotWithShape="0">
              <a:srgbClr val="333333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4313"/>
            <a:ext cx="8893175" cy="433387"/>
          </a:xfrm>
        </p:spPr>
        <p:txBody>
          <a:bodyPr/>
          <a:lstStyle/>
          <a:p>
            <a:r>
              <a:rPr lang="ru-RU" sz="2000" b="1"/>
              <a:t>Не</a:t>
            </a:r>
            <a:r>
              <a:rPr lang="ru-RU" sz="2000"/>
              <a:t> с глаголами, деепричастиями:</a:t>
            </a:r>
          </a:p>
        </p:txBody>
      </p:sp>
      <p:graphicFrame>
        <p:nvGraphicFramePr>
          <p:cNvPr id="48152" name="Group 24"/>
          <p:cNvGraphicFramePr>
            <a:graphicFrameLocks noGrp="1"/>
          </p:cNvGraphicFramePr>
          <p:nvPr/>
        </p:nvGraphicFramePr>
        <p:xfrm>
          <a:off x="179388" y="692150"/>
          <a:ext cx="8785225" cy="6154421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Раздельно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Слитно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не говорил, не читал, не хотеть, не хватать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Если глагол или деепричастие не употребляются без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негодовать, недоумевая, ненавидя, нездоровится.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Сравните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не достал до дна ( не достиг дна);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недостает изящества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(в значении «отсутствует в нужном или желательном количестве, не хватает);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если глагол с приставкой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предшествующей частицей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обозначает действие, не доведенное до конца: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не дописал, не доделал.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Если приставка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НЕДО-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придает глаголу значение неполноты, недостаточности по сравнению с нормой или указывает на постоянное действие: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все время недорабатывает; недосыпал, недолюбливал,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не употребляется.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92275" y="188913"/>
            <a:ext cx="5027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Impact" pitchFamily="34" charset="0"/>
              </a:rPr>
              <a:t>Краткая форма как полная: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63713" y="836613"/>
            <a:ext cx="396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ценная вещь – ценна</a:t>
            </a:r>
          </a:p>
          <a:p>
            <a:r>
              <a:rPr lang="ru-RU" sz="2400"/>
              <a:t>ветреная погода - ветрена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195513" y="1268413"/>
            <a:ext cx="288925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427538" y="1268413"/>
            <a:ext cx="288925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627313" y="1628775"/>
            <a:ext cx="2159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292725" y="1628775"/>
            <a:ext cx="2159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223" name="Group 55"/>
          <p:cNvGraphicFramePr>
            <a:graphicFrameLocks noGrp="1"/>
          </p:cNvGraphicFramePr>
          <p:nvPr>
            <p:ph idx="4294967295"/>
          </p:nvPr>
        </p:nvGraphicFramePr>
        <p:xfrm>
          <a:off x="1979613" y="2349500"/>
          <a:ext cx="5905500" cy="4102608"/>
        </p:xfrm>
        <a:graphic>
          <a:graphicData uri="http://schemas.openxmlformats.org/drawingml/2006/table">
            <a:tbl>
              <a:tblPr/>
              <a:tblGrid>
                <a:gridCol w="2952750"/>
                <a:gridCol w="2952750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Различай!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Масл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ый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разведённый на масле, работающий на масле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(печенье, двигатель);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Сол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состоящий из соли (столб);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Ветр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ой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(двигатель, оспа)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Масл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ый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намазанный, пропитанный маслом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(блин, рука, каша);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Сол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ён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ый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содержащий соль (каша);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Ветр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ый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(день, человек)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7" grpId="0" animBg="1"/>
      <p:bldP spid="7178" grpId="0" animBg="1"/>
      <p:bldP spid="7179" grpId="0" animBg="1"/>
      <p:bldP spid="71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z="5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Склонение</a:t>
            </a:r>
            <a:r>
              <a:rPr lang="ru-RU"/>
              <a:t> </a:t>
            </a:r>
          </a:p>
        </p:txBody>
      </p:sp>
      <p:graphicFrame>
        <p:nvGraphicFramePr>
          <p:cNvPr id="53251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981075"/>
          <a:ext cx="8964612" cy="5806186"/>
        </p:xfrm>
        <a:graphic>
          <a:graphicData uri="http://schemas.openxmlformats.org/drawingml/2006/table">
            <a:tbl>
              <a:tblPr/>
              <a:tblGrid>
                <a:gridCol w="2989262"/>
                <a:gridCol w="2986088"/>
                <a:gridCol w="2989262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сущ. М. р. и Ж. р. на -а, -я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Мужчина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Туча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Улыбка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сущ. М. р.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Малыш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Дом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сущ. Ср. р.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Солнце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Облако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сущ. Ж. р.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Морковь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Мышь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5651500" y="1773238"/>
            <a:ext cx="288925" cy="2889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8675688" y="1773238"/>
            <a:ext cx="287337" cy="2889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3267" name="Picture 19" descr="AG000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068638"/>
            <a:ext cx="574675" cy="649287"/>
          </a:xfrm>
          <a:prstGeom prst="rect">
            <a:avLst/>
          </a:prstGeom>
          <a:noFill/>
        </p:spPr>
      </p:pic>
      <p:pic>
        <p:nvPicPr>
          <p:cNvPr id="53268" name="Picture 20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076700"/>
            <a:ext cx="1009650" cy="936625"/>
          </a:xfrm>
          <a:prstGeom prst="rect">
            <a:avLst/>
          </a:prstGeom>
          <a:noFill/>
        </p:spPr>
      </p:pic>
      <p:pic>
        <p:nvPicPr>
          <p:cNvPr id="53269" name="Picture 21" descr="Рисунок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229225"/>
            <a:ext cx="800100" cy="792163"/>
          </a:xfrm>
          <a:prstGeom prst="rect">
            <a:avLst/>
          </a:prstGeom>
          <a:noFill/>
        </p:spPr>
      </p:pic>
      <p:pic>
        <p:nvPicPr>
          <p:cNvPr id="53270" name="Picture 22" descr="Рисунок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92375"/>
            <a:ext cx="1008062" cy="936625"/>
          </a:xfrm>
          <a:prstGeom prst="rect">
            <a:avLst/>
          </a:prstGeom>
          <a:noFill/>
        </p:spPr>
      </p:pic>
      <p:pic>
        <p:nvPicPr>
          <p:cNvPr id="53271" name="Picture 23" descr="image9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5084763"/>
            <a:ext cx="720725" cy="685800"/>
          </a:xfrm>
          <a:prstGeom prst="rect">
            <a:avLst/>
          </a:prstGeom>
          <a:noFill/>
        </p:spPr>
      </p:pic>
      <p:pic>
        <p:nvPicPr>
          <p:cNvPr id="53272" name="Picture 24" descr="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6021388"/>
            <a:ext cx="1171575" cy="1114425"/>
          </a:xfrm>
          <a:prstGeom prst="rect">
            <a:avLst/>
          </a:prstGeom>
          <a:noFill/>
        </p:spPr>
      </p:pic>
      <p:pic>
        <p:nvPicPr>
          <p:cNvPr id="53273" name="Picture 25" descr="gif01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2420938"/>
            <a:ext cx="936625" cy="1152525"/>
          </a:xfrm>
          <a:prstGeom prst="rect">
            <a:avLst/>
          </a:prstGeom>
          <a:noFill/>
        </p:spPr>
      </p:pic>
      <p:pic>
        <p:nvPicPr>
          <p:cNvPr id="53274" name="Picture 26" descr="AG00409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4076700"/>
            <a:ext cx="1590675" cy="1323975"/>
          </a:xfrm>
          <a:prstGeom prst="rect">
            <a:avLst/>
          </a:prstGeom>
          <a:noFill/>
        </p:spPr>
      </p:pic>
      <p:pic>
        <p:nvPicPr>
          <p:cNvPr id="53275" name="Picture 27" descr="HOUSELIGHTSWEEP-MOTION3-W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3644900"/>
            <a:ext cx="561975" cy="56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65" grpId="0" animBg="1"/>
      <p:bldP spid="532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4608512"/>
          </a:xfrm>
        </p:spPr>
        <p:txBody>
          <a:bodyPr/>
          <a:lstStyle/>
          <a:p>
            <a:r>
              <a:rPr lang="ru-RU"/>
              <a:t>Единственный путь, ведущий к знанию – деятельность.</a:t>
            </a:r>
            <a:br>
              <a:rPr lang="ru-RU"/>
            </a:br>
            <a:r>
              <a:rPr lang="ru-RU"/>
              <a:t>     Бернад Шоу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1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2286000"/>
            <a:ext cx="2692400" cy="3886200"/>
          </a:xfrm>
          <a:noFill/>
          <a:ln/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6829425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Объясни значение</a:t>
            </a:r>
          </a:p>
          <a:p>
            <a:pPr algn="ctr"/>
            <a:r>
              <a:rPr lang="ru-RU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 фразеологизма</a:t>
            </a:r>
          </a:p>
        </p:txBody>
      </p:sp>
      <p:pic>
        <p:nvPicPr>
          <p:cNvPr id="55301" name="Picture 5" descr="pod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3048000"/>
            <a:ext cx="1487488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Особенности сказок Салтыкова - Щедрина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H="1">
            <a:off x="1676400" y="1524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41325" y="2479675"/>
            <a:ext cx="1711325" cy="1263650"/>
          </a:xfrm>
          <a:prstGeom prst="rect">
            <a:avLst/>
          </a:prstGeom>
          <a:noFill/>
          <a:ln w="76200">
            <a:solidFill>
              <a:srgbClr val="493294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ru-RU" sz="2400">
                <a:solidFill>
                  <a:srgbClr val="493294"/>
                </a:solidFill>
                <a:latin typeface="Times New Roman" pitchFamily="18" charset="0"/>
              </a:rPr>
              <a:t>«Для детей</a:t>
            </a:r>
          </a:p>
          <a:p>
            <a:r>
              <a:rPr kumimoji="1" lang="ru-RU" sz="2400">
                <a:solidFill>
                  <a:srgbClr val="493294"/>
                </a:solidFill>
                <a:latin typeface="Times New Roman" pitchFamily="18" charset="0"/>
              </a:rPr>
              <a:t>изрядного</a:t>
            </a:r>
          </a:p>
          <a:p>
            <a:r>
              <a:rPr kumimoji="1" lang="ru-RU" sz="2400">
                <a:solidFill>
                  <a:srgbClr val="493294"/>
                </a:solidFill>
                <a:latin typeface="Times New Roman" pitchFamily="18" charset="0"/>
              </a:rPr>
              <a:t>возраста»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2286000" y="1524000"/>
            <a:ext cx="76200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371600" y="4419600"/>
            <a:ext cx="2462213" cy="8985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ru-RU" sz="2400">
                <a:solidFill>
                  <a:srgbClr val="FF3300"/>
                </a:solidFill>
                <a:latin typeface="Times New Roman" pitchFamily="18" charset="0"/>
              </a:rPr>
              <a:t>Гиперболизация</a:t>
            </a:r>
          </a:p>
          <a:p>
            <a:pPr algn="ctr"/>
            <a:r>
              <a:rPr kumimoji="1" lang="ru-RU" sz="2400">
                <a:solidFill>
                  <a:srgbClr val="FF3300"/>
                </a:solidFill>
                <a:latin typeface="Times New Roman" pitchFamily="18" charset="0"/>
              </a:rPr>
              <a:t>Антитеза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191000" y="1600200"/>
            <a:ext cx="7620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624263" y="2895600"/>
            <a:ext cx="1624012" cy="89852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</a:rPr>
              <a:t>Смешение</a:t>
            </a:r>
          </a:p>
          <a:p>
            <a:pPr algn="ctr"/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</a:rPr>
              <a:t>стилей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791200" y="1524000"/>
            <a:ext cx="38100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470525" y="3657600"/>
            <a:ext cx="2687638" cy="19939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</a:rPr>
              <a:t>Использование</a:t>
            </a:r>
          </a:p>
          <a:p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</a:rPr>
              <a:t>черт народных</a:t>
            </a:r>
          </a:p>
          <a:p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</a:rPr>
              <a:t>сказок и элементов</a:t>
            </a:r>
          </a:p>
          <a:p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</a:rPr>
              <a:t>реальной жизни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6781800" y="160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629400" y="2133600"/>
            <a:ext cx="2133600" cy="898525"/>
          </a:xfrm>
          <a:prstGeom prst="rect">
            <a:avLst/>
          </a:prstGeom>
          <a:noFill/>
          <a:ln w="7620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>
                <a:solidFill>
                  <a:srgbClr val="00CC99"/>
                </a:solidFill>
                <a:latin typeface="Times New Roman" pitchFamily="18" charset="0"/>
              </a:rPr>
              <a:t>Иносказание,</a:t>
            </a:r>
          </a:p>
          <a:p>
            <a:r>
              <a:rPr kumimoji="1" lang="ru-RU" sz="2400">
                <a:solidFill>
                  <a:srgbClr val="00CC99"/>
                </a:solidFill>
                <a:latin typeface="Times New Roman" pitchFamily="18" charset="0"/>
              </a:rPr>
              <a:t>Эзопов язык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66" y="289"/>
            <a:chExt cx="5184" cy="3686"/>
          </a:xfrm>
        </p:grpSpPr>
        <p:sp>
          <p:nvSpPr>
            <p:cNvPr id="3" name="_s61469"/>
            <p:cNvSpPr>
              <a:spLocks noChangeShapeType="1"/>
            </p:cNvSpPr>
            <p:nvPr/>
          </p:nvSpPr>
          <p:spPr bwMode="auto">
            <a:xfrm flipH="1" flipV="1">
              <a:off x="2267" y="1108"/>
              <a:ext cx="450" cy="7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61468"/>
            <p:cNvSpPr>
              <a:spLocks noChangeArrowheads="1"/>
            </p:cNvSpPr>
            <p:nvPr/>
          </p:nvSpPr>
          <p:spPr bwMode="auto">
            <a:xfrm>
              <a:off x="1841" y="578"/>
              <a:ext cx="569" cy="56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Путеше-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ствие</a:t>
              </a:r>
            </a:p>
          </p:txBody>
        </p:sp>
        <p:sp>
          <p:nvSpPr>
            <p:cNvPr id="5" name="_s61445"/>
            <p:cNvSpPr>
              <a:spLocks noChangeShapeType="1"/>
            </p:cNvSpPr>
            <p:nvPr/>
          </p:nvSpPr>
          <p:spPr bwMode="auto">
            <a:xfrm flipH="1" flipV="1">
              <a:off x="1835" y="1541"/>
              <a:ext cx="779" cy="4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61446"/>
            <p:cNvSpPr>
              <a:spLocks noChangeArrowheads="1"/>
            </p:cNvSpPr>
            <p:nvPr/>
          </p:nvSpPr>
          <p:spPr bwMode="auto">
            <a:xfrm>
              <a:off x="1305" y="1115"/>
              <a:ext cx="569" cy="569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Твор-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ческий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отчёт</a:t>
              </a:r>
            </a:p>
          </p:txBody>
        </p:sp>
        <p:sp>
          <p:nvSpPr>
            <p:cNvPr id="7" name="_s61447"/>
            <p:cNvSpPr>
              <a:spLocks noChangeShapeType="1"/>
            </p:cNvSpPr>
            <p:nvPr/>
          </p:nvSpPr>
          <p:spPr bwMode="auto">
            <a:xfrm flipH="1">
              <a:off x="1677" y="2132"/>
              <a:ext cx="9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61448"/>
            <p:cNvSpPr>
              <a:spLocks noChangeArrowheads="1"/>
            </p:cNvSpPr>
            <p:nvPr/>
          </p:nvSpPr>
          <p:spPr bwMode="auto">
            <a:xfrm>
              <a:off x="1109" y="1848"/>
              <a:ext cx="569" cy="569"/>
            </a:xfrm>
            <a:prstGeom prst="rect">
              <a:avLst/>
            </a:prstGeom>
            <a:solidFill>
              <a:srgbClr val="FF99CC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Смотр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знаний</a:t>
              </a:r>
            </a:p>
          </p:txBody>
        </p:sp>
        <p:sp>
          <p:nvSpPr>
            <p:cNvPr id="9" name="_s61449"/>
            <p:cNvSpPr>
              <a:spLocks noChangeShapeType="1"/>
            </p:cNvSpPr>
            <p:nvPr/>
          </p:nvSpPr>
          <p:spPr bwMode="auto">
            <a:xfrm flipH="1">
              <a:off x="1836" y="2273"/>
              <a:ext cx="779" cy="4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61450"/>
            <p:cNvSpPr>
              <a:spLocks noChangeArrowheads="1"/>
            </p:cNvSpPr>
            <p:nvPr/>
          </p:nvSpPr>
          <p:spPr bwMode="auto">
            <a:xfrm>
              <a:off x="1306" y="2581"/>
              <a:ext cx="569" cy="569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Исследо-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вание</a:t>
              </a:r>
            </a:p>
          </p:txBody>
        </p:sp>
        <p:sp>
          <p:nvSpPr>
            <p:cNvPr id="11" name="_s61451"/>
            <p:cNvSpPr>
              <a:spLocks noChangeShapeType="1"/>
            </p:cNvSpPr>
            <p:nvPr/>
          </p:nvSpPr>
          <p:spPr bwMode="auto">
            <a:xfrm flipH="1">
              <a:off x="2269" y="2376"/>
              <a:ext cx="450" cy="7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61452"/>
            <p:cNvSpPr>
              <a:spLocks noChangeArrowheads="1"/>
            </p:cNvSpPr>
            <p:nvPr/>
          </p:nvSpPr>
          <p:spPr bwMode="auto">
            <a:xfrm>
              <a:off x="1843" y="3117"/>
              <a:ext cx="569" cy="569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Путешест-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вие</a:t>
              </a:r>
            </a:p>
          </p:txBody>
        </p:sp>
        <p:sp>
          <p:nvSpPr>
            <p:cNvPr id="13" name="_s61453"/>
            <p:cNvSpPr>
              <a:spLocks noChangeShapeType="1"/>
            </p:cNvSpPr>
            <p:nvPr/>
          </p:nvSpPr>
          <p:spPr bwMode="auto">
            <a:xfrm>
              <a:off x="2860" y="2413"/>
              <a:ext cx="0" cy="9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61454"/>
            <p:cNvSpPr>
              <a:spLocks noChangeArrowheads="1"/>
            </p:cNvSpPr>
            <p:nvPr/>
          </p:nvSpPr>
          <p:spPr bwMode="auto">
            <a:xfrm>
              <a:off x="2576" y="3313"/>
              <a:ext cx="569" cy="569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Интегри-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рован-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ный</a:t>
              </a:r>
            </a:p>
          </p:txBody>
        </p:sp>
        <p:sp>
          <p:nvSpPr>
            <p:cNvPr id="15" name="_s61455"/>
            <p:cNvSpPr>
              <a:spLocks noChangeShapeType="1"/>
            </p:cNvSpPr>
            <p:nvPr/>
          </p:nvSpPr>
          <p:spPr bwMode="auto">
            <a:xfrm>
              <a:off x="3001" y="2375"/>
              <a:ext cx="450" cy="7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61456"/>
            <p:cNvSpPr>
              <a:spLocks noChangeArrowheads="1"/>
            </p:cNvSpPr>
            <p:nvPr/>
          </p:nvSpPr>
          <p:spPr bwMode="auto">
            <a:xfrm>
              <a:off x="3309" y="3116"/>
              <a:ext cx="569" cy="569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зачёт</a:t>
              </a:r>
            </a:p>
          </p:txBody>
        </p:sp>
        <p:sp>
          <p:nvSpPr>
            <p:cNvPr id="17" name="_s61457"/>
            <p:cNvSpPr>
              <a:spLocks noChangeShapeType="1"/>
            </p:cNvSpPr>
            <p:nvPr/>
          </p:nvSpPr>
          <p:spPr bwMode="auto">
            <a:xfrm>
              <a:off x="3104" y="2271"/>
              <a:ext cx="779" cy="4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61458"/>
            <p:cNvSpPr>
              <a:spLocks noChangeArrowheads="1"/>
            </p:cNvSpPr>
            <p:nvPr/>
          </p:nvSpPr>
          <p:spPr bwMode="auto">
            <a:xfrm>
              <a:off x="3845" y="2579"/>
              <a:ext cx="569" cy="569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семинар</a:t>
              </a:r>
            </a:p>
          </p:txBody>
        </p:sp>
        <p:sp>
          <p:nvSpPr>
            <p:cNvPr id="19" name="_s61459"/>
            <p:cNvSpPr>
              <a:spLocks noChangeShapeType="1"/>
            </p:cNvSpPr>
            <p:nvPr/>
          </p:nvSpPr>
          <p:spPr bwMode="auto">
            <a:xfrm>
              <a:off x="3141" y="2130"/>
              <a:ext cx="9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61460"/>
            <p:cNvSpPr>
              <a:spLocks noChangeArrowheads="1"/>
            </p:cNvSpPr>
            <p:nvPr/>
          </p:nvSpPr>
          <p:spPr bwMode="auto">
            <a:xfrm>
              <a:off x="4041" y="1846"/>
              <a:ext cx="569" cy="569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экскурсия</a:t>
              </a:r>
            </a:p>
          </p:txBody>
        </p:sp>
        <p:sp>
          <p:nvSpPr>
            <p:cNvPr id="21" name="_s61461"/>
            <p:cNvSpPr>
              <a:spLocks noChangeShapeType="1"/>
            </p:cNvSpPr>
            <p:nvPr/>
          </p:nvSpPr>
          <p:spPr bwMode="auto">
            <a:xfrm flipV="1">
              <a:off x="3103" y="1539"/>
              <a:ext cx="779" cy="4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61462"/>
            <p:cNvSpPr>
              <a:spLocks noChangeArrowheads="1"/>
            </p:cNvSpPr>
            <p:nvPr/>
          </p:nvSpPr>
          <p:spPr bwMode="auto">
            <a:xfrm>
              <a:off x="3844" y="1113"/>
              <a:ext cx="569" cy="569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Соревнова-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ние</a:t>
              </a:r>
            </a:p>
          </p:txBody>
        </p:sp>
        <p:sp>
          <p:nvSpPr>
            <p:cNvPr id="23" name="_s61463"/>
            <p:cNvSpPr>
              <a:spLocks noChangeShapeType="1"/>
            </p:cNvSpPr>
            <p:nvPr/>
          </p:nvSpPr>
          <p:spPr bwMode="auto">
            <a:xfrm flipV="1">
              <a:off x="3000" y="1107"/>
              <a:ext cx="449" cy="7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_s61464"/>
            <p:cNvSpPr>
              <a:spLocks noChangeArrowheads="1"/>
            </p:cNvSpPr>
            <p:nvPr/>
          </p:nvSpPr>
          <p:spPr bwMode="auto">
            <a:xfrm>
              <a:off x="3307" y="577"/>
              <a:ext cx="569" cy="569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Конферен-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ция</a:t>
              </a:r>
            </a:p>
          </p:txBody>
        </p:sp>
        <p:sp>
          <p:nvSpPr>
            <p:cNvPr id="25" name="_s61465"/>
            <p:cNvSpPr>
              <a:spLocks noChangeShapeType="1"/>
            </p:cNvSpPr>
            <p:nvPr/>
          </p:nvSpPr>
          <p:spPr bwMode="auto">
            <a:xfrm flipV="1">
              <a:off x="2858" y="949"/>
              <a:ext cx="0" cy="8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_s61466"/>
            <p:cNvSpPr>
              <a:spLocks noChangeArrowheads="1"/>
            </p:cNvSpPr>
            <p:nvPr/>
          </p:nvSpPr>
          <p:spPr bwMode="auto">
            <a:xfrm>
              <a:off x="2574" y="381"/>
              <a:ext cx="569" cy="569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игра</a:t>
              </a:r>
            </a:p>
          </p:txBody>
        </p:sp>
        <p:sp>
          <p:nvSpPr>
            <p:cNvPr id="27" name="_s61467"/>
            <p:cNvSpPr>
              <a:spLocks noChangeArrowheads="1"/>
            </p:cNvSpPr>
            <p:nvPr/>
          </p:nvSpPr>
          <p:spPr bwMode="auto">
            <a:xfrm>
              <a:off x="2574" y="1848"/>
              <a:ext cx="569" cy="56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sng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cs typeface="Arial" charset="0"/>
                </a:rPr>
                <a:t>урок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250825" y="549275"/>
            <a:ext cx="8569325" cy="5500688"/>
            <a:chOff x="272" y="999"/>
            <a:chExt cx="5171" cy="2812"/>
          </a:xfrm>
        </p:grpSpPr>
        <p:sp>
          <p:nvSpPr>
            <p:cNvPr id="3" name="_s62474"/>
            <p:cNvSpPr>
              <a:spLocks noChangeArrowheads="1" noTextEdit="1"/>
            </p:cNvSpPr>
            <p:nvPr/>
          </p:nvSpPr>
          <p:spPr bwMode="auto">
            <a:xfrm>
              <a:off x="2044" y="1210"/>
              <a:ext cx="1626" cy="1626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62479"/>
            <p:cNvSpPr>
              <a:spLocks noChangeArrowheads="1" noTextEdit="1"/>
            </p:cNvSpPr>
            <p:nvPr/>
          </p:nvSpPr>
          <p:spPr bwMode="auto">
            <a:xfrm rot="5400000">
              <a:off x="2426" y="1592"/>
              <a:ext cx="1626" cy="1626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62475"/>
            <p:cNvSpPr>
              <a:spLocks noChangeArrowheads="1" noTextEdit="1"/>
            </p:cNvSpPr>
            <p:nvPr/>
          </p:nvSpPr>
          <p:spPr bwMode="auto">
            <a:xfrm rot="10800000">
              <a:off x="2044" y="1974"/>
              <a:ext cx="1626" cy="1626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62477"/>
            <p:cNvSpPr>
              <a:spLocks noChangeArrowheads="1" noTextEdit="1"/>
            </p:cNvSpPr>
            <p:nvPr/>
          </p:nvSpPr>
          <p:spPr bwMode="auto">
            <a:xfrm rot="16200000">
              <a:off x="1662" y="1592"/>
              <a:ext cx="1626" cy="1626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62472"/>
            <p:cNvSpPr>
              <a:spLocks noChangeArrowheads="1"/>
            </p:cNvSpPr>
            <p:nvPr/>
          </p:nvSpPr>
          <p:spPr bwMode="auto">
            <a:xfrm>
              <a:off x="3290" y="1359"/>
              <a:ext cx="613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поднос</a:t>
              </a:r>
            </a:p>
          </p:txBody>
        </p:sp>
        <p:sp>
          <p:nvSpPr>
            <p:cNvPr id="8" name="_s62473"/>
            <p:cNvSpPr>
              <a:spLocks noChangeArrowheads="1"/>
            </p:cNvSpPr>
            <p:nvPr/>
          </p:nvSpPr>
          <p:spPr bwMode="auto">
            <a:xfrm>
              <a:off x="1812" y="2839"/>
              <a:ext cx="613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донос</a:t>
              </a:r>
            </a:p>
          </p:txBody>
        </p:sp>
        <p:sp>
          <p:nvSpPr>
            <p:cNvPr id="9" name="_s62476"/>
            <p:cNvSpPr>
              <a:spLocks noChangeArrowheads="1"/>
            </p:cNvSpPr>
            <p:nvPr/>
          </p:nvSpPr>
          <p:spPr bwMode="auto">
            <a:xfrm>
              <a:off x="1811" y="1360"/>
              <a:ext cx="613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взнос</a:t>
              </a:r>
            </a:p>
          </p:txBody>
        </p:sp>
        <p:sp>
          <p:nvSpPr>
            <p:cNvPr id="10" name="_s62478"/>
            <p:cNvSpPr>
              <a:spLocks noChangeArrowheads="1"/>
            </p:cNvSpPr>
            <p:nvPr/>
          </p:nvSpPr>
          <p:spPr bwMode="auto">
            <a:xfrm>
              <a:off x="3291" y="2838"/>
              <a:ext cx="613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перенос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Правильно соедините разрозненные части пословиц, расставьте знаки препинания, определите, где союзы соединяют однородные члены, а где - части сложного предложения</a:t>
            </a:r>
            <a:r>
              <a:rPr lang="ru-RU" sz="4000"/>
              <a:t>.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Мала пчела                       да стоять не велит. </a:t>
            </a:r>
          </a:p>
          <a:p>
            <a:r>
              <a:rPr lang="ru-RU" sz="2800"/>
              <a:t>Обычай бычий                  а дров не видал. </a:t>
            </a:r>
          </a:p>
          <a:p>
            <a:r>
              <a:rPr lang="ru-RU" sz="2800"/>
              <a:t>Лесом шел                         да струны тонки. </a:t>
            </a:r>
          </a:p>
          <a:p>
            <a:r>
              <a:rPr lang="ru-RU" sz="2800"/>
              <a:t>Мороз невелик                 а загрызет. </a:t>
            </a:r>
          </a:p>
          <a:p>
            <a:r>
              <a:rPr lang="ru-RU" sz="2800"/>
              <a:t>Ехал в Казань                  а ум телячий. </a:t>
            </a:r>
          </a:p>
          <a:p>
            <a:r>
              <a:rPr lang="ru-RU" sz="2800"/>
              <a:t>Гусли звонки                    а оба черны. </a:t>
            </a:r>
          </a:p>
          <a:p>
            <a:r>
              <a:rPr lang="ru-RU" sz="2800"/>
              <a:t>Совесть без зубов           да и та работает. </a:t>
            </a:r>
          </a:p>
          <a:p>
            <a:r>
              <a:rPr lang="ru-RU" sz="2800"/>
              <a:t>Чугун чугуна дразнит      а попал в Рязань.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Двоеточие в бессоюзном сложном предложении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1)Прием его был очень прост: он начисто отгрыз ей хвост.2) Обычай мой: с волками иначе не делать мировой, как снявши шкуру с них долой. (Крылов)</a:t>
            </a:r>
          </a:p>
          <a:p>
            <a:r>
              <a:rPr lang="ru-RU"/>
              <a:t>2)Обыкновенно мы говорим: все дороги приводят в Рим. ( Маяковский)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Лингвистические угадайки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– угадывание слов по толкованию (в том числе и образному) или по общему признаку; </a:t>
            </a:r>
          </a:p>
          <a:p>
            <a:r>
              <a:rPr lang="ru-RU" sz="2800"/>
              <a:t>– расшифровка пословиц, поговорок, фразеологических оборотов по отдельным признакам; </a:t>
            </a:r>
          </a:p>
          <a:p>
            <a:r>
              <a:rPr lang="ru-RU" sz="2800"/>
              <a:t>– разгадывание загадок (в том числе и лингвистических); </a:t>
            </a:r>
          </a:p>
          <a:p>
            <a:r>
              <a:rPr lang="ru-RU" sz="2800"/>
              <a:t>– игры-задачи «Я задумала слово», «Вопрос – ответ»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2800"/>
              <a:t>Задание 1. Угадайте слово по его описанию. Объясните, как вам это удалось сделать.</a:t>
            </a:r>
            <a:r>
              <a:rPr lang="ru-RU" sz="400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«Глаз» автомобиля. «Свежезамороженный» дождь. «Слово» регулировщика. «Архитектурное строение» пчел. </a:t>
            </a:r>
          </a:p>
          <a:p>
            <a:r>
              <a:rPr lang="ru-RU"/>
              <a:t>Родной или крестный. Шляпка на ножке. Лесной барабанщик. Собачья радость. </a:t>
            </a:r>
          </a:p>
          <a:p>
            <a:r>
              <a:rPr lang="ru-RU"/>
              <a:t>Такса, а не собака. Орел, а не птица. Не носки и не чулки.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2800"/>
              <a:t>Задание 2. Какие пословицы, поговорки, скороговорки здесь зашифрованы? Запишите их. Объясните смысл.</a:t>
            </a:r>
            <a:r>
              <a:rPr lang="ru-RU" sz="400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r>
              <a:rPr lang="ru-RU"/>
              <a:t>Не воробей. 2. На дворе, на траве. 3. Продукт, который маслом не испортишь. 4. Она пуще неволи. 5. Суп, сваренный Демьяном. 6. Мельник, работающий неделями.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Лингвистические «почемучки»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sz="4000"/>
              <a:t>Вопросы проблемного характера (выбор одного варианта из нескольких, разграничение двух правильных вариантов, сопоставление вариантов).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Наглядные пособия</a:t>
            </a:r>
          </a:p>
        </p:txBody>
      </p:sp>
      <p:pic>
        <p:nvPicPr>
          <p:cNvPr id="19465" name="Picture 9" descr="gal_r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1600200"/>
            <a:ext cx="2960687" cy="2185988"/>
          </a:xfrm>
          <a:noFill/>
          <a:ln/>
        </p:spPr>
      </p:pic>
      <p:pic>
        <p:nvPicPr>
          <p:cNvPr id="5138" name="Picture 18" descr="?node_id=416&amp;origi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9288" y="1600200"/>
            <a:ext cx="1876425" cy="2185988"/>
          </a:xfrm>
          <a:noFill/>
          <a:ln/>
        </p:spPr>
      </p:pic>
      <p:pic>
        <p:nvPicPr>
          <p:cNvPr id="19467" name="Рисунок 3" descr="«Тарас Бульба». Глава 1. «А поворотись-ка, сын!» Художник А. Герасимов. 19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35038" y="3938588"/>
            <a:ext cx="3081337" cy="2187575"/>
          </a:xfrm>
          <a:noFill/>
          <a:ln/>
        </p:spPr>
      </p:pic>
      <p:pic>
        <p:nvPicPr>
          <p:cNvPr id="7172" name="Picture 2" descr="G:\хохлома\х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33988" y="3938588"/>
            <a:ext cx="2865437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r>
              <a:rPr lang="ru-RU" sz="4000" i="1">
                <a:solidFill>
                  <a:schemeClr val="hlink"/>
                </a:solidFill>
              </a:rPr>
              <a:t>Я любовался яркой зеленью молодой травы. </a:t>
            </a:r>
            <a:br>
              <a:rPr lang="ru-RU" sz="4000" i="1">
                <a:solidFill>
                  <a:schemeClr val="hlink"/>
                </a:solidFill>
              </a:rPr>
            </a:br>
            <a:r>
              <a:rPr lang="ru-RU" sz="4000" i="1">
                <a:solidFill>
                  <a:schemeClr val="hlink"/>
                </a:solidFill>
              </a:rPr>
              <a:t>На лугу зеленеет трава.</a:t>
            </a:r>
            <a:r>
              <a:rPr lang="ru-RU" sz="4000" i="1"/>
              <a:t> </a:t>
            </a:r>
            <a:br>
              <a:rPr lang="ru-RU" sz="4000" i="1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Вопрос: «Почему слова зелень и зеленеет при всем сходстве их значений следует отнести к разным частям речи?»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 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endParaRPr lang="ru-RU" sz="4000"/>
          </a:p>
        </p:txBody>
      </p:sp>
      <p:graphicFrame>
        <p:nvGraphicFramePr>
          <p:cNvPr id="73760" name="Group 32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39972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32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говорю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поешь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говоришь       </a:t>
                      </a:r>
                      <a:b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хочешь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говорит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поют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говорят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хотят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Вопросы занимательного характера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1. Почему, когда смотришь на сцену в бинокль, не только лучше видишь, но и лучше слышишь и понимаешь? </a:t>
            </a:r>
          </a:p>
          <a:p>
            <a:pPr>
              <a:lnSpc>
                <a:spcPct val="90000"/>
              </a:lnSpc>
            </a:pPr>
            <a:r>
              <a:rPr lang="ru-RU" sz="2400"/>
              <a:t>2. Почему иностранец, изучающий русский язык, принял кузницу за жену кузнеца, а кузнечика – за их сына?   </a:t>
            </a:r>
          </a:p>
          <a:p>
            <a:pPr>
              <a:lnSpc>
                <a:spcPct val="90000"/>
              </a:lnSpc>
            </a:pPr>
            <a:r>
              <a:rPr lang="ru-RU" sz="2400"/>
              <a:t>3. Почему в приведенных парах слов оба случая написания правильны? Чем они отличаются? </a:t>
            </a:r>
          </a:p>
          <a:p>
            <a:pPr>
              <a:lnSpc>
                <a:spcPct val="90000"/>
              </a:lnSpc>
            </a:pPr>
            <a:r>
              <a:rPr lang="ru-RU" sz="2400"/>
              <a:t>Стукнете – стукните. Вырастешь – вырастишь. В пенье птиц – в пении птиц. В «Песне о Соколе» – в «Песни о вещем Олеге».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Для учебных проектов важно: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 определить цель исследовательской, практической и/или творческой деятельности; </a:t>
            </a:r>
          </a:p>
          <a:p>
            <a:pPr>
              <a:lnSpc>
                <a:spcPct val="80000"/>
              </a:lnSpc>
            </a:pPr>
            <a:r>
              <a:rPr lang="ru-RU" sz="2200"/>
              <a:t> обозначить проблему, возникающую в ходе исследования или специально созданной проблемной ситуации; </a:t>
            </a:r>
          </a:p>
          <a:p>
            <a:pPr>
              <a:lnSpc>
                <a:spcPct val="80000"/>
              </a:lnSpc>
            </a:pPr>
            <a:r>
              <a:rPr lang="ru-RU" sz="2200"/>
              <a:t> выдвинуть гипотезу, связанную со способами решения данной проблемы; </a:t>
            </a:r>
          </a:p>
          <a:p>
            <a:pPr>
              <a:lnSpc>
                <a:spcPct val="80000"/>
              </a:lnSpc>
            </a:pPr>
            <a:r>
              <a:rPr lang="ru-RU" sz="2200"/>
              <a:t> сформулировать конкретные задачи проекта и определить механизмы сбора и обработки необходимых для проекта данных и анализа результатов; </a:t>
            </a:r>
          </a:p>
          <a:p>
            <a:pPr>
              <a:lnSpc>
                <a:spcPct val="80000"/>
              </a:lnSpc>
            </a:pPr>
            <a:r>
              <a:rPr lang="ru-RU" sz="2200"/>
              <a:t> опираясь на эти задачи, составить четкий план проекта (это может быть, например, сценарий будущего медиатекста); </a:t>
            </a:r>
          </a:p>
          <a:p>
            <a:pPr>
              <a:lnSpc>
                <a:spcPct val="80000"/>
              </a:lnSpc>
            </a:pPr>
            <a:r>
              <a:rPr lang="ru-RU" sz="2200"/>
              <a:t> осуществить практическое выполнение плана проекта; </a:t>
            </a:r>
          </a:p>
          <a:p>
            <a:pPr>
              <a:lnSpc>
                <a:spcPct val="80000"/>
              </a:lnSpc>
            </a:pPr>
            <a:r>
              <a:rPr lang="ru-RU" sz="2200"/>
              <a:t> подготовить отчет по результатам проекта и обсудить его результаты.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Этапы подготовки и проведения урока-семинара: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 ознакомление учащихся с темой и микротемами семинара (за 2-3 недели до </a:t>
            </a:r>
          </a:p>
          <a:p>
            <a:pPr>
              <a:lnSpc>
                <a:spcPct val="80000"/>
              </a:lnSpc>
            </a:pPr>
            <a:r>
              <a:rPr lang="ru-RU" sz="2000"/>
              <a:t>проведения);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осмысление и выбор микротем; </a:t>
            </a:r>
          </a:p>
          <a:p>
            <a:pPr>
              <a:lnSpc>
                <a:spcPct val="80000"/>
              </a:lnSpc>
            </a:pPr>
            <a:r>
              <a:rPr lang="ru-RU" sz="2000"/>
              <a:t> создание творческих групп; </a:t>
            </a:r>
          </a:p>
          <a:p>
            <a:pPr>
              <a:lnSpc>
                <a:spcPct val="80000"/>
              </a:lnSpc>
            </a:pPr>
            <a:r>
              <a:rPr lang="ru-RU" sz="2000"/>
              <a:t> подбор материала к семинару; </a:t>
            </a:r>
          </a:p>
          <a:p>
            <a:pPr>
              <a:lnSpc>
                <a:spcPct val="80000"/>
              </a:lnSpc>
            </a:pPr>
            <a:r>
              <a:rPr lang="ru-RU" sz="2000"/>
              <a:t> консультации учителя (за 7-10 дней до проведения семинара); </a:t>
            </a:r>
          </a:p>
          <a:p>
            <a:pPr>
              <a:lnSpc>
                <a:spcPct val="80000"/>
              </a:lnSpc>
            </a:pPr>
            <a:r>
              <a:rPr lang="ru-RU" sz="2000"/>
              <a:t> систематизация и обобщение материала; </a:t>
            </a:r>
          </a:p>
          <a:p>
            <a:pPr>
              <a:lnSpc>
                <a:spcPct val="80000"/>
              </a:lnSpc>
            </a:pPr>
            <a:r>
              <a:rPr lang="ru-RU" sz="2000"/>
              <a:t> выступление творческих групп на семинаре; </a:t>
            </a:r>
          </a:p>
          <a:p>
            <a:pPr>
              <a:lnSpc>
                <a:spcPct val="80000"/>
              </a:lnSpc>
            </a:pPr>
            <a:r>
              <a:rPr lang="ru-RU" sz="2000"/>
              <a:t> конспектирование дат, определений и других важных моментов сообщений; </a:t>
            </a:r>
          </a:p>
          <a:p>
            <a:pPr>
              <a:lnSpc>
                <a:spcPct val="80000"/>
              </a:lnSpc>
            </a:pPr>
            <a:r>
              <a:rPr lang="ru-RU" sz="2000"/>
              <a:t> выполнение практического задания;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обсуждение выступлений творческих групп; </a:t>
            </a:r>
          </a:p>
          <a:p>
            <a:pPr>
              <a:lnSpc>
                <a:spcPct val="80000"/>
              </a:lnSpc>
            </a:pPr>
            <a:r>
              <a:rPr lang="ru-RU" sz="2000"/>
              <a:t> подведение итогов;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оценивание работы;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объяснение домашнего задания.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Этапы подготовки и проведения урока- исследования</a:t>
            </a:r>
            <a:r>
              <a:rPr lang="ru-RU" sz="400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 выбор текстов; </a:t>
            </a:r>
          </a:p>
          <a:p>
            <a:pPr>
              <a:lnSpc>
                <a:spcPct val="80000"/>
              </a:lnSpc>
            </a:pPr>
            <a:r>
              <a:rPr lang="ru-RU" sz="2000"/>
              <a:t> составление плана анализа текста; </a:t>
            </a:r>
          </a:p>
          <a:p>
            <a:pPr>
              <a:lnSpc>
                <a:spcPct val="80000"/>
              </a:lnSpc>
            </a:pPr>
            <a:r>
              <a:rPr lang="ru-RU" sz="2000"/>
              <a:t> предварительная работа с произведением; </a:t>
            </a:r>
          </a:p>
          <a:p>
            <a:pPr>
              <a:lnSpc>
                <a:spcPct val="80000"/>
              </a:lnSpc>
            </a:pPr>
            <a:r>
              <a:rPr lang="ru-RU" sz="2000"/>
              <a:t> создание творческих групп; </a:t>
            </a:r>
          </a:p>
          <a:p>
            <a:pPr>
              <a:lnSpc>
                <a:spcPct val="80000"/>
              </a:lnSpc>
            </a:pPr>
            <a:r>
              <a:rPr lang="ru-RU" sz="2000"/>
              <a:t> дифференцированное распределение отрывков; </a:t>
            </a:r>
          </a:p>
          <a:p>
            <a:pPr>
              <a:lnSpc>
                <a:spcPct val="80000"/>
              </a:lnSpc>
            </a:pPr>
            <a:r>
              <a:rPr lang="ru-RU" sz="2000"/>
              <a:t> исследование художественного текста под </a:t>
            </a:r>
          </a:p>
          <a:p>
            <a:pPr>
              <a:lnSpc>
                <a:spcPct val="80000"/>
              </a:lnSpc>
            </a:pPr>
            <a:r>
              <a:rPr lang="ru-RU" sz="2000"/>
              <a:t>«лингвистическим микроскопом»; </a:t>
            </a:r>
          </a:p>
          <a:p>
            <a:pPr>
              <a:lnSpc>
                <a:spcPct val="80000"/>
              </a:lnSpc>
            </a:pPr>
            <a:r>
              <a:rPr lang="ru-RU" sz="2000"/>
              <a:t> подготовка группы к «защите» исследования; </a:t>
            </a:r>
          </a:p>
          <a:p>
            <a:pPr>
              <a:lnSpc>
                <a:spcPct val="80000"/>
              </a:lnSpc>
            </a:pPr>
            <a:r>
              <a:rPr lang="ru-RU" sz="2000"/>
              <a:t> представление текста (художественное чтение) одноклассникам; </a:t>
            </a:r>
          </a:p>
          <a:p>
            <a:pPr>
              <a:lnSpc>
                <a:spcPct val="80000"/>
              </a:lnSpc>
            </a:pPr>
            <a:r>
              <a:rPr lang="ru-RU" sz="2000"/>
              <a:t> лингвистический анализ отрывка;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обсуждение, рецензирование анализов, проведённых группами; </a:t>
            </a:r>
          </a:p>
          <a:p>
            <a:pPr>
              <a:lnSpc>
                <a:spcPct val="80000"/>
              </a:lnSpc>
            </a:pPr>
            <a:r>
              <a:rPr lang="ru-RU" sz="2000"/>
              <a:t> подведение итогов урока;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оценивание работы учащихся; </a:t>
            </a:r>
          </a:p>
          <a:p>
            <a:pPr>
              <a:lnSpc>
                <a:spcPct val="80000"/>
              </a:lnSpc>
            </a:pPr>
            <a:r>
              <a:rPr lang="ru-RU" sz="2000"/>
              <a:t> объяснение домашнего задания.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Этапы урока-практикума:</a:t>
            </a:r>
            <a:r>
              <a:rPr lang="ru-RU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 экскурсия, наблюдения за природой; </a:t>
            </a:r>
          </a:p>
          <a:p>
            <a:pPr>
              <a:lnSpc>
                <a:spcPct val="80000"/>
              </a:lnSpc>
            </a:pPr>
            <a:r>
              <a:rPr lang="ru-RU" sz="2800"/>
              <a:t> знакомство на практике с изобразительно-выразительными средствами; </a:t>
            </a:r>
          </a:p>
          <a:p>
            <a:pPr>
              <a:lnSpc>
                <a:spcPct val="80000"/>
              </a:lnSpc>
            </a:pPr>
            <a:r>
              <a:rPr lang="ru-RU" sz="2800"/>
              <a:t> обсуждение увиденного; </a:t>
            </a:r>
          </a:p>
          <a:p>
            <a:pPr>
              <a:lnSpc>
                <a:spcPct val="80000"/>
              </a:lnSpc>
            </a:pPr>
            <a:r>
              <a:rPr lang="ru-RU" sz="2800"/>
              <a:t> творческая работа учащихся; </a:t>
            </a:r>
          </a:p>
          <a:p>
            <a:pPr>
              <a:lnSpc>
                <a:spcPct val="80000"/>
              </a:lnSpc>
            </a:pPr>
            <a:r>
              <a:rPr lang="ru-RU" sz="2800"/>
              <a:t> чтение сочинений (по желанию); </a:t>
            </a:r>
          </a:p>
          <a:p>
            <a:pPr>
              <a:lnSpc>
                <a:spcPct val="80000"/>
              </a:lnSpc>
            </a:pPr>
            <a:r>
              <a:rPr lang="ru-RU" sz="2800"/>
              <a:t> обсуждение и рецензирование творческих работ; </a:t>
            </a:r>
          </a:p>
          <a:p>
            <a:pPr>
              <a:lnSpc>
                <a:spcPct val="80000"/>
              </a:lnSpc>
            </a:pPr>
            <a:r>
              <a:rPr lang="ru-RU" sz="2800"/>
              <a:t> исправление и доработка сочинений; </a:t>
            </a:r>
          </a:p>
          <a:p>
            <a:pPr>
              <a:lnSpc>
                <a:spcPct val="80000"/>
              </a:lnSpc>
            </a:pPr>
            <a:r>
              <a:rPr lang="ru-RU" sz="2800"/>
              <a:t> объяснение домашнего задания. (Как правило, </a:t>
            </a:r>
          </a:p>
          <a:p>
            <a:pPr>
              <a:lnSpc>
                <a:spcPct val="80000"/>
              </a:lnSpc>
            </a:pPr>
            <a:r>
              <a:rPr lang="ru-RU" sz="2800"/>
              <a:t>художественное оформление творческих работ).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Типы домашнего задания: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73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 творческая работа; </a:t>
            </a:r>
          </a:p>
          <a:p>
            <a:pPr>
              <a:lnSpc>
                <a:spcPct val="80000"/>
              </a:lnSpc>
            </a:pPr>
            <a:r>
              <a:rPr lang="ru-RU" sz="2400"/>
              <a:t> лингвистическое исследование текста; </a:t>
            </a:r>
          </a:p>
          <a:p>
            <a:pPr>
              <a:lnSpc>
                <a:spcPct val="80000"/>
              </a:lnSpc>
            </a:pPr>
            <a:r>
              <a:rPr lang="ru-RU" sz="2400"/>
              <a:t> подготовка иллюстраций к литературным произведениям; </a:t>
            </a:r>
          </a:p>
          <a:p>
            <a:pPr>
              <a:lnSpc>
                <a:spcPct val="80000"/>
              </a:lnSpc>
            </a:pPr>
            <a:r>
              <a:rPr lang="ru-RU" sz="2400"/>
              <a:t> рисование обложек к литературным произведениям; </a:t>
            </a:r>
          </a:p>
          <a:p>
            <a:pPr>
              <a:lnSpc>
                <a:spcPct val="80000"/>
              </a:lnSpc>
            </a:pPr>
            <a:r>
              <a:rPr lang="ru-RU" sz="2400"/>
              <a:t> художественное чтение; </a:t>
            </a:r>
          </a:p>
          <a:p>
            <a:pPr>
              <a:lnSpc>
                <a:spcPct val="80000"/>
              </a:lnSpc>
            </a:pPr>
            <a:r>
              <a:rPr lang="ru-RU" sz="2400"/>
              <a:t> инсценировка художественного произведения; </a:t>
            </a:r>
          </a:p>
          <a:p>
            <a:pPr>
              <a:lnSpc>
                <a:spcPct val="80000"/>
              </a:lnSpc>
            </a:pPr>
            <a:r>
              <a:rPr lang="ru-RU" sz="2400"/>
              <a:t> создание самостоятельных литературных произведений различных жанров; </a:t>
            </a:r>
          </a:p>
          <a:p>
            <a:pPr>
              <a:lnSpc>
                <a:spcPct val="80000"/>
              </a:lnSpc>
            </a:pPr>
            <a:r>
              <a:rPr lang="ru-RU" sz="2400"/>
              <a:t> продолжение неоконченных произведений; </a:t>
            </a:r>
          </a:p>
          <a:p>
            <a:pPr>
              <a:lnSpc>
                <a:spcPct val="80000"/>
              </a:lnSpc>
            </a:pPr>
            <a:r>
              <a:rPr lang="ru-RU" sz="2400"/>
              <a:t> наблюдение за природой; </a:t>
            </a:r>
          </a:p>
          <a:p>
            <a:pPr>
              <a:lnSpc>
                <a:spcPct val="80000"/>
              </a:lnSpc>
            </a:pPr>
            <a:r>
              <a:rPr lang="ru-RU" sz="2400"/>
              <a:t> подготовка словарных диктантов; </a:t>
            </a:r>
          </a:p>
          <a:p>
            <a:pPr>
              <a:lnSpc>
                <a:spcPct val="80000"/>
              </a:lnSpc>
            </a:pPr>
            <a:r>
              <a:rPr lang="ru-RU" sz="2400"/>
              <a:t> составление вопросника к зачету по теме; </a:t>
            </a:r>
          </a:p>
          <a:p>
            <a:pPr>
              <a:lnSpc>
                <a:spcPct val="80000"/>
              </a:lnSpc>
            </a:pPr>
            <a:r>
              <a:rPr lang="ru-RU" sz="2400"/>
              <a:t> составление конспекта, опорных таблиц; </a:t>
            </a:r>
          </a:p>
          <a:p>
            <a:pPr>
              <a:lnSpc>
                <a:spcPct val="80000"/>
              </a:lnSpc>
            </a:pPr>
            <a:r>
              <a:rPr lang="ru-RU" sz="2400"/>
              <a:t> письмо по памяти.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4752975"/>
          </a:xfrm>
        </p:spPr>
        <p:txBody>
          <a:bodyPr/>
          <a:lstStyle/>
          <a:p>
            <a:r>
              <a:rPr lang="ru-RU"/>
              <a:t>Как можно использовать презентацию на уроках русского языка и литературы, чтобы заинтересовать учащихся предметом?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ru-RU"/>
              <a:t>Информация  о жизни и творчестве писателя воспринимается детьми лучше, если рассказ сопровождают фотографии, рисунки.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Расставьте знаки препинания.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Его богатая энергия постоянно ищет выхода и когда нет ей применения в делах она разряжается по пустякам но разряжается непременно.</a:t>
            </a:r>
          </a:p>
          <a:p>
            <a:pPr>
              <a:lnSpc>
                <a:spcPct val="80000"/>
              </a:lnSpc>
            </a:pPr>
            <a:r>
              <a:rPr lang="ru-RU" sz="2400"/>
              <a:t>Художник с интересом рисовал голову старика и когда кончил  то его поразило сходство этой головы с чем-то знакомым.</a:t>
            </a:r>
          </a:p>
          <a:p>
            <a:pPr>
              <a:lnSpc>
                <a:spcPct val="80000"/>
              </a:lnSpc>
            </a:pPr>
            <a:r>
              <a:rPr lang="ru-RU" sz="2400"/>
              <a:t>Он давно сидит тут и как только я вношу чайник с добрым криком бросается ко мне.</a:t>
            </a:r>
          </a:p>
          <a:p>
            <a:pPr>
              <a:lnSpc>
                <a:spcPct val="80000"/>
              </a:lnSpc>
            </a:pPr>
            <a:r>
              <a:rPr lang="ru-RU" sz="2400"/>
              <a:t>Я сижу рядом с рыболовом и пока мы разговариваем ему попадается несколько славных рыбин.</a:t>
            </a:r>
          </a:p>
          <a:p>
            <a:pPr>
              <a:lnSpc>
                <a:spcPct val="80000"/>
              </a:lnSpc>
            </a:pPr>
            <a:r>
              <a:rPr lang="ru-RU" sz="2400"/>
              <a:t>Мечик не оглядывался и не слышал погони но он знал что гонятся за ним и когда один за другим прозвучали три выстрела ему показалось что это стреляют в него.  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609600"/>
            <a:ext cx="6019800" cy="2362200"/>
          </a:xfrm>
        </p:spPr>
        <p:txBody>
          <a:bodyPr/>
          <a:lstStyle/>
          <a:p>
            <a:r>
              <a:rPr lang="ru-RU" sz="5400" b="1">
                <a:solidFill>
                  <a:srgbClr val="FF6600"/>
                </a:solidFill>
                <a:latin typeface="Monotype Corsiva" pitchFamily="66" charset="0"/>
              </a:rPr>
              <a:t>Николай Михайлович Карамзин</a:t>
            </a:r>
            <a:br>
              <a:rPr lang="ru-RU" sz="5400" b="1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5400" b="1">
                <a:solidFill>
                  <a:srgbClr val="FF6600"/>
                </a:solidFill>
                <a:latin typeface="Monotype Corsiva" pitchFamily="66" charset="0"/>
              </a:rPr>
              <a:t>(1766 – 1826)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62400"/>
            <a:ext cx="8458200" cy="2667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3600">
                <a:solidFill>
                  <a:schemeClr val="folHlink"/>
                </a:solidFill>
                <a:latin typeface="Monotype Corsiva" pitchFamily="66" charset="0"/>
              </a:rPr>
              <a:t>	</a:t>
            </a: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К чему ни обратись в нашей литературе – всему начало положено Карамзиным: журналистике, критике, повести-роману, повести исторической, публицизму, изучению истории.</a:t>
            </a:r>
          </a:p>
          <a:p>
            <a:pPr algn="r">
              <a:lnSpc>
                <a:spcPct val="80000"/>
              </a:lnSpc>
            </a:pP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В.Г.Белинский</a:t>
            </a:r>
          </a:p>
        </p:txBody>
      </p:sp>
      <p:pic>
        <p:nvPicPr>
          <p:cNvPr id="89092" name="Picture 4" descr="Новый р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00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743200" y="2209800"/>
            <a:ext cx="3557588" cy="10668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Н.М.Карамзин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324600" y="3429000"/>
            <a:ext cx="2590800" cy="990600"/>
          </a:xfrm>
          <a:prstGeom prst="rect">
            <a:avLst/>
          </a:prstGeom>
          <a:solidFill>
            <a:schemeClr val="bg2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Военная служба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257800" y="4953000"/>
            <a:ext cx="3429000" cy="1600200"/>
          </a:xfrm>
          <a:prstGeom prst="rect">
            <a:avLst/>
          </a:prstGeom>
          <a:solidFill>
            <a:schemeClr val="bg2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Смерть отца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Отставка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Симбирск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81000" y="4876800"/>
            <a:ext cx="4114800" cy="1676400"/>
          </a:xfrm>
          <a:prstGeom prst="rect">
            <a:avLst/>
          </a:prstGeom>
          <a:solidFill>
            <a:schemeClr val="bg2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Увлечение масонством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Занятие литературой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Изучение истории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28600" y="304800"/>
            <a:ext cx="3886200" cy="1524000"/>
          </a:xfrm>
          <a:prstGeom prst="rect">
            <a:avLst/>
          </a:prstGeom>
          <a:solidFill>
            <a:schemeClr val="bg2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Симбирская губерния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Родовитая, но небогатая 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дворянская семья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953000" y="381000"/>
            <a:ext cx="3886200" cy="1447800"/>
          </a:xfrm>
          <a:prstGeom prst="rect">
            <a:avLst/>
          </a:prstGeom>
          <a:solidFill>
            <a:schemeClr val="bg2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Светское образование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Знание иностранных 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языков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52400" y="3429000"/>
            <a:ext cx="2590800" cy="990600"/>
          </a:xfrm>
          <a:prstGeom prst="rect">
            <a:avLst/>
          </a:prstGeom>
          <a:solidFill>
            <a:schemeClr val="bg2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Путешествие </a:t>
            </a:r>
          </a:p>
          <a:p>
            <a:pPr algn="ctr"/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 Европе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1676400" y="4419600"/>
            <a:ext cx="485775" cy="3778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rot="16200000">
            <a:off x="4651375" y="5254625"/>
            <a:ext cx="485775" cy="796925"/>
          </a:xfrm>
          <a:prstGeom prst="upArrow">
            <a:avLst>
              <a:gd name="adj1" fmla="val 50000"/>
              <a:gd name="adj2" fmla="val 4101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rot="10800000">
            <a:off x="3124200" y="3276600"/>
            <a:ext cx="485775" cy="1600200"/>
          </a:xfrm>
          <a:prstGeom prst="upArrow">
            <a:avLst>
              <a:gd name="adj1" fmla="val 50000"/>
              <a:gd name="adj2" fmla="val 8235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1800">
              <a:latin typeface="Tahoma" pitchFamily="34" charset="0"/>
            </a:endParaRP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 rot="10800000">
            <a:off x="7235825" y="1844675"/>
            <a:ext cx="485775" cy="1528763"/>
          </a:xfrm>
          <a:prstGeom prst="upArrow">
            <a:avLst>
              <a:gd name="adj1" fmla="val 50000"/>
              <a:gd name="adj2" fmla="val 7867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 rot="5400000">
            <a:off x="4293394" y="754856"/>
            <a:ext cx="485775" cy="792163"/>
          </a:xfrm>
          <a:prstGeom prst="upArrow">
            <a:avLst>
              <a:gd name="adj1" fmla="val 50000"/>
              <a:gd name="adj2" fmla="val 4076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5292725" y="1773238"/>
            <a:ext cx="381000" cy="3651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3352800" y="1828800"/>
            <a:ext cx="381000" cy="3762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 rot="10800000">
            <a:off x="7239000" y="4437063"/>
            <a:ext cx="457200" cy="515937"/>
          </a:xfrm>
          <a:prstGeom prst="upArrow">
            <a:avLst>
              <a:gd name="adj1" fmla="val 50000"/>
              <a:gd name="adj2" fmla="val 2821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 rot="10800000">
            <a:off x="5508625" y="3357563"/>
            <a:ext cx="485775" cy="1595437"/>
          </a:xfrm>
          <a:prstGeom prst="upArrow">
            <a:avLst>
              <a:gd name="adj1" fmla="val 50000"/>
              <a:gd name="adj2" fmla="val 8210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 rot="10800000">
            <a:off x="1692275" y="2708275"/>
            <a:ext cx="1023938" cy="6905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 rot="10800000" flipH="1">
            <a:off x="6300788" y="2636838"/>
            <a:ext cx="862012" cy="7620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 animBg="1"/>
      <p:bldP spid="9525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Новый р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8975"/>
            <a:ext cx="84582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5292725" cy="6669087"/>
          </a:xfrm>
        </p:spPr>
        <p:txBody>
          <a:bodyPr/>
          <a:lstStyle/>
          <a:p>
            <a:pPr marL="1588" indent="-1588" algn="ct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В 1791-1792 гг. после года путешествий по Европе им было предпринято издание "Московского журнала", давшего русской журналистике, по словам Ю.М. Лотмана, эталон русского литературно-критического журнала. Значительную часть публикаций в нем составили произведения самого Карамзина, в частности, плод его поездки по Европе - "Письма русского путешественника", определившие собой основной тон журнала - просветительский, но без излишней официозности. Однако в 1792 г. "Московский журнал" был прекращен после публикации в нем оды Карамзина "К Милости", поводом к созданию которой стал арест близкого Карамзину русского писателя Н.И. Новикова.</a:t>
            </a:r>
          </a:p>
        </p:txBody>
      </p:sp>
      <p:pic>
        <p:nvPicPr>
          <p:cNvPr id="99331" name="Picture 3" descr="jcover-1226148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836613"/>
            <a:ext cx="373697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4437063"/>
            <a:ext cx="8351837" cy="2119312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ru-RU" sz="4700" b="1" dirty="0">
                <a:solidFill>
                  <a:srgbClr val="FF00FF"/>
                </a:solidFill>
              </a:rPr>
              <a:t>ЖИЗНЬ </a:t>
            </a:r>
            <a:r>
              <a:rPr lang="en-US" sz="4700" b="1" dirty="0">
                <a:solidFill>
                  <a:srgbClr val="FF00FF"/>
                </a:solidFill>
              </a:rPr>
              <a:t/>
            </a:r>
            <a:br>
              <a:rPr lang="en-US" sz="4700" b="1" dirty="0">
                <a:solidFill>
                  <a:srgbClr val="FF00FF"/>
                </a:solidFill>
              </a:rPr>
            </a:br>
            <a:r>
              <a:rPr lang="ru-RU" sz="4700" b="1" dirty="0">
                <a:solidFill>
                  <a:srgbClr val="FF00FF"/>
                </a:solidFill>
              </a:rPr>
              <a:t>СЕРГЕЯ ЕСЕНИНА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6250"/>
            <a:ext cx="26654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619250" y="2324100"/>
            <a:ext cx="58372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Быть поэтом - это значит то же,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Если правды жизни не нарушить,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Рубцевать себя по нежной коже,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Кровью чувств ласкать чужие души.</a:t>
            </a:r>
            <a:r>
              <a:rPr lang="ru-RU" sz="2400" b="1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101383" name="я покинул родимый дом. читает есени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01013" y="6165850"/>
            <a:ext cx="304800" cy="304800"/>
          </a:xfrm>
          <a:prstGeom prst="rect">
            <a:avLst/>
          </a:prstGeom>
          <a:noFill/>
        </p:spPr>
      </p:pic>
      <p:pic>
        <p:nvPicPr>
          <p:cNvPr id="8" name="я покинул родимый дом. читает есен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7600" fill="hold"/>
                                        <p:tgtEl>
                                          <p:spTgt spid="1013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13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r>
              <a:rPr lang="ru-RU"/>
              <a:t>На уроках русского языка мультимедиа поможет учителю в объяснении новой 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 rot="3822378">
            <a:off x="3707607" y="1629569"/>
            <a:ext cx="1512887" cy="504825"/>
          </a:xfrm>
          <a:prstGeom prst="curvedDownArrow">
            <a:avLst>
              <a:gd name="adj1" fmla="val 72063"/>
              <a:gd name="adj2" fmla="val 1198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9750" y="3284538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>
                <a:solidFill>
                  <a:srgbClr val="FF0000"/>
                </a:solidFill>
              </a:rPr>
              <a:t>«дее»</a:t>
            </a:r>
            <a:r>
              <a:rPr kumimoji="1" lang="ru-RU"/>
              <a:t> (деяти, т.е делать) </a:t>
            </a:r>
            <a:r>
              <a:rPr kumimoji="1" lang="ru-RU">
                <a:solidFill>
                  <a:srgbClr val="FF00FF"/>
                </a:solidFill>
              </a:rPr>
              <a:t>+ </a:t>
            </a:r>
            <a:r>
              <a:rPr kumimoji="1" lang="ru-RU" b="1">
                <a:solidFill>
                  <a:srgbClr val="FF0000"/>
                </a:solidFill>
              </a:rPr>
              <a:t>причастие</a:t>
            </a:r>
            <a:r>
              <a:rPr kumimoji="1" lang="ru-RU">
                <a:solidFill>
                  <a:srgbClr val="FF0000"/>
                </a:solidFill>
              </a:rPr>
              <a:t> </a:t>
            </a:r>
            <a:r>
              <a:rPr kumimoji="1" lang="ru-RU"/>
              <a:t>(ср. причастность)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68313" y="4652963"/>
            <a:ext cx="799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00"/>
                </a:solidFill>
              </a:rPr>
              <a:t>(Термин введён в Грамматику М.Смотрицким в начале 17 века)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763713" y="2636838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3600" b="1">
                <a:solidFill>
                  <a:srgbClr val="FF0066"/>
                </a:solidFill>
              </a:rPr>
              <a:t>Дея</a:t>
            </a:r>
            <a:r>
              <a:rPr kumimoji="1" lang="ru-RU" sz="3600" b="1"/>
              <a:t>тель,</a:t>
            </a:r>
            <a:r>
              <a:rPr kumimoji="1" lang="ru-RU" sz="3600" b="1">
                <a:solidFill>
                  <a:srgbClr val="000000"/>
                </a:solidFill>
              </a:rPr>
              <a:t> </a:t>
            </a:r>
            <a:r>
              <a:rPr kumimoji="1" lang="ru-RU" sz="3600" b="1">
                <a:solidFill>
                  <a:srgbClr val="FF0066"/>
                </a:solidFill>
              </a:rPr>
              <a:t>дей</a:t>
            </a:r>
            <a:r>
              <a:rPr kumimoji="1" lang="ru-RU" sz="3600" b="1"/>
              <a:t>ствие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 </a:t>
            </a:r>
            <a:r>
              <a:rPr lang="ru-RU" sz="5400" b="1">
                <a:solidFill>
                  <a:srgbClr val="FF0066"/>
                </a:solidFill>
              </a:rPr>
              <a:t>ДЕЕ</a:t>
            </a:r>
            <a:r>
              <a:rPr lang="ru-RU" sz="5400" b="1">
                <a:solidFill>
                  <a:srgbClr val="66FF33"/>
                </a:solidFill>
              </a:rPr>
              <a:t>ПРИЧАСТИЕ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042988" y="5734050"/>
            <a:ext cx="77771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8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8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/>
      <p:bldP spid="107524" grpId="0"/>
      <p:bldP spid="107525" grpId="0"/>
      <p:bldP spid="1075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6049962"/>
          </a:xfrm>
        </p:spPr>
        <p:txBody>
          <a:bodyPr/>
          <a:lstStyle/>
          <a:p>
            <a:r>
              <a:rPr lang="ru-RU" sz="2400"/>
              <a:t>Сказка о деепричастии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Деепричастие было незаконнорожденным сыном Наречия и генерала Глагола, славного многими победами. Когда ребенок вырос, он стал адъютантом своего отца и служил не молчаливым исполнителем, а добавочным действием при Глаголе. Деепричастие умело воодушевлять войска своим появлением на поле боя, а если и это не помогала, то, по поручению отца, приводило резерв – Деепричастный Оборот. И оно само, и Деепричастный Оборот выделяются на письме запятыми, так как это – гвардия, которую Глагол вводит в бой в самый нужный момент. Таким образом, Деепричастие и Деепричастный Оборот – это обстоятельства, которые решают исход дела.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Переведите сказку на язык науки.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630362"/>
          </a:xfrm>
        </p:spPr>
        <p:txBody>
          <a:bodyPr/>
          <a:lstStyle/>
          <a:p>
            <a:r>
              <a:rPr lang="ru-RU" sz="2400"/>
              <a:t>Рассмотрите схему, а потом перерисуйте ее в тетрадь и проведите стрелочки от родителей Деепричастия к тем признакам, которые они по наследству передали своему чаду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Вопрос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Синтаксическая роль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Неизменяемость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/>
              <a:t>Наречие        Деепричастие        Глагол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Добавочное действие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Возвратность 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Давайте выучим суффиксы Деепричастий.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0147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Совершенный вид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Несовершенный вид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-учи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-ючи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-вши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Виды связи в сложном предложении</a:t>
            </a:r>
          </a:p>
        </p:txBody>
      </p:sp>
      <p:graphicFrame>
        <p:nvGraphicFramePr>
          <p:cNvPr id="22618" name="Group 9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8091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Виды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Виды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Уж было поздно и темно; сердито бился дождь в окно, и ветер дул, печально воя.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и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Подчинительная и бессоюзная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Каме около устья тянулись вереницей такие длинные плоты, что нельзя было увидеть их конца: он терялся в тумане.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 (что…) 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Сочинительная и подчинительная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Стадо диких уток со свистом промчалось над нами, и мы слышали, как оно опустилось на реку недалеко от нас.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 и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 (как…).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Сочинительная, подчинительная и бессоюзная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Чтение в жизни человека мыслящего – это не поглощение книг одна за другой, а творчество духа : он может прочитать немного книг, но это чтение дает ему несравненно больше, чем десятки книг дадут тому, кто читает для того, чтобы «убить время».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но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[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(чем…), (кто…), (чтобы…).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Материал для наблюдений и анализа</a:t>
            </a:r>
            <a:br>
              <a:rPr lang="ru-RU" sz="2400"/>
            </a:br>
            <a:r>
              <a:rPr lang="ru-RU" sz="2400" b="1"/>
              <a:t>Как узнать деепричастие и отличить от других частей речи (глагола, причастия)?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543800" cy="43735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Выкрашенный краской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Выкрасив краской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Устроенный по проекту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Устроившись на ночлег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Запертый дома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Заперев 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Выделить предложения с деепричастным оборотом.</a:t>
            </a:r>
            <a:br>
              <a:rPr lang="ru-RU" sz="2400"/>
            </a:br>
            <a:r>
              <a:rPr lang="ru-RU" sz="2400"/>
              <a:t>Материал для проведения синтаксической пятиминутки.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/>
              <a:t>Блеснула яркая молния, и раздался удар грома.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Много тайн хранят леса, опаленные войной.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Озеро, взволнованное ветром, шумело у берегов.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Георгины, почерневшие от мороза, печально свешивали свои головки.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Не узнав горя, не узнаешь и радости.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Мальчик шел и не разбирал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Найдите предложения, в которых есть деепричастия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Мама сидела, откинувшись в кресле.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Я открыл окно и залюбовался видом.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Брат склонил голову и писал что-то.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Разложив игры, дети сели в кружок.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Уставшая, она не хотела идти дальше. 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81000" y="1600200"/>
            <a:ext cx="6858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381000" y="4419600"/>
            <a:ext cx="6858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/>
              <a:t>На уроках литературы можно с помощью мультимедиа демонстрировать иллюстрации к произведениям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571500"/>
            <a:ext cx="7686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052513"/>
            <a:ext cx="614362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"/>
            <a:ext cx="5715000" cy="657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пусть же после нас живут ещё лучше, чем мы, и красуется вечно любимая ристом русская зем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514350"/>
            <a:ext cx="7896225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/>
              <a:t>На уроках литературы можно прослушать стихотворения, песни на фоне нужных реподукций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6022638" cy="6858000"/>
          </a:xfrm>
          <a:prstGeom prst="rect">
            <a:avLst/>
          </a:prstGeom>
          <a:noFill/>
          <a:ln w="4127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690813" y="1144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35150" y="188913"/>
            <a:ext cx="6119813" cy="434975"/>
          </a:xfrm>
          <a:prstGeom prst="rect">
            <a:avLst/>
          </a:prstGeom>
          <a:solidFill>
            <a:srgbClr val="99CC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Н и нн в суффиксах прилагательных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35150" y="836613"/>
            <a:ext cx="5984875" cy="407987"/>
          </a:xfrm>
          <a:prstGeom prst="rect">
            <a:avLst/>
          </a:prstGeom>
          <a:solidFill>
            <a:schemeClr val="bg1"/>
          </a:solidFill>
          <a:ln w="412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Определи, от какой части речи образовано слово.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76600" y="1557338"/>
            <a:ext cx="2854325" cy="407987"/>
          </a:xfrm>
          <a:prstGeom prst="rect">
            <a:avLst/>
          </a:prstGeom>
          <a:solidFill>
            <a:schemeClr val="bg1"/>
          </a:solidFill>
          <a:ln w="412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От существительного?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356100" y="2230438"/>
            <a:ext cx="515938" cy="407987"/>
          </a:xfrm>
          <a:prstGeom prst="rect">
            <a:avLst/>
          </a:prstGeom>
          <a:solidFill>
            <a:schemeClr val="bg1"/>
          </a:solidFill>
          <a:ln w="412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Да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08175" y="2997200"/>
            <a:ext cx="5724525" cy="407988"/>
          </a:xfrm>
          <a:prstGeom prst="rect">
            <a:avLst/>
          </a:prstGeom>
          <a:solidFill>
            <a:schemeClr val="bg1"/>
          </a:solidFill>
          <a:ln w="412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Определи, какой суффикс прибавлен к основе?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92275" y="3860800"/>
            <a:ext cx="2146300" cy="501650"/>
          </a:xfrm>
          <a:prstGeom prst="rect">
            <a:avLst/>
          </a:prstGeom>
          <a:solidFill>
            <a:srgbClr val="99CCFF"/>
          </a:solidFill>
          <a:ln w="4445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-онн, -енн, -н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411413" y="4749800"/>
            <a:ext cx="512762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Да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835150" y="5516563"/>
            <a:ext cx="1711325" cy="498475"/>
          </a:xfrm>
          <a:prstGeom prst="rect">
            <a:avLst/>
          </a:prstGeom>
          <a:solidFill>
            <a:srgbClr val="99CCFF"/>
          </a:solidFill>
          <a:ln w="412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Пиши - нн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4213" y="6021388"/>
            <a:ext cx="3544887" cy="67945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u="sng"/>
              <a:t>Исключения:</a:t>
            </a:r>
            <a:r>
              <a:rPr lang="ru-RU" sz="1800" b="1"/>
              <a:t>  </a:t>
            </a:r>
          </a:p>
          <a:p>
            <a:r>
              <a:rPr lang="ru-RU" sz="1800" b="1"/>
              <a:t>ветреный (но безветренный)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156325" y="3860800"/>
            <a:ext cx="1954213" cy="498475"/>
          </a:xfrm>
          <a:prstGeom prst="rect">
            <a:avLst/>
          </a:prstGeom>
          <a:solidFill>
            <a:srgbClr val="99CCFF"/>
          </a:solidFill>
          <a:ln w="412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-ан, -ян, -ин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948488" y="4749800"/>
            <a:ext cx="512762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Да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43663" y="5516563"/>
            <a:ext cx="1524000" cy="495300"/>
          </a:xfrm>
          <a:prstGeom prst="rect">
            <a:avLst/>
          </a:prstGeom>
          <a:solidFill>
            <a:srgbClr val="99CC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Пиши - н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364163" y="6021388"/>
            <a:ext cx="3219450" cy="67945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u="sng"/>
              <a:t>Исключения:</a:t>
            </a:r>
            <a:r>
              <a:rPr lang="ru-RU" sz="1800" b="1"/>
              <a:t>  оловянный,</a:t>
            </a:r>
          </a:p>
          <a:p>
            <a:r>
              <a:rPr lang="ru-RU" sz="1800" b="1"/>
              <a:t>деревянный, стеклянный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4643438" y="1268413"/>
            <a:ext cx="0" cy="2873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643438" y="1989138"/>
            <a:ext cx="0" cy="2174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4643438" y="2636838"/>
            <a:ext cx="0" cy="3603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3851275" y="3429000"/>
            <a:ext cx="1008063" cy="7175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5003800" y="3429000"/>
            <a:ext cx="1152525" cy="71913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2700338" y="4365625"/>
            <a:ext cx="0" cy="3587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H="1">
            <a:off x="7235825" y="4365625"/>
            <a:ext cx="0" cy="3587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2700338" y="5157788"/>
            <a:ext cx="0" cy="3603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7235825" y="5157788"/>
            <a:ext cx="0" cy="3603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42" grpId="0" animBg="1"/>
      <p:bldP spid="5143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51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15888"/>
            <a:ext cx="6769100" cy="6626225"/>
          </a:xfrm>
          <a:prstGeom prst="rect">
            <a:avLst/>
          </a:prstGeom>
          <a:noFill/>
        </p:spPr>
      </p:pic>
      <p:pic>
        <p:nvPicPr>
          <p:cNvPr id="135173" name="лермонтов. утёс. мария максаков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>
          <a:xfrm>
            <a:off x="857224" y="5715016"/>
            <a:ext cx="7372376" cy="936625"/>
          </a:xfrm>
        </p:spPr>
        <p:txBody>
          <a:bodyPr/>
          <a:lstStyle/>
          <a:p>
            <a:r>
              <a:rPr lang="ru-RU" sz="2000" dirty="0"/>
              <a:t>М.Ю.Лермонтов «Утёс». Исполняет Мария Максакова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лермонтов. утёс. мария максаков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38" fill="hold"/>
                                        <p:tgtEl>
                                          <p:spTgt spid="135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жуковский. Море. Читает Царё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37223" name="Picture 7" descr="0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8424862" cy="6858000"/>
          </a:xfrm>
          <a:prstGeom prst="rect">
            <a:avLst/>
          </a:prstGeom>
          <a:noFill/>
        </p:spPr>
      </p:pic>
      <p:sp>
        <p:nvSpPr>
          <p:cNvPr id="1372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092825"/>
            <a:ext cx="8229600" cy="649288"/>
          </a:xfrm>
        </p:spPr>
        <p:txBody>
          <a:bodyPr/>
          <a:lstStyle/>
          <a:p>
            <a:r>
              <a:rPr lang="ru-RU" sz="2000"/>
              <a:t>В.А.Жуковский «Море». Читает Царёв</a:t>
            </a:r>
          </a:p>
        </p:txBody>
      </p:sp>
      <p:pic>
        <p:nvPicPr>
          <p:cNvPr id="7" name="жуковский. Море. Читает Царё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74" fill="hold"/>
                                        <p:tgtEl>
                                          <p:spTgt spid="137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3887788"/>
          </a:xfrm>
        </p:spPr>
        <p:txBody>
          <a:bodyPr/>
          <a:lstStyle/>
          <a:p>
            <a:r>
              <a:rPr lang="ru-RU" sz="4000"/>
              <a:t>Для изучения языка гораздо важнее свободная любознательность, чем грозная необходимость.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                    </a:t>
            </a:r>
            <a:r>
              <a:rPr lang="ru-RU" sz="4000" i="1"/>
              <a:t>Августин Аврелий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Виды диктантов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4038600" cy="1468437"/>
          </a:xfrm>
        </p:spPr>
        <p:txBody>
          <a:bodyPr/>
          <a:lstStyle/>
          <a:p>
            <a:r>
              <a:rPr lang="ru-RU"/>
              <a:t>Словарные и выборочные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059113" y="4868863"/>
            <a:ext cx="4038600" cy="1293812"/>
          </a:xfrm>
        </p:spPr>
        <p:txBody>
          <a:bodyPr/>
          <a:lstStyle/>
          <a:p>
            <a:r>
              <a:rPr lang="ru-RU"/>
              <a:t>Проверочные и контрольные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987675" y="2349500"/>
            <a:ext cx="4259263" cy="1366838"/>
          </a:xfrm>
        </p:spPr>
        <p:txBody>
          <a:bodyPr/>
          <a:lstStyle/>
          <a:p>
            <a:r>
              <a:rPr lang="ru-RU"/>
              <a:t>Объяснительные и</a:t>
            </a:r>
          </a:p>
          <a:p>
            <a:pPr>
              <a:buFontTx/>
              <a:buNone/>
            </a:pPr>
            <a:r>
              <a:rPr lang="ru-RU"/>
              <a:t>предупредительные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39750" y="3716338"/>
            <a:ext cx="4038600" cy="1152525"/>
          </a:xfrm>
        </p:spPr>
        <p:txBody>
          <a:bodyPr/>
          <a:lstStyle/>
          <a:p>
            <a:r>
              <a:rPr lang="ru-RU"/>
              <a:t>Свободные и творческие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Прочитайте текст и выделите микротемы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/>
              <a:t>Может показаться парадоксальным, но людям нужны не только рациональные цели, но и вовсе не рациональные мечты.</a:t>
            </a:r>
          </a:p>
          <a:p>
            <a:pPr>
              <a:buFontTx/>
              <a:buNone/>
            </a:pPr>
            <a:r>
              <a:rPr lang="ru-RU" sz="2000"/>
              <a:t>Цель всегда конкретна, измеряема, достижима. Например, целью может быть поступление в вуз или покупка мотоцикла. В любом случае можно заранее продумать и просчитать, что нужно сделать, чтобы этого достичь.</a:t>
            </a:r>
          </a:p>
          <a:p>
            <a:pPr>
              <a:buFontTx/>
              <a:buNone/>
            </a:pPr>
            <a:r>
              <a:rPr lang="ru-RU" sz="2000"/>
              <a:t>А вот мечта – это совсем другое дело. Это что-то волшебное. Мечта всегда связана с чем-то безусловно добрым и прекрасным – с тем, что принято называть нравственным идеалом. Ведь сама мечта не способна появиться у того, кто не умеет отличать добро от зла. В мечту люди просто верят, и она позволяет человеку верить в лучшее, в то, что в конце концов всё будет хорошо.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2637</Words>
  <Application>Microsoft Office PowerPoint</Application>
  <PresentationFormat>Экран (4:3)</PresentationFormat>
  <Paragraphs>411</Paragraphs>
  <Slides>62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Оформление по умолчанию</vt:lpstr>
      <vt:lpstr>АКТИВИЗАЦИЯ ПОЗНАВАТЕЛЬНОЙ ДЕЯТЕЛЬНОСТИ НА УРОКАХ РУССКОГО ЯЗЫКА И ЛИТЕРАТУРЫ  ТВОРЧЕСКИЙ ОТЧЁТ УЧИТЕЛЯ РУССКОГО ЯЗЫКА И ЛИТЕРАТУРЫ  МОУ «СОШ №9» города Донского Тульской области  Чистяковой Елены Евгеньевны</vt:lpstr>
      <vt:lpstr>Единственный путь, ведущий к знанию – деятельность.      Бернад Шоу</vt:lpstr>
      <vt:lpstr>Наглядные пособия</vt:lpstr>
      <vt:lpstr>Расставьте знаки препинания.</vt:lpstr>
      <vt:lpstr>Виды связи в сложном предложении</vt:lpstr>
      <vt:lpstr>Презентация PowerPoint</vt:lpstr>
      <vt:lpstr>Для изучения языка гораздо важнее свободная любознательность, чем грозная необходимость.                          Августин Аврелий</vt:lpstr>
      <vt:lpstr>Виды диктантов</vt:lpstr>
      <vt:lpstr>Прочитайте текст и выделите микротемы</vt:lpstr>
      <vt:lpstr>Презентация PowerPoint</vt:lpstr>
      <vt:lpstr>Задание 5. Прочитайте предложение, выполните морфологический разбор деепричастий.</vt:lpstr>
      <vt:lpstr>Презентация PowerPoint</vt:lpstr>
      <vt:lpstr>Звонкие согласные</vt:lpstr>
      <vt:lpstr>Презентация PowerPoint</vt:lpstr>
      <vt:lpstr>Презентация PowerPoint</vt:lpstr>
      <vt:lpstr>Типичное строение сочинения-рассуждения</vt:lpstr>
      <vt:lpstr>Не с глаголами, деепричастиями:</vt:lpstr>
      <vt:lpstr>Презентация PowerPoint</vt:lpstr>
      <vt:lpstr>Склонение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Правильно соедините разрозненные части пословиц, расставьте знаки препинания, определите, где союзы соединяют однородные члены, а где - части сложного предложения. </vt:lpstr>
      <vt:lpstr>Двоеточие в бессоюзном сложном предложении </vt:lpstr>
      <vt:lpstr>Лингвистические угадайки</vt:lpstr>
      <vt:lpstr> Задание 1. Угадайте слово по его описанию. Объясните, как вам это удалось сделать. </vt:lpstr>
      <vt:lpstr> Задание 2. Какие пословицы, поговорки, скороговорки здесь зашифрованы? Запишите их. Объясните смысл. </vt:lpstr>
      <vt:lpstr>Лингвистические «почемучки» </vt:lpstr>
      <vt:lpstr>Я любовался яркой зеленью молодой травы.  На лугу зеленеет трава.   Вопрос: «Почему слова зелень и зеленеет при всем сходстве их значений следует отнести к разным частям речи?» </vt:lpstr>
      <vt:lpstr>     </vt:lpstr>
      <vt:lpstr>Вопросы занимательного характера </vt:lpstr>
      <vt:lpstr>Для учебных проектов важно: </vt:lpstr>
      <vt:lpstr>Этапы подготовки и проведения урока-семинара: </vt:lpstr>
      <vt:lpstr>Этапы подготовки и проведения урока- исследования </vt:lpstr>
      <vt:lpstr>Этапы урока-практикума: </vt:lpstr>
      <vt:lpstr>Типы домашнего задания: </vt:lpstr>
      <vt:lpstr>Как можно использовать презентацию на уроках русского языка и литературы, чтобы заинтересовать учащихся предметом?</vt:lpstr>
      <vt:lpstr>Информация  о жизни и творчестве писателя воспринимается детьми лучше, если рассказ сопровождают фотографии, рисунки.</vt:lpstr>
      <vt:lpstr>Николай Михайлович Карамзин (1766 – 1826)</vt:lpstr>
      <vt:lpstr>Презентация PowerPoint</vt:lpstr>
      <vt:lpstr>Презентация PowerPoint</vt:lpstr>
      <vt:lpstr>Презентация PowerPoint</vt:lpstr>
      <vt:lpstr> ЖИЗНЬ  СЕРГЕЯ ЕСЕНИНА</vt:lpstr>
      <vt:lpstr>На уроках русского языка мультимедиа поможет учителю в объяснении новой темы</vt:lpstr>
      <vt:lpstr>Презентация PowerPoint</vt:lpstr>
      <vt:lpstr>Сказка о деепричастии  Деепричастие было незаконнорожденным сыном Наречия и генерала Глагола, славного многими победами. Когда ребенок вырос, он стал адъютантом своего отца и служил не молчаливым исполнителем, а добавочным действием при Глаголе. Деепричастие умело воодушевлять войска своим появлением на поле боя, а если и это не помогала, то, по поручению отца, приводило резерв – Деепричастный Оборот. И оно само, и Деепричастный Оборот выделяются на письме запятыми, так как это – гвардия, которую Глагол вводит в бой в самый нужный момент. Таким образом, Деепричастие и Деепричастный Оборот – это обстоятельства, которые решают исход дела.  Переведите сказку на язык науки. </vt:lpstr>
      <vt:lpstr>Рассмотрите схему, а потом перерисуйте ее в тетрадь и проведите стрелочки от родителей Деепричастия к тем признакам, которые они по наследству передали своему чаду</vt:lpstr>
      <vt:lpstr>Давайте выучим суффиксы Деепричастий.</vt:lpstr>
      <vt:lpstr>Материал для наблюдений и анализа Как узнать деепричастие и отличить от других частей речи (глагола, причастия)?</vt:lpstr>
      <vt:lpstr>Выделить предложения с деепричастным оборотом. Материал для проведения синтаксической пятиминутки.</vt:lpstr>
      <vt:lpstr>Найдите предложения, в которых есть деепричастия</vt:lpstr>
      <vt:lpstr>На уроках литературы можно с помощью мультимедиа демонстрировать иллюстрации к произведениям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уроках литературы можно прослушать стихотворения, песни на фоне нужных реподукций</vt:lpstr>
      <vt:lpstr>М.Ю.Лермонтов «Утёс». Исполняет Мария Максакова</vt:lpstr>
      <vt:lpstr>В.А.Жуковский «Море». Читает Царёв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знаний</dc:title>
  <dc:creator>Customer</dc:creator>
  <cp:lastModifiedBy>Школа№9</cp:lastModifiedBy>
  <cp:revision>10</cp:revision>
  <dcterms:created xsi:type="dcterms:W3CDTF">2010-06-29T10:15:53Z</dcterms:created>
  <dcterms:modified xsi:type="dcterms:W3CDTF">2012-10-27T10:54:34Z</dcterms:modified>
</cp:coreProperties>
</file>