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3"/>
  </p:handoutMasterIdLst>
  <p:sldIdLst>
    <p:sldId id="260" r:id="rId2"/>
    <p:sldId id="261" r:id="rId3"/>
    <p:sldId id="262" r:id="rId4"/>
    <p:sldId id="256" r:id="rId5"/>
    <p:sldId id="257" r:id="rId6"/>
    <p:sldId id="273" r:id="rId7"/>
    <p:sldId id="274" r:id="rId8"/>
    <p:sldId id="275" r:id="rId9"/>
    <p:sldId id="276" r:id="rId10"/>
    <p:sldId id="277" r:id="rId11"/>
    <p:sldId id="263" r:id="rId12"/>
    <p:sldId id="264" r:id="rId13"/>
    <p:sldId id="265" r:id="rId14"/>
    <p:sldId id="271" r:id="rId15"/>
    <p:sldId id="269" r:id="rId16"/>
    <p:sldId id="270" r:id="rId17"/>
    <p:sldId id="266" r:id="rId18"/>
    <p:sldId id="267" r:id="rId19"/>
    <p:sldId id="268" r:id="rId20"/>
    <p:sldId id="259" r:id="rId21"/>
    <p:sldId id="25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03DC"/>
    <a:srgbClr val="000099"/>
    <a:srgbClr val="0033CC"/>
    <a:srgbClr val="15159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3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1A3D6-3CB5-4491-B31F-951F8FC3751F}" type="datetimeFigureOut">
              <a:rPr lang="ru-RU" smtClean="0"/>
              <a:pPr/>
              <a:t>11.05.2013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08509C-46FA-4870-B8B0-534CC52691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328C-366F-44E5-A4DC-D61FC768B562}" type="datetimeFigureOut">
              <a:rPr lang="ru-RU" smtClean="0"/>
              <a:pPr/>
              <a:t>11.05.2013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BF52-57C6-419C-98AD-E9E621C080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328C-366F-44E5-A4DC-D61FC768B562}" type="datetimeFigureOut">
              <a:rPr lang="ru-RU" smtClean="0"/>
              <a:pPr/>
              <a:t>11.05.2013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BF52-57C6-419C-98AD-E9E621C080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328C-366F-44E5-A4DC-D61FC768B562}" type="datetimeFigureOut">
              <a:rPr lang="ru-RU" smtClean="0"/>
              <a:pPr/>
              <a:t>11.05.2013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BF52-57C6-419C-98AD-E9E621C080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328C-366F-44E5-A4DC-D61FC768B562}" type="datetimeFigureOut">
              <a:rPr lang="ru-RU" smtClean="0"/>
              <a:pPr/>
              <a:t>11.05.2013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BF52-57C6-419C-98AD-E9E621C080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328C-366F-44E5-A4DC-D61FC768B562}" type="datetimeFigureOut">
              <a:rPr lang="ru-RU" smtClean="0"/>
              <a:pPr/>
              <a:t>11.05.2013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BF52-57C6-419C-98AD-E9E621C080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328C-366F-44E5-A4DC-D61FC768B562}" type="datetimeFigureOut">
              <a:rPr lang="ru-RU" smtClean="0"/>
              <a:pPr/>
              <a:t>11.05.2013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BF52-57C6-419C-98AD-E9E621C080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328C-366F-44E5-A4DC-D61FC768B562}" type="datetimeFigureOut">
              <a:rPr lang="ru-RU" smtClean="0"/>
              <a:pPr/>
              <a:t>11.05.2013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BF52-57C6-419C-98AD-E9E621C080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328C-366F-44E5-A4DC-D61FC768B562}" type="datetimeFigureOut">
              <a:rPr lang="ru-RU" smtClean="0"/>
              <a:pPr/>
              <a:t>11.05.2013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BF52-57C6-419C-98AD-E9E621C080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328C-366F-44E5-A4DC-D61FC768B562}" type="datetimeFigureOut">
              <a:rPr lang="ru-RU" smtClean="0"/>
              <a:pPr/>
              <a:t>11.05.2013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BF52-57C6-419C-98AD-E9E621C080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328C-366F-44E5-A4DC-D61FC768B562}" type="datetimeFigureOut">
              <a:rPr lang="ru-RU" smtClean="0"/>
              <a:pPr/>
              <a:t>11.05.2013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BF52-57C6-419C-98AD-E9E621C080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6328C-366F-44E5-A4DC-D61FC768B562}" type="datetimeFigureOut">
              <a:rPr lang="ru-RU" smtClean="0"/>
              <a:pPr/>
              <a:t>11.05.2013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1BF52-57C6-419C-98AD-E9E621C080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6328C-366F-44E5-A4DC-D61FC768B562}" type="datetimeFigureOut">
              <a:rPr lang="ru-RU" smtClean="0"/>
              <a:pPr/>
              <a:t>11.05.2013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1BF52-57C6-419C-98AD-E9E621C080E4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900igr.net/fotografii/literatura/Kavkazskij-plennik-2/012-Zadanie-dlja-3-gruppy.html" TargetMode="External"/><Relationship Id="rId3" Type="http://schemas.openxmlformats.org/officeDocument/2006/relationships/hyperlink" Target="http://illustrators.ru/illustrations/405011" TargetMode="External"/><Relationship Id="rId7" Type="http://schemas.openxmlformats.org/officeDocument/2006/relationships/hyperlink" Target="http://www.bookvoed.ru/one_picture.php?tovar=848502&amp;tip=1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reebtt.net/%D0%BB%D0%25B" TargetMode="External"/><Relationship Id="rId5" Type="http://schemas.openxmlformats.org/officeDocument/2006/relationships/hyperlink" Target="http://www.stihi.ru/2012/07/04&#8230;" TargetMode="External"/><Relationship Id="rId10" Type="http://schemas.openxmlformats.org/officeDocument/2006/relationships/hyperlink" Target="http://www.pushkinmuseum.ru/" TargetMode="External"/><Relationship Id="rId4" Type="http://schemas.openxmlformats.org/officeDocument/2006/relationships/hyperlink" Target="http://onothe.ucoz.net/news/sk&#8230;" TargetMode="External"/><Relationship Id="rId9" Type="http://schemas.openxmlformats.org/officeDocument/2006/relationships/hyperlink" Target="http://900igr.net/fotografii/literatura/Kavkazskij-plennik-1/019-Kavkazskij-plennik-rasskaz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X:\&#1084;&#1072;&#1084;&#1072;\&#1076;&#1077;&#1090;&#1089;&#1082;&#1080;&#1077;%20&#1087;&#1077;&#1089;&#1085;&#1080;\&#1073;&#1072;&#1088;&#1073;&#1072;&#1088;&#1080;&#1082;&#1080;\&#1041;&#1072;&#1088;&#1073;&#1072;&#1088;&#1080;&#1082;&#1080;_-_&#1044;&#1088;&#1091;&#1078;&#1073;&#1072;_&#1101;&#1090;&#1086;_&#1085;&#1077;_&#1088;&#1072;&#1073;&#1086;&#1090;&#1072;_(mp3ostrov.com).mp3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2547714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Жилин и Костылин. Обучение сравнительной характеристике героев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7772400" cy="194421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Волошина Валентина Петровна, учитель</a:t>
            </a:r>
          </a:p>
          <a:p>
            <a:pPr algn="just"/>
            <a:r>
              <a:rPr lang="ru-RU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русского языка и литературы высшей</a:t>
            </a:r>
          </a:p>
          <a:p>
            <a:pPr algn="just"/>
            <a:r>
              <a:rPr lang="ru-RU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      квалификационной категории, </a:t>
            </a:r>
          </a:p>
          <a:p>
            <a:pPr algn="just"/>
            <a:r>
              <a:rPr lang="ru-RU" dirty="0" smtClean="0">
                <a:solidFill>
                  <a:srgbClr val="15159B"/>
                </a:solidFill>
                <a:latin typeface="Times New Roman" pitchFamily="18" charset="0"/>
                <a:cs typeface="Times New Roman" pitchFamily="18" charset="0"/>
              </a:rPr>
              <a:t>           МОУ «Средняя общеобразовательная </a:t>
            </a:r>
          </a:p>
          <a:p>
            <a:pPr algn="just"/>
            <a:r>
              <a:rPr lang="ru-RU" dirty="0" smtClean="0">
                <a:solidFill>
                  <a:srgbClr val="15159B"/>
                </a:solidFill>
                <a:latin typeface="Times New Roman" pitchFamily="18" charset="0"/>
                <a:cs typeface="Times New Roman" pitchFamily="18" charset="0"/>
              </a:rPr>
              <a:t>           школа № 9 г. Надыма»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8"/>
          <p:cNvGrpSpPr>
            <a:grpSpLocks/>
          </p:cNvGrpSpPr>
          <p:nvPr/>
        </p:nvGrpSpPr>
        <p:grpSpPr bwMode="auto">
          <a:xfrm>
            <a:off x="827088" y="260350"/>
            <a:ext cx="1008062" cy="936625"/>
            <a:chOff x="340" y="1253"/>
            <a:chExt cx="635" cy="590"/>
          </a:xfrm>
        </p:grpSpPr>
        <p:sp>
          <p:nvSpPr>
            <p:cNvPr id="7198" name="AutoShape 28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9" name="AutoShape 32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7164388" y="3573463"/>
            <a:ext cx="1008062" cy="936625"/>
            <a:chOff x="340" y="1253"/>
            <a:chExt cx="635" cy="590"/>
          </a:xfrm>
        </p:grpSpPr>
        <p:sp>
          <p:nvSpPr>
            <p:cNvPr id="7196" name="AutoShape 43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00B0F0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7" name="AutoShape 44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4824413" y="3062288"/>
            <a:ext cx="1042987" cy="942975"/>
            <a:chOff x="318" y="1249"/>
            <a:chExt cx="657" cy="594"/>
          </a:xfrm>
        </p:grpSpPr>
        <p:sp>
          <p:nvSpPr>
            <p:cNvPr id="7194" name="AutoShape 49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5" name="AutoShape 50"/>
            <p:cNvSpPr>
              <a:spLocks noChangeArrowheads="1"/>
            </p:cNvSpPr>
            <p:nvPr/>
          </p:nvSpPr>
          <p:spPr bwMode="auto">
            <a:xfrm rot="2241328">
              <a:off x="318" y="1249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E703DC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5" name="Group 51"/>
          <p:cNvGrpSpPr>
            <a:grpSpLocks/>
          </p:cNvGrpSpPr>
          <p:nvPr/>
        </p:nvGrpSpPr>
        <p:grpSpPr bwMode="auto">
          <a:xfrm>
            <a:off x="2051050" y="2492375"/>
            <a:ext cx="1008063" cy="936625"/>
            <a:chOff x="340" y="1253"/>
            <a:chExt cx="635" cy="590"/>
          </a:xfrm>
        </p:grpSpPr>
        <p:sp>
          <p:nvSpPr>
            <p:cNvPr id="7192" name="AutoShape 52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E703DC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3" name="AutoShape 53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6" name="Group 57"/>
          <p:cNvGrpSpPr>
            <a:grpSpLocks/>
          </p:cNvGrpSpPr>
          <p:nvPr/>
        </p:nvGrpSpPr>
        <p:grpSpPr bwMode="auto">
          <a:xfrm>
            <a:off x="900113" y="5445125"/>
            <a:ext cx="1008062" cy="936625"/>
            <a:chOff x="340" y="1253"/>
            <a:chExt cx="635" cy="590"/>
          </a:xfrm>
        </p:grpSpPr>
        <p:sp>
          <p:nvSpPr>
            <p:cNvPr id="7190" name="AutoShape 58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91" name="AutoShape 59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7" name="Group 60"/>
          <p:cNvGrpSpPr>
            <a:grpSpLocks/>
          </p:cNvGrpSpPr>
          <p:nvPr/>
        </p:nvGrpSpPr>
        <p:grpSpPr bwMode="auto">
          <a:xfrm>
            <a:off x="4356100" y="4941888"/>
            <a:ext cx="1008063" cy="936625"/>
            <a:chOff x="340" y="1253"/>
            <a:chExt cx="635" cy="590"/>
          </a:xfrm>
        </p:grpSpPr>
        <p:sp>
          <p:nvSpPr>
            <p:cNvPr id="7188" name="AutoShape 61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00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9" name="AutoShape 62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8" name="Group 63"/>
          <p:cNvGrpSpPr>
            <a:grpSpLocks/>
          </p:cNvGrpSpPr>
          <p:nvPr/>
        </p:nvGrpSpPr>
        <p:grpSpPr bwMode="auto">
          <a:xfrm>
            <a:off x="5292725" y="1341438"/>
            <a:ext cx="1008063" cy="936625"/>
            <a:chOff x="340" y="1253"/>
            <a:chExt cx="635" cy="590"/>
          </a:xfrm>
        </p:grpSpPr>
        <p:sp>
          <p:nvSpPr>
            <p:cNvPr id="7186" name="AutoShape 64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7" name="AutoShape 65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9" name="Group 66"/>
          <p:cNvGrpSpPr>
            <a:grpSpLocks/>
          </p:cNvGrpSpPr>
          <p:nvPr/>
        </p:nvGrpSpPr>
        <p:grpSpPr bwMode="auto">
          <a:xfrm>
            <a:off x="3924300" y="260350"/>
            <a:ext cx="1008063" cy="936625"/>
            <a:chOff x="340" y="1253"/>
            <a:chExt cx="635" cy="590"/>
          </a:xfrm>
        </p:grpSpPr>
        <p:sp>
          <p:nvSpPr>
            <p:cNvPr id="7184" name="AutoShape 67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5" name="AutoShape 68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0" name="Group 72"/>
          <p:cNvGrpSpPr>
            <a:grpSpLocks/>
          </p:cNvGrpSpPr>
          <p:nvPr/>
        </p:nvGrpSpPr>
        <p:grpSpPr bwMode="auto">
          <a:xfrm>
            <a:off x="7451725" y="260350"/>
            <a:ext cx="1008063" cy="936625"/>
            <a:chOff x="340" y="1253"/>
            <a:chExt cx="635" cy="590"/>
          </a:xfrm>
        </p:grpSpPr>
        <p:sp>
          <p:nvSpPr>
            <p:cNvPr id="7182" name="AutoShape 73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3" name="AutoShape 74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00B0F0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11" name="Group 75"/>
          <p:cNvGrpSpPr>
            <a:grpSpLocks/>
          </p:cNvGrpSpPr>
          <p:nvPr/>
        </p:nvGrpSpPr>
        <p:grpSpPr bwMode="auto">
          <a:xfrm>
            <a:off x="3924300" y="2420938"/>
            <a:ext cx="1008063" cy="936625"/>
            <a:chOff x="340" y="1253"/>
            <a:chExt cx="635" cy="590"/>
          </a:xfrm>
        </p:grpSpPr>
        <p:sp>
          <p:nvSpPr>
            <p:cNvPr id="7180" name="AutoShape 76"/>
            <p:cNvSpPr>
              <a:spLocks noChangeArrowheads="1"/>
            </p:cNvSpPr>
            <p:nvPr/>
          </p:nvSpPr>
          <p:spPr bwMode="auto">
            <a:xfrm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FFFF99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1" name="AutoShape 77"/>
            <p:cNvSpPr>
              <a:spLocks noChangeArrowheads="1"/>
            </p:cNvSpPr>
            <p:nvPr/>
          </p:nvSpPr>
          <p:spPr bwMode="auto">
            <a:xfrm rot="2241328">
              <a:off x="340" y="1253"/>
              <a:ext cx="635" cy="590"/>
            </a:xfrm>
            <a:prstGeom prst="star4">
              <a:avLst>
                <a:gd name="adj" fmla="val 12500"/>
              </a:avLst>
            </a:prstGeom>
            <a:gradFill rotWithShape="1">
              <a:gsLst>
                <a:gs pos="0">
                  <a:srgbClr val="E703DC"/>
                </a:gs>
                <a:gs pos="100000">
                  <a:srgbClr val="80008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500"/>
                            </p:stCondLst>
                            <p:childTnLst>
                              <p:par>
                                <p:cTn id="5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3000"/>
                            </p:stCondLst>
                            <p:childTnLst>
                              <p:par>
                                <p:cTn id="5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500"/>
                            </p:stCondLst>
                            <p:childTnLst>
                              <p:par>
                                <p:cTn id="6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500"/>
                            </p:stCondLst>
                            <p:childTnLst>
                              <p:par>
                                <p:cTn id="7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000"/>
                            </p:stCondLst>
                            <p:childTnLst>
                              <p:par>
                                <p:cTn id="7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000"/>
                            </p:stCondLst>
                            <p:childTnLst>
                              <p:par>
                                <p:cTn id="8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4500"/>
                            </p:stCondLst>
                            <p:childTnLst>
                              <p:par>
                                <p:cTn id="8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500"/>
                            </p:stCondLst>
                            <p:childTnLst>
                              <p:par>
                                <p:cTn id="8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0"/>
                            </p:stCondLst>
                            <p:childTnLst>
                              <p:par>
                                <p:cTn id="9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0"/>
                            </p:stCondLst>
                            <p:childTnLst>
                              <p:par>
                                <p:cTn id="9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500"/>
                            </p:stCondLst>
                            <p:childTnLst>
                              <p:par>
                                <p:cTn id="10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500"/>
                            </p:stCondLst>
                            <p:childTnLst>
                              <p:par>
                                <p:cTn id="10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1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6500"/>
                            </p:stCondLst>
                            <p:childTnLst>
                              <p:par>
                                <p:cTn id="12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6500"/>
                            </p:stCondLst>
                            <p:childTnLst>
                              <p:par>
                                <p:cTn id="12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7000"/>
                            </p:stCondLst>
                            <p:childTnLst>
                              <p:par>
                                <p:cTn id="13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7000"/>
                            </p:stCondLst>
                            <p:childTnLst>
                              <p:par>
                                <p:cTn id="134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7500"/>
                            </p:stCondLst>
                            <p:childTnLst>
                              <p:par>
                                <p:cTn id="14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7500"/>
                            </p:stCondLst>
                            <p:childTnLst>
                              <p:par>
                                <p:cTn id="14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8000"/>
                            </p:stCondLst>
                            <p:childTnLst>
                              <p:par>
                                <p:cTn id="14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8000"/>
                            </p:stCondLst>
                            <p:childTnLst>
                              <p:par>
                                <p:cTn id="15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8500"/>
                            </p:stCondLst>
                            <p:childTnLst>
                              <p:par>
                                <p:cTn id="15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8500"/>
                            </p:stCondLst>
                            <p:childTnLst>
                              <p:par>
                                <p:cTn id="16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9000"/>
                            </p:stCondLst>
                            <p:childTnLst>
                              <p:par>
                                <p:cTn id="167" presetID="1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-0.28856 C 0.15521 -0.28856 0.2757 -0.14936 0.2757 0.02196 C 0.2757 0.19306 0.15521 0.33295 0.00764 0.33295 C -0.1401 0.33295 -0.25989 0.19306 -0.25989 0.02196 C -0.25989 -0.14936 -0.1401 -0.28856 0.00764 -0.28856 Z " pathEditMode="relative" rAng="0" ptsTypes="fffff">
                                      <p:cBhvr>
                                        <p:cTn id="168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8000"/>
                            </p:stCondLst>
                            <p:childTnLst>
                              <p:par>
                                <p:cTn id="170" presetID="1" presetClass="path" presetSubtype="0" repeatCount="300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64 -0.28856 C 0.15434 -0.28856 0.27413 -0.14752 0.27413 0.0259 C 0.27413 0.19954 0.15434 0.34058 0.00764 0.34058 C -0.13889 0.34058 -0.25764 0.19954 -0.25764 0.0259 C -0.25764 -0.14752 -0.13889 -0.28856 0.00764 -0.28856 Z " pathEditMode="relative" rAng="0" ptsTypes="fffff">
                                      <p:cBhvr>
                                        <p:cTn id="171" dur="2000" spd="-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3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4000"/>
                            </p:stCondLst>
                            <p:childTnLst>
                              <p:par>
                                <p:cTn id="173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29000"/>
                            </p:stCondLst>
                            <p:childTnLst>
                              <p:par>
                                <p:cTn id="17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Проблема</a:t>
            </a:r>
            <a:endParaRPr lang="ru-RU" sz="6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b="1" i="1" dirty="0" smtClean="0"/>
              <a:t>    </a:t>
            </a:r>
            <a:r>
              <a:rPr lang="ru-RU" sz="4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Почему Л.Н. Толстой назвал рассказ «Кавказский пленник», а не «Кавказские пленники»?</a:t>
            </a:r>
            <a:endParaRPr lang="ru-RU" sz="4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Ответить на вопросы</a:t>
            </a:r>
            <a:endParaRPr lang="ru-RU" sz="6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493204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6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В каком эпизоде сравнивается поведение Жилина и Костылина?</a:t>
            </a:r>
            <a:endParaRPr lang="ru-RU" sz="60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0010-009-Zadanie-dlja-1-grupp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1412776"/>
            <a:ext cx="4031087" cy="52030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«Говорящие фамилии»</a:t>
            </a:r>
            <a:endParaRPr lang="ru-RU" sz="6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48574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Жилин- (жила) – прочное</a:t>
            </a:r>
          </a:p>
          <a:p>
            <a:pPr>
              <a:buNone/>
            </a:pPr>
            <a:r>
              <a:rPr lang="ru-RU" sz="48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окончание мышц; жилистый – сильный.</a:t>
            </a:r>
          </a:p>
          <a:p>
            <a:pPr>
              <a:buNone/>
            </a:pPr>
            <a:r>
              <a:rPr lang="ru-RU" sz="4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Костылин</a:t>
            </a:r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(костыль) – палка для хромых. </a:t>
            </a:r>
            <a:r>
              <a:rPr lang="ru-RU" sz="4800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Подкостыливает</a:t>
            </a:r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плетётся помаленьку.</a:t>
            </a:r>
            <a:endParaRPr lang="ru-RU" sz="48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 fontScale="90000"/>
          </a:bodyPr>
          <a:lstStyle/>
          <a:p>
            <a:pPr lvl="0"/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Анализ эпизода</a:t>
            </a:r>
            <a:b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«В плену» </a:t>
            </a:r>
            <a:r>
              <a:rPr lang="ru-RU" sz="6000" dirty="0" smtClean="0"/>
              <a:t/>
            </a:r>
            <a:br>
              <a:rPr lang="ru-RU" sz="6000" dirty="0" smtClean="0"/>
            </a:br>
            <a:endParaRPr lang="ru-RU" sz="6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824536"/>
          </a:xfrm>
        </p:spPr>
        <p:txBody>
          <a:bodyPr>
            <a:normAutofit lnSpcReduction="10000"/>
          </a:bodyPr>
          <a:lstStyle/>
          <a:p>
            <a:r>
              <a:rPr lang="ru-RU" sz="6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Как ведут себя герои  при встрече с врагом?</a:t>
            </a:r>
          </a:p>
          <a:p>
            <a:r>
              <a:rPr lang="ru-RU" sz="6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Чем отличается поведение Жилина и </a:t>
            </a:r>
            <a:r>
              <a:rPr lang="ru-RU" sz="60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Костылина</a:t>
            </a:r>
            <a:r>
              <a:rPr lang="ru-RU" sz="6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в плену?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pPr lvl="0"/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Анализ эпизода</a:t>
            </a:r>
            <a:b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«Первый побег»</a:t>
            </a:r>
            <a:endParaRPr lang="ru-RU" sz="60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 fontScale="92500"/>
          </a:bodyPr>
          <a:lstStyle/>
          <a:p>
            <a:r>
              <a:rPr lang="ru-RU" sz="5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Почему первый побег пленников был неудачным? </a:t>
            </a:r>
          </a:p>
          <a:p>
            <a:r>
              <a:rPr lang="ru-RU" sz="5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Как бы поступил </a:t>
            </a:r>
            <a:r>
              <a:rPr lang="ru-RU" sz="54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Костылин</a:t>
            </a:r>
            <a:r>
              <a:rPr lang="ru-RU" sz="5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на месте Жилина?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pPr lvl="0"/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Анализ эпизода</a:t>
            </a:r>
            <a:b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«Путь домой»</a:t>
            </a:r>
            <a:r>
              <a:rPr lang="ru-RU" sz="6000" dirty="0" smtClean="0"/>
              <a:t/>
            </a:r>
            <a:br>
              <a:rPr lang="ru-RU" sz="6000" dirty="0" smtClean="0"/>
            </a:br>
            <a:endParaRPr lang="ru-RU" sz="6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122912" cy="4525963"/>
          </a:xfrm>
        </p:spPr>
        <p:txBody>
          <a:bodyPr>
            <a:normAutofit fontScale="92500"/>
          </a:bodyPr>
          <a:lstStyle/>
          <a:p>
            <a:r>
              <a:rPr lang="ru-RU" sz="4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Каким показан Жилин в момент расставания с </a:t>
            </a:r>
            <a:r>
              <a:rPr lang="ru-RU" sz="4800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Костылиным</a:t>
            </a:r>
            <a:r>
              <a:rPr lang="ru-RU" sz="4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? </a:t>
            </a:r>
          </a:p>
          <a:p>
            <a:r>
              <a:rPr lang="ru-RU" sz="48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Почему Дина помогла Жилину?</a:t>
            </a:r>
            <a:endParaRPr lang="ru-RU" sz="48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0035-021-Kavkazskij-plennik-rasskaz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36096" y="1484784"/>
            <a:ext cx="3263255" cy="48887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Сделайте вывод.</a:t>
            </a:r>
          </a:p>
          <a:p>
            <a:pPr>
              <a:buNone/>
            </a:pPr>
            <a:endParaRPr lang="ru-RU" sz="5400" dirty="0" smtClean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54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Нарисуйте словесный портрет Жилина и Костылина.</a:t>
            </a:r>
            <a:endParaRPr lang="ru-RU" sz="54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Как вы относитесь к Жилину и Костылину?</a:t>
            </a:r>
            <a:endParaRPr lang="ru-RU" sz="60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848502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7704" y="2492896"/>
            <a:ext cx="5400600" cy="40086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sz="6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8686800" cy="4857403"/>
          </a:xfrm>
        </p:spPr>
        <p:txBody>
          <a:bodyPr>
            <a:noAutofit/>
          </a:bodyPr>
          <a:lstStyle/>
          <a:p>
            <a:r>
              <a:rPr lang="ru-RU" sz="5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Что нового узнали на уроке?</a:t>
            </a:r>
          </a:p>
          <a:p>
            <a:r>
              <a:rPr lang="ru-RU" sz="5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Чему научились?</a:t>
            </a:r>
          </a:p>
          <a:p>
            <a:r>
              <a:rPr lang="ru-RU" sz="5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Оцените свою работу на уроке.</a:t>
            </a:r>
            <a:endParaRPr lang="ru-RU" sz="54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Ответить на вопросы</a:t>
            </a:r>
            <a:endParaRPr lang="ru-RU" sz="6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Какой уговор был у Жилина и Костылина, когда они решили ехать без обоза?</a:t>
            </a:r>
          </a:p>
          <a:p>
            <a:r>
              <a:rPr lang="ru-RU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Кто нарушил этот уговор и при каких обстоятельствах?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04664"/>
            <a:ext cx="8784976" cy="6125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дом </a:t>
            </a:r>
          </a:p>
          <a:p>
            <a:r>
              <a:rPr lang="ru-RU" sz="5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   Напишите сочинение</a:t>
            </a:r>
          </a:p>
          <a:p>
            <a:r>
              <a:rPr lang="ru-RU" sz="5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«4», «5» </a:t>
            </a:r>
            <a:r>
              <a:rPr lang="ru-RU" sz="5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«Жилин и </a:t>
            </a:r>
            <a:r>
              <a:rPr lang="ru-RU" sz="5400" b="1" dirty="0" err="1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Костылин</a:t>
            </a:r>
            <a:r>
              <a:rPr lang="ru-RU" sz="5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: разные судьбы». </a:t>
            </a:r>
          </a:p>
          <a:p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«3», «4» </a:t>
            </a:r>
            <a:r>
              <a:rPr lang="ru-RU" sz="5400" b="1" dirty="0" smtClean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54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«Как Дина помогла Жилину?»</a:t>
            </a:r>
            <a:endParaRPr lang="ru-RU" sz="54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Использованные ресурсы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25658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3"/>
              </a:rPr>
              <a:t>Шаблон мой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http://onothe.ucoz.net/news/sk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На склоне в кандалах  (фон шаблона)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http://www.stihi.ru/2012/07/04…</a:t>
            </a:r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Помощь Дины (фон шаблона)</a:t>
            </a:r>
            <a:endParaRPr lang="ru-RU" u="sng" dirty="0" smtClean="0">
              <a:latin typeface="Times New Roman" pitchFamily="18" charset="0"/>
              <a:cs typeface="Times New Roman" pitchFamily="18" charset="0"/>
              <a:hlinkClick r:id="rId3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http://illustrators.ru/illustr…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Дина и Жилин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http://freebtt.net/%D0%BB%D0%B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Жилин и Костылин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http://www.bookvoed.ru/one_pic…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Жилин и Костылин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  <a:hlinkClick r:id="rId8"/>
              </a:rPr>
              <a:t>http://900igr.net/fotografii/l…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Дина на крыше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9"/>
              </a:rPr>
              <a:t>http://900igr.net/fotografii/l…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Жилин- мастер</a:t>
            </a:r>
          </a:p>
          <a:p>
            <a:r>
              <a:rPr lang="ru-RU" u="sng" dirty="0" smtClean="0">
                <a:latin typeface="Times New Roman" pitchFamily="18" charset="0"/>
                <a:cs typeface="Times New Roman" pitchFamily="18" charset="0"/>
                <a:hlinkClick r:id="rId10"/>
              </a:rPr>
              <a:t>http://www.pushkinmuseum.ru/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Всадники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Ответить на вопросы</a:t>
            </a:r>
            <a:endParaRPr lang="ru-RU" sz="6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Как вёл себя Жилин при встрече с врагом? Какое решение он принял?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4752528"/>
          </a:xfrm>
        </p:spPr>
        <p:txBody>
          <a:bodyPr>
            <a:normAutofit fontScale="90000"/>
          </a:bodyPr>
          <a:lstStyle/>
          <a:p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Кроссворд</a:t>
            </a:r>
            <a:b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рассказу Л.Н. Толстого</a:t>
            </a:r>
            <a:b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6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«Кавказский пленник»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35696" y="1196752"/>
            <a:ext cx="6980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15159B"/>
                </a:solidFill>
                <a:latin typeface="Times New Roman" pitchFamily="18" charset="0"/>
                <a:cs typeface="Times New Roman" pitchFamily="18" charset="0"/>
              </a:rPr>
              <a:t>                     </a:t>
            </a:r>
            <a:endParaRPr lang="ru-RU" sz="2400" b="1" i="1" dirty="0">
              <a:solidFill>
                <a:srgbClr val="15159B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2771800" y="443711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1979712" y="443711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5940152" y="515719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Блок-схема: процесс 6"/>
          <p:cNvSpPr/>
          <p:nvPr/>
        </p:nvSpPr>
        <p:spPr>
          <a:xfrm>
            <a:off x="5148064" y="515719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Блок-схема: процесс 7"/>
          <p:cNvSpPr/>
          <p:nvPr/>
        </p:nvSpPr>
        <p:spPr>
          <a:xfrm>
            <a:off x="4355976" y="515719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Блок-схема: процесс 8"/>
          <p:cNvSpPr/>
          <p:nvPr/>
        </p:nvSpPr>
        <p:spPr>
          <a:xfrm>
            <a:off x="3563888" y="515719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2771800" y="515719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1187624" y="443711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395536" y="443711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1979712" y="515719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1187624" y="515719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Блок-схема: процесс 14"/>
          <p:cNvSpPr/>
          <p:nvPr/>
        </p:nvSpPr>
        <p:spPr>
          <a:xfrm>
            <a:off x="395536" y="515719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Блок-схема: процесс 15"/>
          <p:cNvSpPr/>
          <p:nvPr/>
        </p:nvSpPr>
        <p:spPr>
          <a:xfrm>
            <a:off x="5148064" y="587727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Блок-схема: процесс 16"/>
          <p:cNvSpPr/>
          <p:nvPr/>
        </p:nvSpPr>
        <p:spPr>
          <a:xfrm>
            <a:off x="4355976" y="587727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Блок-схема: процесс 17"/>
          <p:cNvSpPr/>
          <p:nvPr/>
        </p:nvSpPr>
        <p:spPr>
          <a:xfrm>
            <a:off x="3563888" y="587727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Блок-схема: процесс 18"/>
          <p:cNvSpPr/>
          <p:nvPr/>
        </p:nvSpPr>
        <p:spPr>
          <a:xfrm>
            <a:off x="2771800" y="587727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Блок-схема: процесс 19"/>
          <p:cNvSpPr/>
          <p:nvPr/>
        </p:nvSpPr>
        <p:spPr>
          <a:xfrm>
            <a:off x="1979712" y="587727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Блок-схема: процесс 20"/>
          <p:cNvSpPr/>
          <p:nvPr/>
        </p:nvSpPr>
        <p:spPr>
          <a:xfrm>
            <a:off x="1187624" y="587727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Блок-схема: процесс 21"/>
          <p:cNvSpPr/>
          <p:nvPr/>
        </p:nvSpPr>
        <p:spPr>
          <a:xfrm>
            <a:off x="395536" y="587727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Блок-схема: процесс 22"/>
          <p:cNvSpPr/>
          <p:nvPr/>
        </p:nvSpPr>
        <p:spPr>
          <a:xfrm>
            <a:off x="395536" y="227687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Блок-схема: процесс 23"/>
          <p:cNvSpPr/>
          <p:nvPr/>
        </p:nvSpPr>
        <p:spPr>
          <a:xfrm>
            <a:off x="1187624" y="227687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5" name="Блок-схема: процесс 24"/>
          <p:cNvSpPr/>
          <p:nvPr/>
        </p:nvSpPr>
        <p:spPr>
          <a:xfrm>
            <a:off x="1979712" y="227687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Блок-схема: процесс 25"/>
          <p:cNvSpPr/>
          <p:nvPr/>
        </p:nvSpPr>
        <p:spPr>
          <a:xfrm>
            <a:off x="2771800" y="227687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Блок-схема: процесс 26"/>
          <p:cNvSpPr/>
          <p:nvPr/>
        </p:nvSpPr>
        <p:spPr>
          <a:xfrm>
            <a:off x="3563888" y="299695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8" name="Блок-схема: процесс 27"/>
          <p:cNvSpPr/>
          <p:nvPr/>
        </p:nvSpPr>
        <p:spPr>
          <a:xfrm>
            <a:off x="2771800" y="299695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Блок-схема: процесс 28"/>
          <p:cNvSpPr/>
          <p:nvPr/>
        </p:nvSpPr>
        <p:spPr>
          <a:xfrm>
            <a:off x="1979712" y="299695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0" name="Блок-схема: процесс 29"/>
          <p:cNvSpPr/>
          <p:nvPr/>
        </p:nvSpPr>
        <p:spPr>
          <a:xfrm>
            <a:off x="1187624" y="299695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Блок-схема: процесс 30"/>
          <p:cNvSpPr/>
          <p:nvPr/>
        </p:nvSpPr>
        <p:spPr>
          <a:xfrm>
            <a:off x="395536" y="299695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Блок-схема: процесс 31"/>
          <p:cNvSpPr/>
          <p:nvPr/>
        </p:nvSpPr>
        <p:spPr>
          <a:xfrm>
            <a:off x="4355976" y="371703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3" name="Блок-схема: процесс 32"/>
          <p:cNvSpPr/>
          <p:nvPr/>
        </p:nvSpPr>
        <p:spPr>
          <a:xfrm>
            <a:off x="3563888" y="371703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Блок-схема: процесс 33"/>
          <p:cNvSpPr/>
          <p:nvPr/>
        </p:nvSpPr>
        <p:spPr>
          <a:xfrm>
            <a:off x="2771800" y="371703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Блок-схема: процесс 34"/>
          <p:cNvSpPr/>
          <p:nvPr/>
        </p:nvSpPr>
        <p:spPr>
          <a:xfrm>
            <a:off x="1979712" y="371703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Блок-схема: процесс 35"/>
          <p:cNvSpPr/>
          <p:nvPr/>
        </p:nvSpPr>
        <p:spPr>
          <a:xfrm>
            <a:off x="1187624" y="371703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7" name="Блок-схема: процесс 36"/>
          <p:cNvSpPr/>
          <p:nvPr/>
        </p:nvSpPr>
        <p:spPr>
          <a:xfrm>
            <a:off x="395536" y="371703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8" name="Блок-схема: процесс 37"/>
          <p:cNvSpPr/>
          <p:nvPr/>
        </p:nvSpPr>
        <p:spPr>
          <a:xfrm>
            <a:off x="5148064" y="443711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9" name="Блок-схема: процесс 38"/>
          <p:cNvSpPr/>
          <p:nvPr/>
        </p:nvSpPr>
        <p:spPr>
          <a:xfrm>
            <a:off x="4355976" y="443711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Блок-схема: процесс 39"/>
          <p:cNvSpPr/>
          <p:nvPr/>
        </p:nvSpPr>
        <p:spPr>
          <a:xfrm>
            <a:off x="3563888" y="4437112"/>
            <a:ext cx="720080" cy="576064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768321" y="-1683568"/>
            <a:ext cx="83756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15159B"/>
                </a:solidFill>
                <a:latin typeface="Times New Roman" pitchFamily="18" charset="0"/>
                <a:cs typeface="Times New Roman" pitchFamily="18" charset="0"/>
              </a:rPr>
              <a:t>Назовите имя главной героини рассказа</a:t>
            </a:r>
            <a:endParaRPr lang="ru-RU" sz="3600" b="1" dirty="0">
              <a:solidFill>
                <a:srgbClr val="15159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324528" y="2204864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    и     н     а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ВП\Desktop\для кроссворда\405011_orig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7605464"/>
            <a:ext cx="3275856" cy="4464496"/>
          </a:xfrm>
          <a:prstGeom prst="rect">
            <a:avLst/>
          </a:prstGeom>
          <a:noFill/>
        </p:spPr>
      </p:pic>
      <p:sp>
        <p:nvSpPr>
          <p:cNvPr id="45" name="TextBox 44"/>
          <p:cNvSpPr txBox="1"/>
          <p:nvPr/>
        </p:nvSpPr>
        <p:spPr>
          <a:xfrm>
            <a:off x="251520" y="-1251520"/>
            <a:ext cx="6322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15159B"/>
                </a:solidFill>
                <a:latin typeface="Times New Roman" pitchFamily="18" charset="0"/>
                <a:cs typeface="Times New Roman" pitchFamily="18" charset="0"/>
              </a:rPr>
              <a:t>Кто главный герой рассказа?</a:t>
            </a:r>
            <a:endParaRPr lang="ru-RU" sz="3600" b="1" dirty="0">
              <a:solidFill>
                <a:srgbClr val="15159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756576" y="2996952"/>
            <a:ext cx="36615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    и    л    и     н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1" name="Picture 3" descr="C:\Users\ВП\Pictures\Рисунок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48839" y="7677472"/>
            <a:ext cx="4095161" cy="3672408"/>
          </a:xfrm>
          <a:prstGeom prst="rect">
            <a:avLst/>
          </a:prstGeom>
          <a:noFill/>
        </p:spPr>
      </p:pic>
      <p:sp>
        <p:nvSpPr>
          <p:cNvPr id="48" name="TextBox 47"/>
          <p:cNvSpPr txBox="1"/>
          <p:nvPr/>
        </p:nvSpPr>
        <p:spPr>
          <a:xfrm>
            <a:off x="467544" y="-1827584"/>
            <a:ext cx="697844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15159B"/>
                </a:solidFill>
                <a:latin typeface="Times New Roman" pitchFamily="18" charset="0"/>
                <a:cs typeface="Times New Roman" pitchFamily="18" charset="0"/>
              </a:rPr>
              <a:t>В какое время года происходят</a:t>
            </a:r>
          </a:p>
          <a:p>
            <a:r>
              <a:rPr lang="ru-RU" sz="3600" b="1" dirty="0">
                <a:solidFill>
                  <a:srgbClr val="15159B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600" b="1" dirty="0" smtClean="0">
                <a:solidFill>
                  <a:srgbClr val="15159B"/>
                </a:solidFill>
                <a:latin typeface="Times New Roman" pitchFamily="18" charset="0"/>
                <a:cs typeface="Times New Roman" pitchFamily="18" charset="0"/>
              </a:rPr>
              <a:t>обытия, описанные в рассказе?</a:t>
            </a:r>
            <a:endParaRPr lang="ru-RU" sz="3600" b="1" dirty="0">
              <a:solidFill>
                <a:srgbClr val="15159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8064" y="7317432"/>
            <a:ext cx="3995936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0" name="TextBox 49"/>
          <p:cNvSpPr txBox="1"/>
          <p:nvPr/>
        </p:nvSpPr>
        <p:spPr>
          <a:xfrm>
            <a:off x="9324528" y="3717032"/>
            <a:ext cx="44582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о    с     е     н     ь    ю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67544" y="-819472"/>
            <a:ext cx="62547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15159B"/>
                </a:solidFill>
                <a:latin typeface="Times New Roman" pitchFamily="18" charset="0"/>
                <a:cs typeface="Times New Roman" pitchFamily="18" charset="0"/>
              </a:rPr>
              <a:t>Что делал для детей Жилин?</a:t>
            </a:r>
            <a:endParaRPr lang="ru-RU" sz="3600" b="1" dirty="0">
              <a:solidFill>
                <a:srgbClr val="15159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9612560" y="4365104"/>
            <a:ext cx="54168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г     р     у    ш     к     и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36096" y="7245424"/>
            <a:ext cx="3707904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4" name="TextBox 53"/>
          <p:cNvSpPr txBox="1"/>
          <p:nvPr/>
        </p:nvSpPr>
        <p:spPr>
          <a:xfrm>
            <a:off x="467544" y="-1899592"/>
            <a:ext cx="75965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15159B"/>
                </a:solidFill>
                <a:latin typeface="Times New Roman" pitchFamily="18" charset="0"/>
                <a:cs typeface="Times New Roman" pitchFamily="18" charset="0"/>
              </a:rPr>
              <a:t>Какой приём использует автор для</a:t>
            </a:r>
          </a:p>
          <a:p>
            <a:r>
              <a:rPr lang="ru-RU" sz="3600" b="1" dirty="0">
                <a:solidFill>
                  <a:srgbClr val="15159B"/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600" b="1" dirty="0" smtClean="0">
                <a:solidFill>
                  <a:srgbClr val="15159B"/>
                </a:solidFill>
                <a:latin typeface="Times New Roman" pitchFamily="18" charset="0"/>
                <a:cs typeface="Times New Roman" pitchFamily="18" charset="0"/>
              </a:rPr>
              <a:t>арактеристики героев ? 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9468544" y="5157192"/>
            <a:ext cx="6292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    н     т     и     т     е      з     а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4" name="Picture 6" descr="C:\Users\ВП\Desktop\для кроссворда\p_verne_perepravagorcev_pervayapolovinaxixv_holstmaslo_izsobraniyagmp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38116" y="7389440"/>
            <a:ext cx="3305884" cy="3031629"/>
          </a:xfrm>
          <a:prstGeom prst="rect">
            <a:avLst/>
          </a:prstGeom>
          <a:noFill/>
        </p:spPr>
      </p:pic>
      <p:sp>
        <p:nvSpPr>
          <p:cNvPr id="58" name="TextBox 57"/>
          <p:cNvSpPr txBox="1"/>
          <p:nvPr/>
        </p:nvSpPr>
        <p:spPr>
          <a:xfrm>
            <a:off x="323528" y="-1683568"/>
            <a:ext cx="46365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15159B"/>
                </a:solidFill>
                <a:latin typeface="Times New Roman" pitchFamily="18" charset="0"/>
                <a:cs typeface="Times New Roman" pitchFamily="18" charset="0"/>
              </a:rPr>
              <a:t>Что мешает Жилину </a:t>
            </a:r>
          </a:p>
          <a:p>
            <a:r>
              <a:rPr lang="ru-RU" sz="3600" b="1" dirty="0" smtClean="0">
                <a:solidFill>
                  <a:srgbClr val="15159B"/>
                </a:solidFill>
                <a:latin typeface="Times New Roman" pitchFamily="18" charset="0"/>
                <a:cs typeface="Times New Roman" pitchFamily="18" charset="0"/>
              </a:rPr>
              <a:t>бежать из плена?</a:t>
            </a:r>
            <a:endParaRPr lang="ru-RU" sz="3600" b="1" dirty="0">
              <a:solidFill>
                <a:srgbClr val="15159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9468544" y="5877272"/>
            <a:ext cx="5170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    о    л    о     д     к     и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6" name="Picture 8" descr="C:\Users\ВП\Pictures\3557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92127" y="7245424"/>
            <a:ext cx="3851873" cy="42054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71676E-6 C 0.00208 0.10867 0.00573 0.21572 0.00833 0.2594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5.20231E-7 C 0.00313 -0.41896 0.00625 -0.83746 0.00799 -1.00439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-5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0.00046 C -0.41684 0.00463 -0.83351 0.00879 -1.00018 0.0106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0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1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1.09827E-6 C -0.00347 0.10705 -0.00694 0.21387 -0.00764 0.25688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1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09827E-6 C 0.00643 -0.37827 0.01268 -0.7563 0.01528 -0.9070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" y="-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6.41618E-6 C -0.42275 -0.00162 -0.84532 -0.00324 -1.01441 -0.00417 " pathEditMode="relative" ptsTypes="aA">
                                      <p:cBhvr>
                                        <p:cTn id="4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21 0.10081 0.0026 0.20162 0.00312 0.24532 C 0.00364 0.28902 0.0033 0.27561 0.00312 0.26219 " pathEditMode="relative" ptsTypes="aaA">
                                      <p:cBhvr>
                                        <p:cTn id="5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27168E-6 C 0.00382 -0.36763 0.00799 -0.73457 0.0099 -0.88092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" y="-4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8.67052E-7 C -0.40434 -0.00301 -0.80868 -0.00578 -0.96979 -0.00624 " pathEditMode="relative" ptsTypes="aA">
                                      <p:cBhvr>
                                        <p:cTn id="66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2.13873E-6 C 0.00069 0.08625 0.00139 0.17272 0.00156 0.20717 " pathEditMode="relative" ptsTypes="aA">
                                      <p:cBhvr>
                                        <p:cTn id="84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952 -0.27838 C -0.02605 -0.53179 -0.02257 -0.7852 -0.02153 -0.88624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-3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56647E-6 C -0.41962 -0.00462 -0.83907 -0.00878 -1.0066 -0.01017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03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121 0.14012 0.0026 0.28024 0.00312 0.33619 " pathEditMode="relative" ptsTypes="aA">
                                      <p:cBhvr>
                                        <p:cTn id="11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-0.1415 C 0.00486 -0.4504 0.00973 -0.75838 0.01129 -0.88138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" y="-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89017E-7 C -0.40937 -0.00462 -0.8184 -0.00855 -0.98194 -0.01017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1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1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 0.12231 0 0.24462 0 0.29364 " pathEditMode="relative" ptsTypes="aA">
                                      <p:cBhvr>
                                        <p:cTn id="136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-0.05248 C -0.00121 -0.45549 -0.00399 -0.85826 -0.0059 -1.01942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-4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1.7341E-7 C -0.4066 -0.00439 -0.81303 -0.00855 -0.97553 -0.01017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8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build="allAtOnce"/>
      <p:bldP spid="43" grpId="0"/>
      <p:bldP spid="45" grpId="0"/>
      <p:bldP spid="45" grpId="1"/>
      <p:bldP spid="46" grpId="0"/>
      <p:bldP spid="48" grpId="0"/>
      <p:bldP spid="48" grpId="1"/>
      <p:bldP spid="50" grpId="0"/>
      <p:bldP spid="51" grpId="0"/>
      <p:bldP spid="51" grpId="1"/>
      <p:bldP spid="52" grpId="0"/>
      <p:bldP spid="54" grpId="0"/>
      <p:bldP spid="54" grpId="1"/>
      <p:bldP spid="55" grpId="0"/>
      <p:bldP spid="58" grpId="0"/>
      <p:bldP spid="58" grpId="1"/>
      <p:bldP spid="6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post-6773-116319099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1318908">
            <a:off x="1740076" y="2818454"/>
            <a:ext cx="2735262" cy="1296987"/>
          </a:xfrm>
          <a:prstGeom prst="rect">
            <a:avLst/>
          </a:prstGeom>
          <a:noFill/>
        </p:spPr>
      </p:pic>
      <p:pic>
        <p:nvPicPr>
          <p:cNvPr id="3" name="Picture 6" descr="post-6773-116319099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240060" flipH="1">
            <a:off x="5909760" y="3099332"/>
            <a:ext cx="2979911" cy="1296987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214414" y="357166"/>
            <a:ext cx="692948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Электронная физкультминутка</a:t>
            </a:r>
          </a:p>
          <a:p>
            <a:pPr algn="ctr"/>
            <a:r>
              <a:rPr lang="ru-RU" sz="60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для глаз</a:t>
            </a:r>
            <a:endParaRPr lang="ru-RU" sz="6000" b="1" kern="10" dirty="0">
              <a:ln w="9525">
                <a:noFill/>
                <a:round/>
                <a:headEnd/>
                <a:tailEnd/>
              </a:ln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Соединительная линия уступом 5"/>
          <p:cNvCxnSpPr/>
          <p:nvPr/>
        </p:nvCxnSpPr>
        <p:spPr>
          <a:xfrm>
            <a:off x="642910" y="642918"/>
            <a:ext cx="8143932" cy="4857784"/>
          </a:xfrm>
          <a:prstGeom prst="bentConnector3">
            <a:avLst>
              <a:gd name="adj1" fmla="val 50000"/>
            </a:avLst>
          </a:prstGeom>
          <a:ln/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Стрелка вправо 9"/>
          <p:cNvSpPr/>
          <p:nvPr/>
        </p:nvSpPr>
        <p:spPr>
          <a:xfrm>
            <a:off x="785786" y="214290"/>
            <a:ext cx="500066" cy="285752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 rot="5400000">
            <a:off x="4786314" y="571480"/>
            <a:ext cx="500066" cy="285752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4857752" y="5214950"/>
            <a:ext cx="500066" cy="285752"/>
          </a:xfrm>
          <a:prstGeom prst="rightArrow">
            <a:avLst/>
          </a:prstGeom>
          <a:solidFill>
            <a:srgbClr val="FFFF0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1" name="Барбарики_-_Дружба_это_не_работа_(mp3ostrov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8572528" y="628652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33333E-6 L 0.44983 -0.0034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" y="-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4.07407E-6 L -0.00781 0.6590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" y="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1481E-6 L 0.39948 -4.81481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500"/>
                            </p:stCondLst>
                            <p:childTnLst>
                              <p:par>
                                <p:cTn id="2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7500"/>
                            </p:stCondLst>
                            <p:childTnLst>
                              <p:par>
                                <p:cTn id="38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8000"/>
                            </p:stCondLst>
                            <p:childTnLst>
                              <p:par>
                                <p:cTn id="44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0"/>
                            </p:stCondLst>
                            <p:childTnLst>
                              <p:par>
                                <p:cTn id="4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500"/>
                            </p:stCondLst>
                            <p:childTnLst>
                              <p:par>
                                <p:cTn id="55" presetID="2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14">
                <p:cTn id="59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лнце 1"/>
          <p:cNvSpPr/>
          <p:nvPr/>
        </p:nvSpPr>
        <p:spPr>
          <a:xfrm>
            <a:off x="571472" y="357166"/>
            <a:ext cx="928694" cy="928694"/>
          </a:xfrm>
          <a:prstGeom prst="sun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94 0.14282 C -0.00694 0.03634 0.079 -0.05024 0.18473 -0.05024 L 0.62796 -0.05024 C 0.73369 -0.05024 0.81997 0.03634 0.81997 0.14282 L 0.81997 0.58287 C 0.81997 0.68981 0.73369 0.78009 0.62796 0.78009 L 0.18473 0.78009 C 0.079 0.78009 -0.00694 0.68981 -0.00694 0.58287 Z " pathEditMode="relative" rAng="0" ptsTypes="fFfFfFff">
                                      <p:cBhvr>
                                        <p:cTn id="6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3" y="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0"/>
                            </p:stCondLst>
                            <p:childTnLst>
                              <p:par>
                                <p:cTn id="8" presetID="63" presetClass="path" presetSubtype="0" accel="50000" decel="50000" fill="hold" grpId="17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76 0.04445 L 0.77361 0.0363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4" y="-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000"/>
                            </p:stCondLst>
                            <p:childTnLst>
                              <p:par>
                                <p:cTn id="11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53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000"/>
                            </p:stCondLst>
                            <p:childTnLst>
                              <p:par>
                                <p:cTn id="23" presetID="53" presetClass="entr" presetSubtype="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42" presetClass="path" presetSubtype="0" accel="50000" decel="50000" fill="hold" grpId="4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8837 0.03379 L 0.79636 0.7372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3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000"/>
                            </p:stCondLst>
                            <p:childTnLst>
                              <p:par>
                                <p:cTn id="32" presetID="53" presetClass="entr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500"/>
                            </p:stCondLst>
                            <p:childTnLst>
                              <p:par>
                                <p:cTn id="38" presetID="53" presetClass="entr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2000"/>
                            </p:stCondLst>
                            <p:childTnLst>
                              <p:par>
                                <p:cTn id="44" presetID="53" presetClass="entr" presetSubtype="0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500"/>
                            </p:stCondLst>
                            <p:childTnLst>
                              <p:par>
                                <p:cTn id="50" presetID="35" presetClass="path" presetSubtype="0" accel="50000" decel="5000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9636 0.73726 L -0.01475 0.7372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500"/>
                            </p:stCondLst>
                            <p:childTnLst>
                              <p:par>
                                <p:cTn id="53" presetID="53" presetClass="entr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0"/>
                            </p:stCondLst>
                            <p:childTnLst>
                              <p:par>
                                <p:cTn id="59" presetID="53" presetClass="entr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500"/>
                            </p:stCondLst>
                            <p:childTnLst>
                              <p:par>
                                <p:cTn id="65" presetID="53" presetClass="entr" presetSubtype="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6000"/>
                            </p:stCondLst>
                            <p:childTnLst>
                              <p:par>
                                <p:cTn id="71" presetID="64" presetClass="path" presetSubtype="0" accel="50000" decel="50000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76 0.7382 L -0.01476 0.04445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8000"/>
                            </p:stCondLst>
                            <p:childTnLst>
                              <p:par>
                                <p:cTn id="74" presetID="53" presetClass="entr" presetSubtype="0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8500"/>
                            </p:stCondLst>
                            <p:childTnLst>
                              <p:par>
                                <p:cTn id="80" presetID="53" presetClass="entr" presetSubtype="0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9000"/>
                            </p:stCondLst>
                            <p:childTnLst>
                              <p:par>
                                <p:cTn id="86" presetID="53" presetClass="entr" presetSubtype="0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9500"/>
                            </p:stCondLst>
                            <p:childTnLst>
                              <p:par>
                                <p:cTn id="92" presetID="1" presetClass="exit" presetSubtype="0" fill="hold" grpId="1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9500"/>
                            </p:stCondLst>
                            <p:childTnLst>
                              <p:par>
                                <p:cTn id="95" presetID="53" presetClass="entr" presetSubtype="0" fill="hold" grpId="2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0"/>
                            </p:stCondLst>
                            <p:childTnLst>
                              <p:par>
                                <p:cTn id="101" presetID="59" presetClass="path" presetSubtype="0" accel="50000" decel="50000" fill="hold" grpId="18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94 0.37569 C -0.00694 0.21203 0.07917 0.08634 0.18421 0.08634 C 0.29254 0.08634 0.37882 0.21203 0.37882 0.37569 C 0.37882 0.53958 0.46494 0.66551 0.57344 0.66551 C 0.67848 0.66551 0.76476 0.53958 0.76476 0.37569 " pathEditMode="relative" rAng="0" ptsTypes="fffff">
                                      <p:cBhvr>
                                        <p:cTn id="10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5000"/>
                            </p:stCondLst>
                            <p:childTnLst>
                              <p:par>
                                <p:cTn id="104" presetID="53" presetClass="entr" presetSubtype="0" fill="hold" grpId="2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5500"/>
                            </p:stCondLst>
                            <p:childTnLst>
                              <p:par>
                                <p:cTn id="110" presetID="53" presetClass="entr" presetSubtype="0" fill="hold" grpId="2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6000"/>
                            </p:stCondLst>
                            <p:childTnLst>
                              <p:par>
                                <p:cTn id="116" presetID="53" presetClass="entr" presetSubtype="0" fill="hold" grpId="2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6500"/>
                            </p:stCondLst>
                            <p:childTnLst>
                              <p:par>
                                <p:cTn id="122" presetID="39" presetClass="path" presetSubtype="0" accel="50000" decel="50000" fill="hold" grpId="19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94 0.35416 C -0.00694 0.46365 0.07917 0.54838 0.18421 0.54838 C 0.29237 0.54838 0.379 0.46365 0.379 0.35416 C 0.379 0.24398 0.46511 0.15972 0.57327 0.15972 C 0.6783 0.15972 0.76494 0.24398 0.76494 0.35416 " pathEditMode="relative" rAng="0" ptsTypes="fffff">
                                      <p:cBhvr>
                                        <p:cTn id="123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1500"/>
                            </p:stCondLst>
                            <p:childTnLst>
                              <p:par>
                                <p:cTn id="125" presetID="53" presetClass="entr" presetSubtype="0" fill="hold" grpId="2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2000"/>
                            </p:stCondLst>
                            <p:childTnLst>
                              <p:par>
                                <p:cTn id="131" presetID="53" presetClass="entr" presetSubtype="0" fill="hold" grpId="2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32500"/>
                            </p:stCondLst>
                            <p:childTnLst>
                              <p:par>
                                <p:cTn id="137" presetID="53" presetClass="entr" presetSubtype="0" fill="hold" grpId="2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33000"/>
                            </p:stCondLst>
                            <p:childTnLst>
                              <p:par>
                                <p:cTn id="143" presetID="6" presetClass="exit" presetSubtype="16" fill="hold" grpId="27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14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" grpId="2" animBg="1"/>
      <p:bldP spid="2" grpId="3" animBg="1"/>
      <p:bldP spid="2" grpId="4" animBg="1"/>
      <p:bldP spid="2" grpId="5" animBg="1"/>
      <p:bldP spid="2" grpId="6" animBg="1"/>
      <p:bldP spid="2" grpId="7" animBg="1"/>
      <p:bldP spid="2" grpId="8" animBg="1"/>
      <p:bldP spid="2" grpId="9" animBg="1"/>
      <p:bldP spid="2" grpId="10" animBg="1"/>
      <p:bldP spid="2" grpId="11" animBg="1"/>
      <p:bldP spid="2" grpId="12" animBg="1"/>
      <p:bldP spid="2" grpId="13" animBg="1"/>
      <p:bldP spid="2" grpId="14" animBg="1"/>
      <p:bldP spid="2" grpId="15" animBg="1"/>
      <p:bldP spid="2" grpId="16" animBg="1"/>
      <p:bldP spid="2" grpId="17" animBg="1"/>
      <p:bldP spid="2" grpId="18" animBg="1"/>
      <p:bldP spid="2" grpId="19" animBg="1"/>
      <p:bldP spid="2" grpId="20" animBg="1"/>
      <p:bldP spid="2" grpId="21" animBg="1"/>
      <p:bldP spid="2" grpId="22" animBg="1"/>
      <p:bldP spid="2" grpId="23" animBg="1"/>
      <p:bldP spid="2" grpId="24" animBg="1"/>
      <p:bldP spid="2" grpId="25" animBg="1"/>
      <p:bldP spid="2" grpId="26" animBg="1"/>
      <p:bldP spid="2" grpId="27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Улыбающееся лицо 5"/>
          <p:cNvSpPr/>
          <p:nvPr/>
        </p:nvSpPr>
        <p:spPr>
          <a:xfrm>
            <a:off x="1142976" y="785794"/>
            <a:ext cx="6643734" cy="5357850"/>
          </a:xfrm>
          <a:prstGeom prst="smileyFac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1" name="Picture 3" descr="C:\мама\Мои рисунки\глаза\00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1714488"/>
            <a:ext cx="2214578" cy="1771662"/>
          </a:xfrm>
          <a:prstGeom prst="rect">
            <a:avLst/>
          </a:prstGeom>
          <a:noFill/>
        </p:spPr>
      </p:pic>
      <p:pic>
        <p:nvPicPr>
          <p:cNvPr id="4" name="Picture 3" descr="C:\мама\Мои рисунки\глаза\00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2071670" y="1785926"/>
            <a:ext cx="2343166" cy="1701999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9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оссворд Кавказский пленни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Кроссворд Кавказский пленник</Template>
  <TotalTime>413</TotalTime>
  <Words>422</Words>
  <Application>Microsoft Office PowerPoint</Application>
  <PresentationFormat>Экран (4:3)</PresentationFormat>
  <Paragraphs>71</Paragraphs>
  <Slides>21</Slides>
  <Notes>0</Notes>
  <HiddenSlides>1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Кроссворд Кавказский пленник</vt:lpstr>
      <vt:lpstr>Жилин и Костылин. Обучение сравнительной характеристике героев</vt:lpstr>
      <vt:lpstr>Ответить на вопросы</vt:lpstr>
      <vt:lpstr>Ответить на вопросы</vt:lpstr>
      <vt:lpstr>Кроссворд по рассказу Л.Н. Толстого «Кавказский пленник»  </vt:lpstr>
      <vt:lpstr>Слайд 5</vt:lpstr>
      <vt:lpstr>Слайд 6</vt:lpstr>
      <vt:lpstr>Слайд 7</vt:lpstr>
      <vt:lpstr>Слайд 8</vt:lpstr>
      <vt:lpstr>Слайд 9</vt:lpstr>
      <vt:lpstr>Слайд 10</vt:lpstr>
      <vt:lpstr>Проблема</vt:lpstr>
      <vt:lpstr>Ответить на вопросы</vt:lpstr>
      <vt:lpstr>«Говорящие фамилии»</vt:lpstr>
      <vt:lpstr>Анализ эпизода «В плену»  </vt:lpstr>
      <vt:lpstr>Анализ эпизода «Первый побег»</vt:lpstr>
      <vt:lpstr>Анализ эпизода «Путь домой» </vt:lpstr>
      <vt:lpstr>Слайд 17</vt:lpstr>
      <vt:lpstr>Слайд 18</vt:lpstr>
      <vt:lpstr>Рефлексия</vt:lpstr>
      <vt:lpstr>Слайд 20</vt:lpstr>
      <vt:lpstr>Использованные ресурсы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Кроссворд по рассказу Л.Н. Толстого «Кавказский пленник»</dc:title>
  <dc:creator>ВП</dc:creator>
  <cp:lastModifiedBy>ВП</cp:lastModifiedBy>
  <cp:revision>48</cp:revision>
  <dcterms:created xsi:type="dcterms:W3CDTF">2013-03-01T15:00:10Z</dcterms:created>
  <dcterms:modified xsi:type="dcterms:W3CDTF">2013-05-11T13:14:00Z</dcterms:modified>
</cp:coreProperties>
</file>