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60" r:id="rId2"/>
    <p:sldId id="261" r:id="rId3"/>
    <p:sldId id="262" r:id="rId4"/>
    <p:sldId id="256" r:id="rId5"/>
    <p:sldId id="257" r:id="rId6"/>
    <p:sldId id="273" r:id="rId7"/>
    <p:sldId id="274" r:id="rId8"/>
    <p:sldId id="275" r:id="rId9"/>
    <p:sldId id="276" r:id="rId10"/>
    <p:sldId id="277" r:id="rId11"/>
    <p:sldId id="263" r:id="rId12"/>
    <p:sldId id="264" r:id="rId13"/>
    <p:sldId id="265" r:id="rId14"/>
    <p:sldId id="271" r:id="rId15"/>
    <p:sldId id="269" r:id="rId16"/>
    <p:sldId id="270" r:id="rId17"/>
    <p:sldId id="266" r:id="rId18"/>
    <p:sldId id="267" r:id="rId19"/>
    <p:sldId id="268" r:id="rId20"/>
    <p:sldId id="259" r:id="rId21"/>
    <p:sldId id="25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3DC"/>
    <a:srgbClr val="000099"/>
    <a:srgbClr val="0033CC"/>
    <a:srgbClr val="1515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3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1A3D6-3CB5-4491-B31F-951F8FC3751F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8509C-46FA-4870-B8B0-534CC5269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6328C-366F-44E5-A4DC-D61FC768B562}" type="datetimeFigureOut">
              <a:rPr lang="ru-RU" smtClean="0"/>
              <a:pPr/>
              <a:t>11.05.2013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BF52-57C6-419C-98AD-E9E621C080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fotografii/literatura/Kavkazskij-plennik-2/012-Zadanie-dlja-3-gruppy.html" TargetMode="External"/><Relationship Id="rId3" Type="http://schemas.openxmlformats.org/officeDocument/2006/relationships/hyperlink" Target="http://illustrators.ru/illustrations/405011" TargetMode="External"/><Relationship Id="rId7" Type="http://schemas.openxmlformats.org/officeDocument/2006/relationships/hyperlink" Target="http://www.bookvoed.ru/one_picture.php?tovar=848502&amp;tip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eebtt.net/%D0%BB%D0%25B" TargetMode="External"/><Relationship Id="rId5" Type="http://schemas.openxmlformats.org/officeDocument/2006/relationships/hyperlink" Target="http://www.stihi.ru/2012/07/04&#8230;" TargetMode="External"/><Relationship Id="rId10" Type="http://schemas.openxmlformats.org/officeDocument/2006/relationships/hyperlink" Target="http://www.pushkinmuseum.ru/" TargetMode="External"/><Relationship Id="rId4" Type="http://schemas.openxmlformats.org/officeDocument/2006/relationships/hyperlink" Target="http://onothe.ucoz.net/news/sk&#8230;" TargetMode="External"/><Relationship Id="rId9" Type="http://schemas.openxmlformats.org/officeDocument/2006/relationships/hyperlink" Target="http://900igr.net/fotografii/literatura/Kavkazskij-plennik-1/019-Kavkazskij-plennik-rasskaz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X:\&#1084;&#1072;&#1084;&#1072;\&#1076;&#1077;&#1090;&#1089;&#1082;&#1080;&#1077;%20&#1087;&#1077;&#1089;&#1085;&#1080;\&#1073;&#1072;&#1088;&#1073;&#1072;&#1088;&#1080;&#1082;&#1080;\&#1041;&#1072;&#1088;&#1073;&#1072;&#1088;&#1080;&#1082;&#1080;_-_&#1044;&#1088;&#1091;&#1078;&#1073;&#1072;_&#1101;&#1090;&#1086;_&#1085;&#1077;_&#1088;&#1072;&#1073;&#1086;&#1090;&#1072;_(mp3ostrov.com)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Жилин и Костылин. Обучение сравнительной характеристике героев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7772400" cy="19442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Волошина Валентина Петровна, учитель</a:t>
            </a:r>
          </a:p>
          <a:p>
            <a:pPr algn="just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русского языка и литературы высшей</a:t>
            </a:r>
          </a:p>
          <a:p>
            <a:pPr algn="just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квалификационной категории, </a:t>
            </a:r>
          </a:p>
          <a:p>
            <a:pPr algn="just"/>
            <a:r>
              <a:rPr lang="ru-RU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           МОУ «Средняя общеобразовательная </a:t>
            </a:r>
          </a:p>
          <a:p>
            <a:pPr algn="just"/>
            <a:r>
              <a:rPr lang="ru-RU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           школа № 9 г. Надыма»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B0F0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24413" y="3062288"/>
            <a:ext cx="1042987" cy="942975"/>
            <a:chOff x="318" y="1249"/>
            <a:chExt cx="657" cy="594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18" y="1249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E703DC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E703DC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B0F0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E703DC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00"/>
                            </p:stCondLst>
                            <p:childTnLst>
                              <p:par>
                                <p:cTn id="1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500"/>
                            </p:stCondLst>
                            <p:childTnLst>
                              <p:par>
                                <p:cTn id="1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8000"/>
                            </p:stCondLst>
                            <p:childTnLst>
                              <p:par>
                                <p:cTn id="1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500"/>
                            </p:stCondLst>
                            <p:childTnLst>
                              <p:par>
                                <p:cTn id="1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6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0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1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    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 Л.Н. Толстой назвал рассказ «Кавказский пленник», а не «Кавказские пленники»?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Ответить на вопросы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93204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В каком эпизоде сравнивается поведение Жилина и Костылина?</a:t>
            </a:r>
            <a:endParaRPr lang="ru-RU" sz="6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010-009-Zadanie-dlja-1-grup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412776"/>
            <a:ext cx="4031087" cy="5203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«Говорящие фамилии»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Жилин- (жила) – прочное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окончание мышц; жилистый – сильный.</a:t>
            </a:r>
          </a:p>
          <a:p>
            <a:pPr>
              <a:buNone/>
            </a:pPr>
            <a:r>
              <a:rPr lang="ru-RU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(костыль) – палка для хромых. </a:t>
            </a:r>
            <a:r>
              <a:rPr lang="ru-RU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Подкостыливает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плетётся помаленьку.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эпизода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 плену» 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ru-RU" sz="6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Как ведут себя герои  при встрече с врагом?</a:t>
            </a:r>
          </a:p>
          <a:p>
            <a:r>
              <a:rPr lang="ru-RU" sz="6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Чем отличается поведение Жилина и </a:t>
            </a:r>
            <a:r>
              <a:rPr lang="ru-RU" sz="6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Костылина</a:t>
            </a:r>
            <a:r>
              <a:rPr lang="ru-RU" sz="6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плену?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эпизода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«Первый побег»</a:t>
            </a:r>
            <a:endParaRPr lang="ru-RU" sz="6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/>
          </a:bodyPr>
          <a:lstStyle/>
          <a:p>
            <a:r>
              <a:rPr lang="ru-RU" sz="5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Почему первый побег пленников был неудачным? </a:t>
            </a:r>
          </a:p>
          <a:p>
            <a:r>
              <a:rPr lang="ru-RU" sz="5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Как бы поступил </a:t>
            </a:r>
            <a:r>
              <a:rPr lang="ru-RU" sz="5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sz="5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на месте Жилина?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эпизода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«Путь домой»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fontScale="92500"/>
          </a:bodyPr>
          <a:lstStyle/>
          <a:p>
            <a:r>
              <a:rPr lang="ru-RU" sz="4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Каким показан Жилин в момент расставания с </a:t>
            </a:r>
            <a:r>
              <a:rPr lang="ru-RU" sz="4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Костылиным</a:t>
            </a:r>
            <a:r>
              <a:rPr lang="ru-RU" sz="4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4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Почему Дина помогла Жилину?</a:t>
            </a:r>
            <a:endParaRPr lang="ru-RU" sz="4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035-021-Kavkazskij-plennik-rasska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484784"/>
            <a:ext cx="3263255" cy="4888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Сделайте вывод.</a:t>
            </a:r>
          </a:p>
          <a:p>
            <a:pPr>
              <a:buNone/>
            </a:pPr>
            <a:endParaRPr lang="ru-RU" sz="5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Нарисуйте словесный портрет Жилина и Костылина.</a:t>
            </a:r>
            <a:endParaRPr lang="ru-RU" sz="5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Как вы относитесь к Жилину и Костылину?</a:t>
            </a:r>
            <a:endParaRPr lang="ru-RU" sz="6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848502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2492896"/>
            <a:ext cx="5400600" cy="4008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4857403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Что нового узнали на уроке?</a:t>
            </a:r>
          </a:p>
          <a:p>
            <a:r>
              <a:rPr lang="ru-RU" sz="5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Чему научились?</a:t>
            </a:r>
          </a:p>
          <a:p>
            <a:r>
              <a:rPr lang="ru-RU" sz="5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Оцените свою работу на уроке.</a:t>
            </a:r>
            <a:endParaRPr lang="ru-RU" sz="5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Ответить на вопросы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уговор был у Жилина и Костылина, когда они решили ехать без обоза?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нарушил этот уговор и при каких обстоятельствах?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84976" cy="612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дом </a:t>
            </a:r>
          </a:p>
          <a:p>
            <a:r>
              <a:rPr lang="ru-RU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Напишите сочинение</a:t>
            </a:r>
          </a:p>
          <a:p>
            <a:r>
              <a:rPr lang="ru-RU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«4», «5» </a:t>
            </a:r>
            <a:r>
              <a:rPr lang="ru-RU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«Жилин и </a:t>
            </a:r>
            <a:r>
              <a:rPr lang="ru-RU" sz="5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разные судьбы». </a:t>
            </a:r>
          </a:p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«3», «4» </a:t>
            </a:r>
            <a:r>
              <a:rPr lang="ru-RU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 Дина помогла Жилину?»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Использованные ресурсы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Шаблон мой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http://onothe.ucoz.net/news/sk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 склоне в кандалах  (фон шаблона)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http://www.stihi.ru/2012/07/04…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Помощь Дины (фон шаблона)</a:t>
            </a:r>
            <a:endParaRPr lang="ru-RU" u="sng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http://illustrators.ru/illustr…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Дина и Жилин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http://freebtt.net/%D0%BB%D0%B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Жилин и Костылин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http://www.bookvoed.ru/one_pic…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Жилин и Костылин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http://900igr.net/fotografii/l…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Дина на крыше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http://900igr.net/fotografii/l…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Жилин- мастер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http://www.pushkinmuseum.ru/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Всадники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Ответить на вопросы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вёл себя Жилин при встрече с врагом? Какое решение он принял?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Кроссворд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рассказу Л.Н. Толстого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«Кавказский пленник»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196752"/>
            <a:ext cx="6980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400" b="1" i="1" dirty="0">
              <a:solidFill>
                <a:srgbClr val="15159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2771800" y="443711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979712" y="443711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940152" y="515719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148064" y="515719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355976" y="515719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563888" y="515719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771800" y="515719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187624" y="443711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95536" y="443711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979712" y="515719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187624" y="515719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95536" y="515719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148064" y="58772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4355976" y="58772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563888" y="58772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2771800" y="58772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1979712" y="58772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1187624" y="58772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95536" y="58772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395536" y="22768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1187624" y="22768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1979712" y="22768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2771800" y="227687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563888" y="299695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2771800" y="299695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1979712" y="299695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1187624" y="299695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95536" y="299695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355976" y="371703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3563888" y="371703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2771800" y="371703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1979712" y="371703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187624" y="371703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395536" y="371703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5148064" y="443711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4355976" y="443711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3563888" y="4437112"/>
            <a:ext cx="72008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68321" y="-1683568"/>
            <a:ext cx="8375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Назовите имя главной героини рассказа</a:t>
            </a:r>
            <a:endParaRPr lang="ru-RU" sz="3600" b="1" dirty="0">
              <a:solidFill>
                <a:srgbClr val="1515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324528" y="220486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    и     н     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ВП\Desktop\для кроссворда\405011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7605464"/>
            <a:ext cx="3275856" cy="4464496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251520" y="-1251520"/>
            <a:ext cx="6322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Кто главный герой рассказа?</a:t>
            </a:r>
            <a:endParaRPr lang="ru-RU" sz="3600" b="1" dirty="0">
              <a:solidFill>
                <a:srgbClr val="1515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756576" y="2996952"/>
            <a:ext cx="3661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    и    л    и     н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ВП\Pictures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8839" y="7677472"/>
            <a:ext cx="4095161" cy="3672408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467544" y="-1827584"/>
            <a:ext cx="6978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В какое время года происходят</a:t>
            </a:r>
          </a:p>
          <a:p>
            <a:r>
              <a:rPr lang="ru-RU" sz="3600" b="1" dirty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обытия, описанные в рассказе?</a:t>
            </a:r>
            <a:endParaRPr lang="ru-RU" sz="3600" b="1" dirty="0">
              <a:solidFill>
                <a:srgbClr val="1515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7317432"/>
            <a:ext cx="39959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extBox 49"/>
          <p:cNvSpPr txBox="1"/>
          <p:nvPr/>
        </p:nvSpPr>
        <p:spPr>
          <a:xfrm>
            <a:off x="9324528" y="3717032"/>
            <a:ext cx="4458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    с     е     н     ь    ю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7544" y="-819472"/>
            <a:ext cx="6254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Что делал для детей Жилин?</a:t>
            </a:r>
            <a:endParaRPr lang="ru-RU" sz="3600" b="1" dirty="0">
              <a:solidFill>
                <a:srgbClr val="1515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612560" y="4365104"/>
            <a:ext cx="5416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г     р     у    ш     к     и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7245424"/>
            <a:ext cx="37079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TextBox 53"/>
          <p:cNvSpPr txBox="1"/>
          <p:nvPr/>
        </p:nvSpPr>
        <p:spPr>
          <a:xfrm>
            <a:off x="467544" y="-1899592"/>
            <a:ext cx="7596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Какой приём использует автор для</a:t>
            </a:r>
          </a:p>
          <a:p>
            <a:r>
              <a:rPr lang="ru-RU" sz="3600" b="1" dirty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арактеристики героев ?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468544" y="5157192"/>
            <a:ext cx="6292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    н     т     и     т     е      з     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C:\Users\ВП\Desktop\для кроссворда\p_verne_perepravagorcev_pervayapolovinaxixv_holstmaslo_izsobraniyagmp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38116" y="7389440"/>
            <a:ext cx="3305884" cy="3031629"/>
          </a:xfrm>
          <a:prstGeom prst="rect">
            <a:avLst/>
          </a:prstGeom>
          <a:noFill/>
        </p:spPr>
      </p:pic>
      <p:sp>
        <p:nvSpPr>
          <p:cNvPr id="58" name="TextBox 57"/>
          <p:cNvSpPr txBox="1"/>
          <p:nvPr/>
        </p:nvSpPr>
        <p:spPr>
          <a:xfrm>
            <a:off x="323528" y="-1683568"/>
            <a:ext cx="46365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Что мешает Жилину </a:t>
            </a:r>
          </a:p>
          <a:p>
            <a:r>
              <a:rPr lang="ru-RU" sz="3600" b="1" dirty="0" smtClean="0">
                <a:solidFill>
                  <a:srgbClr val="15159B"/>
                </a:solidFill>
                <a:latin typeface="Times New Roman" pitchFamily="18" charset="0"/>
                <a:cs typeface="Times New Roman" pitchFamily="18" charset="0"/>
              </a:rPr>
              <a:t>бежать из плена?</a:t>
            </a:r>
            <a:endParaRPr lang="ru-RU" sz="3600" b="1" dirty="0">
              <a:solidFill>
                <a:srgbClr val="1515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468544" y="5877272"/>
            <a:ext cx="517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    о    л    о     д     к     и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 descr="C:\Users\ВП\Pictures\355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127" y="7245424"/>
            <a:ext cx="3851873" cy="4205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71676E-6 C 0.00208 0.10867 0.00573 0.21572 0.00833 0.259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5.20231E-7 C 0.00313 -0.41896 0.00625 -0.83746 0.00799 -1.004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5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046 C -0.41684 0.00463 -0.83351 0.00879 -1.00018 0.0106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9827E-6 C -0.00347 0.10705 -0.00694 0.21387 -0.00764 0.2568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09827E-6 C 0.00643 -0.37827 0.01268 -0.7563 0.01528 -0.9070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6.41618E-6 C -0.42275 -0.00162 -0.84532 -0.00324 -1.01441 -0.00417 " pathEditMode="relative" ptsTypes="aA">
                                      <p:cBhvr>
                                        <p:cTn id="4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1 0.10081 0.0026 0.20162 0.00312 0.24532 C 0.00364 0.28902 0.0033 0.27561 0.00312 0.26219 " pathEditMode="relative" ptsTypes="aaA">
                                      <p:cBhvr>
                                        <p:cTn id="5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27168E-6 C 0.00382 -0.36763 0.00799 -0.73457 0.0099 -0.8809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67052E-7 C -0.40434 -0.00301 -0.80868 -0.00578 -0.96979 -0.00624 " pathEditMode="relative" ptsTypes="aA">
                                      <p:cBhvr>
                                        <p:cTn id="6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13873E-6 C 0.00069 0.08625 0.00139 0.17272 0.00156 0.20717 " pathEditMode="relative" ptsTypes="aA">
                                      <p:cBhvr>
                                        <p:cTn id="8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52 -0.27838 C -0.02605 -0.53179 -0.02257 -0.7852 -0.02153 -0.8862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56647E-6 C -0.41962 -0.00462 -0.83907 -0.00878 -1.0066 -0.0101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1 0.14012 0.0026 0.28024 0.00312 0.33619 " pathEditMode="relative" ptsTypes="aA">
                                      <p:cBhvr>
                                        <p:cTn id="1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1415 C 0.00486 -0.4504 0.00973 -0.75838 0.01129 -0.8813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89017E-7 C -0.40937 -0.00462 -0.8184 -0.00855 -0.98194 -0.01017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12231 0 0.24462 0 0.29364 " pathEditMode="relative" ptsTypes="aA">
                                      <p:cBhvr>
                                        <p:cTn id="13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5248 C -0.00121 -0.45549 -0.00399 -0.85826 -0.0059 -1.01942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7341E-7 C -0.4066 -0.00439 -0.81303 -0.00855 -0.97553 -0.01017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allAtOnce"/>
      <p:bldP spid="43" grpId="0"/>
      <p:bldP spid="45" grpId="0"/>
      <p:bldP spid="45" grpId="1"/>
      <p:bldP spid="46" grpId="0"/>
      <p:bldP spid="48" grpId="0"/>
      <p:bldP spid="48" grpId="1"/>
      <p:bldP spid="50" grpId="0"/>
      <p:bldP spid="51" grpId="0"/>
      <p:bldP spid="51" grpId="1"/>
      <p:bldP spid="52" grpId="0"/>
      <p:bldP spid="54" grpId="0"/>
      <p:bldP spid="54" grpId="1"/>
      <p:bldP spid="55" grpId="0"/>
      <p:bldP spid="58" grpId="0"/>
      <p:bldP spid="58" grpId="1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18908">
            <a:off x="1740076" y="2818454"/>
            <a:ext cx="2735262" cy="1296987"/>
          </a:xfrm>
          <a:prstGeom prst="rect">
            <a:avLst/>
          </a:prstGeom>
          <a:noFill/>
        </p:spPr>
      </p:pic>
      <p:pic>
        <p:nvPicPr>
          <p:cNvPr id="3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909760" y="3099332"/>
            <a:ext cx="2979911" cy="12969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357166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Электронная физкультминутка</a:t>
            </a:r>
          </a:p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для глаз</a:t>
            </a:r>
            <a:endParaRPr lang="ru-RU" sz="6000" b="1" kern="10" dirty="0">
              <a:ln w="9525">
                <a:noFill/>
                <a:round/>
                <a:headEnd/>
                <a:tailEnd/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642910" y="642918"/>
            <a:ext cx="8143932" cy="4857784"/>
          </a:xfrm>
          <a:prstGeom prst="bentConnector3">
            <a:avLst>
              <a:gd name="adj1" fmla="val 50000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785786" y="21429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786314" y="57148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57752" y="521495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Барбарики_-_Дружба_это_не_работа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44983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781 0.659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39948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1142976" y="785794"/>
            <a:ext cx="6643734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8"/>
            <a:ext cx="2214578" cy="1771662"/>
          </a:xfrm>
          <a:prstGeom prst="rect">
            <a:avLst/>
          </a:prstGeom>
          <a:noFill/>
        </p:spPr>
      </p:pic>
      <p:pic>
        <p:nvPicPr>
          <p:cNvPr id="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71670" y="1785926"/>
            <a:ext cx="2343166" cy="17019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оссворд Кавказский пленни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Кроссворд Кавказский пленник</Template>
  <TotalTime>413</TotalTime>
  <Words>422</Words>
  <Application>Microsoft Office PowerPoint</Application>
  <PresentationFormat>Экран (4:3)</PresentationFormat>
  <Paragraphs>71</Paragraphs>
  <Slides>21</Slides>
  <Notes>0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Кроссворд Кавказский пленник</vt:lpstr>
      <vt:lpstr>Жилин и Костылин. Обучение сравнительной характеристике героев</vt:lpstr>
      <vt:lpstr>Ответить на вопросы</vt:lpstr>
      <vt:lpstr>Ответить на вопросы</vt:lpstr>
      <vt:lpstr>Кроссворд по рассказу Л.Н. Толстого «Кавказский пленник»  </vt:lpstr>
      <vt:lpstr>Слайд 5</vt:lpstr>
      <vt:lpstr>Слайд 6</vt:lpstr>
      <vt:lpstr>Слайд 7</vt:lpstr>
      <vt:lpstr>Слайд 8</vt:lpstr>
      <vt:lpstr>Слайд 9</vt:lpstr>
      <vt:lpstr>Слайд 10</vt:lpstr>
      <vt:lpstr>Проблема</vt:lpstr>
      <vt:lpstr>Ответить на вопросы</vt:lpstr>
      <vt:lpstr>«Говорящие фамилии»</vt:lpstr>
      <vt:lpstr>Анализ эпизода «В плену»  </vt:lpstr>
      <vt:lpstr>Анализ эпизода «Первый побег»</vt:lpstr>
      <vt:lpstr>Анализ эпизода «Путь домой» </vt:lpstr>
      <vt:lpstr>Слайд 17</vt:lpstr>
      <vt:lpstr>Слайд 18</vt:lpstr>
      <vt:lpstr>Рефлексия</vt:lpstr>
      <vt:lpstr>Слайд 20</vt:lpstr>
      <vt:lpstr>Использованные ресурсы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по рассказу Л.Н. Толстого «Кавказский пленник»</dc:title>
  <dc:creator>ВП</dc:creator>
  <cp:lastModifiedBy>ВП</cp:lastModifiedBy>
  <cp:revision>48</cp:revision>
  <dcterms:created xsi:type="dcterms:W3CDTF">2013-03-01T15:00:10Z</dcterms:created>
  <dcterms:modified xsi:type="dcterms:W3CDTF">2013-05-11T13:14:00Z</dcterms:modified>
</cp:coreProperties>
</file>