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74" d="100"/>
          <a:sy n="74" d="100"/>
        </p:scale>
        <p:origin x="-104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fld id="{B4C71EC6-210F-42DE-9C53-41977AD35B3D}" type="datetimeFigureOut">
              <a:rPr lang="ru-RU" smtClean="0"/>
              <a:t>29.01.2014</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a:lstStyle/>
          <a:p>
            <a:fld id="{B19B0651-EE4F-4900-A07F-96A6BFA9D0F0}" type="slidenum">
              <a:rPr lang="ru-RU" smtClean="0"/>
              <a:t>‹#›</a:t>
            </a:fld>
            <a:endParaRPr lang="ru-RU"/>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t>29.01.2014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t>29.01.2014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Объект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t>29.01.2014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29.01.2014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a:xfrm>
            <a:off x="7924800" y="6416675"/>
            <a:ext cx="762000" cy="365125"/>
          </a:xfrm>
        </p:spPr>
        <p:txBody>
          <a:bodyPr/>
          <a:lstStyle/>
          <a:p>
            <a:fld id="{B19B0651-EE4F-4900-A07F-96A6BFA9D0F0}"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Объект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B4C71EC6-210F-42DE-9C53-41977AD35B3D}" type="datetimeFigureOut">
              <a:rPr lang="ru-RU" smtClean="0"/>
              <a:t>29.01.2014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Объект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B4C71EC6-210F-42DE-9C53-41977AD35B3D}" type="datetimeFigureOut">
              <a:rPr lang="ru-RU" smtClean="0"/>
              <a:t>29.01.2014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B4C71EC6-210F-42DE-9C53-41977AD35B3D}" type="datetimeFigureOut">
              <a:rPr lang="ru-RU" smtClean="0"/>
              <a:t>29.01.2014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29.01.2014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Объект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B4C71EC6-210F-42DE-9C53-41977AD35B3D}" type="datetimeFigureOut">
              <a:rPr lang="ru-RU" smtClean="0"/>
              <a:t>29.01.2014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29.01.2014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B4C71EC6-210F-42DE-9C53-41977AD35B3D}" type="datetimeFigureOut">
              <a:rPr lang="ru-RU" smtClean="0"/>
              <a:t>29.01.2014</a:t>
            </a:fld>
            <a:endParaRPr lang="ru-RU"/>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ru-RU"/>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19B0651-EE4F-4900-A07F-96A6BFA9D0F0}" type="slidenum">
              <a:rPr lang="ru-RU" smtClean="0"/>
              <a:t>‹#›</a:t>
            </a:fld>
            <a:endParaRPr lang="ru-RU"/>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images.yandex.ru/yandsearch?text=%D1%84%D0%BE%D1%82%D0%BE%20%D0%BC%D0%B0%D0%BD%D0%B4%D0%B5%D0%BB%D1%8C%D1%88%D1%82%D0%B0%D0%BC%D0%B0%20%D0%BF%D0%B0%D0%BC%D1%8F%D1%82%D0%BD%D0%B8%D0%BA&amp;fp=0&amp;pos=12&amp;uinfo=ww-1263-wh-705-fw-1038-fh-499-pd-1&amp;rpt=simage&amp;img_url=http%3A%2F%2Fwww.hrono.ru%2Fimg%2Fportrety%2Fmandelstam.jpg" TargetMode="External"/><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commons.wikimedia.org/wiki/File:Aya_sofya.jpg?uselang=ru" TargetMode="External"/><Relationship Id="rId1" Type="http://schemas.openxmlformats.org/officeDocument/2006/relationships/slideLayout" Target="../slideLayouts/slideLayout6.xml"/><Relationship Id="rId5" Type="http://schemas.openxmlformats.org/officeDocument/2006/relationships/image" Target="../media/image13.jpeg"/><Relationship Id="rId4" Type="http://schemas.openxmlformats.org/officeDocument/2006/relationships/hyperlink" Target="http://images.yandex.ru/yandsearch?source=wiz&amp;fp=0&amp;text=%D0%B0%D0%B9%D1%8F%20%D1%81%D0%BE%D1%84%D0%B8%D1%8F&amp;noreask=1&amp;pos=20&amp;lr=213&amp;rpt=simage&amp;uinfo=ww-1263-wh-705-fw-1038-fh-499-pd-1&amp;img_url=http%3A%2F%2Fgreat.az%2Fuploads%2Fposts%2F2011-04%2F1304034750_8.jpg"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images.yandex.ru/yandsearch?source=wiz&amp;fp=0&amp;text=%D1%81%D1%82%D0%B0%D0%BB%D0%B8%D0%BD&amp;noreask=1&amp;pos=8&amp;lr=213&amp;rpt=simage&amp;uinfo=ww-1263-wh-705-fw-1038-fh-499-pd-1&amp;img_url=http%3A%2F%2Fic.pics.livejournal.com%2Ftrubchyk%2F30382864%2F215889%2Foriginal.jpg"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images.yandex.ru/yandsearch?source=wiz&amp;fp=0&amp;text=%D0%BC%D0%B0%D0%BB%D1%8C%D0%B4%D0%B5%D0%BD%D1%88%D1%82%D0%B0%D0%BC%20%D1%84%D0%BE%D1%82%D0%BE&amp;noreask=1&amp;pos=16&amp;lr=213&amp;rpt=simage&amp;uinfo=ww-1263-wh-705-fw-1038-fh-499-pd-1&amp;img_url=http%3A%2F%2Faalto.vbgcity.ru%2Fsites%2Fdefault%2Ffiles%2Fmandelshtam.jpg" TargetMode="Externa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hyperlink" Target="http://images.yandex.ru/yandsearch?text=%D0%BE%D0%B1%D1%8B%D1%81%D0%BA&amp;fp=0&amp;pos=28&amp;uinfo=ww-1263-wh-705-fw-1038-fh-499-pd-1&amp;rpt=simage&amp;img_url=http%3A%2F%2Fslavs.org.ua%2Fimg%2Fphoto%2Fwolf%2F02.jpg" TargetMode="External"/><Relationship Id="rId2" Type="http://schemas.openxmlformats.org/officeDocument/2006/relationships/image" Target="../media/image17.gif"/><Relationship Id="rId1" Type="http://schemas.openxmlformats.org/officeDocument/2006/relationships/slideLayout" Target="../slideLayouts/slideLayout6.xml"/><Relationship Id="rId4" Type="http://schemas.openxmlformats.org/officeDocument/2006/relationships/image" Target="../media/image18.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images.yandex.ru/yandsearch?text=%D1%84%D0%BE%D1%82%D0%BE%20%D0%BC%D0%B0%D0%BD%D0%B4%D0%B5%D0%BB%D1%8C%D1%88%D1%82%D0%B0%D0%BC%D0%B0%20%D0%BF%D0%B0%D0%BC%D1%8F%D1%82%D0%BD%D0%B8%D0%BA&amp;fp=0&amp;pos=11&amp;uinfo=ww-1263-wh-705-fw-1038-fh-499-pd-1&amp;rpt=simage&amp;img_url=http%3A%2F%2Ffilolerea.narod.ru%2Fbiografii%2Fmandelshtam20.jpg" TargetMode="Externa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upload.wikimedia.org/wikipedia/commons/d/d4/NKVD_Mandelstam.jpg" TargetMode="Externa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images.yandex.ru/yandsearch?source=wiz&amp;fp=0&amp;text=%D0%BC%D0%B0%D0%BD%D0%B4%D0%B5%D0%BB%D1%8C%D1%88%D1%82%D0%B0%D0%BC%20%D1%84%D0%BE%D1%82%D0%BE%D0%B3%D1%80%D0%B0%D1%84%D0%B8%D0%B8&amp;noreask=1&amp;pos=17&amp;lr=213&amp;rpt=simage&amp;uinfo=ww-1263-wh-705-fw-1038-fh-499-pd-1&amp;img_url=http%3A%2F%2Fupload.wikimedia.org%2Fwikipedia%2Fru%2Fe%2Fe1%2FMandelstam.jpg"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images.yandex.ru/yandsearch?text=notre%20dame%20de%20paris&amp;fp=0&amp;pos=19&amp;uinfo=ww-1263-wh-705-fw-1038-fh-499-pd-1&amp;rpt=simage&amp;img_url=http%3A%2F%2Fr-k.by%2Fstrany%2Fimg%2F%25D4%25F0%25E0%25ED%25F6%25E8%25FF%2F%25D4%25F0%25E0%25ED%25F6%25E8%25FF%25205.jpg" TargetMode="External"/><Relationship Id="rId1" Type="http://schemas.openxmlformats.org/officeDocument/2006/relationships/slideLayout" Target="../slideLayouts/slideLayout6.xml"/><Relationship Id="rId5" Type="http://schemas.openxmlformats.org/officeDocument/2006/relationships/image" Target="../media/image8.jpeg"/><Relationship Id="rId4" Type="http://schemas.openxmlformats.org/officeDocument/2006/relationships/hyperlink" Target="http://images.yandex.ru/yandsearch?text=notre%20dame%20de%20paris&amp;fp=0&amp;pos=21&amp;uinfo=ww-1263-wh-705-fw-1038-fh-499-pd-1&amp;rpt=simage&amp;img_url=http%3A%2F%2Fwww.kulturologia.ru%2Ffiles%2Fu1834%2F35990330_notredameparis3.jpg"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images.yandex.ru/yandsearch?source=wiz&amp;fp=0&amp;text=%D0%B0%D0%B4%D0%BC%D0%B8%D1%80%D0%B0%D0%BB%D1%82%D0%B5%D0%B9%D1%81%D1%82%D0%B2%D0%BE%20%D0%BA%D0%B0%D1%80%D1%82%D0%B8%D0%BD%D0%BA%D0%B8&amp;noreask=1&amp;pos=7&amp;lr=213&amp;rpt=simage&amp;uinfo=ww-1263-wh-705-fw-1038-fh-499-pd-1&amp;img_url=http%3A%2F%2Fspbfoto.spb.ru%2Ffoto%2Fdata%2Fmedia%2F1%2Fadmiralt1.jpg" TargetMode="Externa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images.yandex.ru/yandsearch?source=wiz&amp;fp=0&amp;text=%D0%B0%D0%B9%D1%8F%20%D1%81%D0%BE%D1%84%D0%B8%D1%8F&amp;noreask=1&amp;pos=2&amp;lr=213&amp;rpt=simage&amp;uinfo=ww-1263-wh-705-fw-1038-fh-499-pd-1&amp;img_url=http%3A%2F%2Fwww.teslasociety.com%2Fpictures%2FRoman%2520Empire%2520Images%2FRomanEmpire3.jpg" TargetMode="Externa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322845" y="260648"/>
            <a:ext cx="7772400" cy="2406129"/>
          </a:xfrm>
        </p:spPr>
        <p:txBody>
          <a:bodyPr>
            <a:normAutofit fontScale="90000"/>
          </a:bodyPr>
          <a:lstStyle/>
          <a:p>
            <a:r>
              <a:rPr lang="ru-RU" altLang="ru-RU" sz="4400" b="1" dirty="0" smtClean="0"/>
              <a:t> </a:t>
            </a:r>
            <a:br>
              <a:rPr lang="ru-RU" altLang="ru-RU" sz="4400" b="1" dirty="0" smtClean="0"/>
            </a:br>
            <a:r>
              <a:rPr lang="ru-RU" altLang="ru-RU" sz="4400" b="1" dirty="0" smtClean="0"/>
              <a:t>Осип </a:t>
            </a:r>
            <a:r>
              <a:rPr lang="ru-RU" altLang="ru-RU" sz="4400" b="1" dirty="0" err="1" smtClean="0"/>
              <a:t>Эмильевич</a:t>
            </a:r>
            <a:r>
              <a:rPr lang="ru-RU" altLang="ru-RU" sz="4400" b="1" dirty="0" smtClean="0"/>
              <a:t> </a:t>
            </a:r>
            <a:r>
              <a:rPr lang="ru-RU" altLang="ru-RU" sz="4400" dirty="0"/>
              <a:t>Мандельштам</a:t>
            </a:r>
            <a:r>
              <a:rPr lang="ru-RU" altLang="ru-RU" sz="4400" b="1" dirty="0" smtClean="0"/>
              <a:t/>
            </a:r>
            <a:br>
              <a:rPr lang="ru-RU" altLang="ru-RU" sz="4400" b="1" dirty="0" smtClean="0"/>
            </a:br>
            <a:r>
              <a:rPr lang="ru-RU" altLang="ru-RU" sz="4400" b="1" dirty="0" smtClean="0"/>
              <a:t>(1891- 1938)</a:t>
            </a:r>
            <a:r>
              <a:rPr lang="ru-RU" altLang="ru-RU" sz="4400" b="1" dirty="0"/>
              <a:t/>
            </a:r>
            <a:br>
              <a:rPr lang="ru-RU" altLang="ru-RU" sz="4400" b="1" dirty="0"/>
            </a:br>
            <a:endParaRPr lang="ru-RU" altLang="ru-RU" sz="4400" b="1" dirty="0"/>
          </a:p>
        </p:txBody>
      </p:sp>
      <p:pic>
        <p:nvPicPr>
          <p:cNvPr id="4103" name="Picture 7" descr="http://www.russian-globe.com/N6/Mandelshtam1.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00" y="2467285"/>
            <a:ext cx="3084091" cy="423831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4608565"/>
      </p:ext>
    </p:extLst>
  </p:cSld>
  <p:clrMapOvr>
    <a:masterClrMapping/>
  </p:clrMapOvr>
  <mc:AlternateContent xmlns:mc="http://schemas.openxmlformats.org/markup-compatibility/2006">
    <mc:Choice xmlns:p14="http://schemas.microsoft.com/office/powerpoint/2010/main" Requires="p14">
      <p:transition spd="slow" p14:dur="1400">
        <p14:ripple/>
        <p:sndAc>
          <p:stSnd>
            <p:snd r:embed="rId2" name="drumroll.wav"/>
          </p:stSnd>
        </p:sndAc>
      </p:transition>
    </mc:Choice>
    <mc:Fallback>
      <p:transition spd="slow">
        <p:fade/>
        <p:sndAc>
          <p:stSnd>
            <p:snd r:embed="rId2" name="drumroll.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103"/>
                                        </p:tgtEl>
                                        <p:attrNameLst>
                                          <p:attrName>style.visibility</p:attrName>
                                        </p:attrNameLst>
                                      </p:cBhvr>
                                      <p:to>
                                        <p:strVal val="visible"/>
                                      </p:to>
                                    </p:set>
                                    <p:animEffect transition="in" filter="wheel(1)">
                                      <p:cBhvr>
                                        <p:cTn id="7" dur="2000"/>
                                        <p:tgtEl>
                                          <p:spTgt spid="4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err="1" smtClean="0"/>
              <a:t>Айя</a:t>
            </a:r>
            <a:r>
              <a:rPr lang="ru-RU" dirty="0" smtClean="0"/>
              <a:t>-София</a:t>
            </a:r>
            <a:endParaRPr lang="ru-RU" dirty="0"/>
          </a:p>
        </p:txBody>
      </p:sp>
      <p:pic>
        <p:nvPicPr>
          <p:cNvPr id="46082" name="Picture 2" descr="Вид на Софийский собор">
            <a:hlinkClick r:id="rId2" tooltip="Вид на Софийский собор"/>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1036" y="4267200"/>
            <a:ext cx="3666328" cy="246331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1371600" y="1219200"/>
            <a:ext cx="5029200" cy="5262979"/>
          </a:xfrm>
          <a:prstGeom prst="rect">
            <a:avLst/>
          </a:prstGeom>
        </p:spPr>
        <p:txBody>
          <a:bodyPr wrap="square">
            <a:spAutoFit/>
          </a:bodyPr>
          <a:lstStyle/>
          <a:p>
            <a:r>
              <a:rPr lang="ru-RU" sz="1400" dirty="0" err="1"/>
              <a:t>Айя</a:t>
            </a:r>
            <a:r>
              <a:rPr lang="ru-RU" sz="1400" dirty="0"/>
              <a:t>-София,- здесь остановиться</a:t>
            </a:r>
            <a:br>
              <a:rPr lang="ru-RU" sz="1400" dirty="0"/>
            </a:br>
            <a:r>
              <a:rPr lang="ru-RU" sz="1400" dirty="0"/>
              <a:t>Судил Господь народам и царям!</a:t>
            </a:r>
            <a:br>
              <a:rPr lang="ru-RU" sz="1400" dirty="0"/>
            </a:br>
            <a:r>
              <a:rPr lang="ru-RU" sz="1400" dirty="0"/>
              <a:t>Ведь купол твой, по слову очевидца,</a:t>
            </a:r>
            <a:br>
              <a:rPr lang="ru-RU" sz="1400" dirty="0"/>
            </a:br>
            <a:r>
              <a:rPr lang="ru-RU" sz="1400" dirty="0"/>
              <a:t>Как на цепи, подвешен к небесам.</a:t>
            </a:r>
            <a:br>
              <a:rPr lang="ru-RU" sz="1400" dirty="0"/>
            </a:br>
            <a:r>
              <a:rPr lang="ru-RU" sz="1400" dirty="0"/>
              <a:t/>
            </a:r>
            <a:br>
              <a:rPr lang="ru-RU" sz="1400" dirty="0"/>
            </a:br>
            <a:r>
              <a:rPr lang="ru-RU" sz="1400" dirty="0"/>
              <a:t>И всем векам - пример Юстиниана,</a:t>
            </a:r>
            <a:br>
              <a:rPr lang="ru-RU" sz="1400" dirty="0"/>
            </a:br>
            <a:r>
              <a:rPr lang="ru-RU" sz="1400" dirty="0"/>
              <a:t>Когда похитить для чужих богов</a:t>
            </a:r>
            <a:br>
              <a:rPr lang="ru-RU" sz="1400" dirty="0"/>
            </a:br>
            <a:r>
              <a:rPr lang="ru-RU" sz="1400" dirty="0"/>
              <a:t>Позволила эфесская Диана</a:t>
            </a:r>
            <a:br>
              <a:rPr lang="ru-RU" sz="1400" dirty="0"/>
            </a:br>
            <a:r>
              <a:rPr lang="ru-RU" sz="1400" dirty="0"/>
              <a:t>Сто семь зеленых мраморных столбов.</a:t>
            </a:r>
            <a:br>
              <a:rPr lang="ru-RU" sz="1400" dirty="0"/>
            </a:br>
            <a:r>
              <a:rPr lang="ru-RU" sz="1400" dirty="0"/>
              <a:t/>
            </a:r>
            <a:br>
              <a:rPr lang="ru-RU" sz="1400" dirty="0"/>
            </a:br>
            <a:r>
              <a:rPr lang="ru-RU" sz="1400" dirty="0"/>
              <a:t>Но что же думал твой строитель щедрый,</a:t>
            </a:r>
            <a:br>
              <a:rPr lang="ru-RU" sz="1400" dirty="0"/>
            </a:br>
            <a:r>
              <a:rPr lang="ru-RU" sz="1400" dirty="0"/>
              <a:t>Когда, душой и помыслом высок,</a:t>
            </a:r>
            <a:br>
              <a:rPr lang="ru-RU" sz="1400" dirty="0"/>
            </a:br>
            <a:r>
              <a:rPr lang="ru-RU" sz="1400" dirty="0"/>
              <a:t>Расположил апсиды и экседры,</a:t>
            </a:r>
            <a:br>
              <a:rPr lang="ru-RU" sz="1400" dirty="0"/>
            </a:br>
            <a:r>
              <a:rPr lang="ru-RU" sz="1400" dirty="0"/>
              <a:t>Им указав на запад и восток?</a:t>
            </a:r>
            <a:br>
              <a:rPr lang="ru-RU" sz="1400" dirty="0"/>
            </a:br>
            <a:r>
              <a:rPr lang="ru-RU" sz="1400" dirty="0"/>
              <a:t/>
            </a:r>
            <a:br>
              <a:rPr lang="ru-RU" sz="1400" dirty="0"/>
            </a:br>
            <a:r>
              <a:rPr lang="ru-RU" sz="1400" dirty="0"/>
              <a:t>Прекрасен край, купающийся в мире,</a:t>
            </a:r>
            <a:br>
              <a:rPr lang="ru-RU" sz="1400" dirty="0"/>
            </a:br>
            <a:r>
              <a:rPr lang="ru-RU" sz="1400" dirty="0"/>
              <a:t>И сорок окон - света торжество.</a:t>
            </a:r>
            <a:br>
              <a:rPr lang="ru-RU" sz="1400" dirty="0"/>
            </a:br>
            <a:r>
              <a:rPr lang="ru-RU" sz="1400" dirty="0"/>
              <a:t>На парусах, под куполом, четыре</a:t>
            </a:r>
            <a:br>
              <a:rPr lang="ru-RU" sz="1400" dirty="0"/>
            </a:br>
            <a:r>
              <a:rPr lang="ru-RU" sz="1400" dirty="0"/>
              <a:t>Архангела - прекраснее всего.</a:t>
            </a:r>
            <a:br>
              <a:rPr lang="ru-RU" sz="1400" dirty="0"/>
            </a:br>
            <a:r>
              <a:rPr lang="ru-RU" sz="1400" dirty="0"/>
              <a:t/>
            </a:r>
            <a:br>
              <a:rPr lang="ru-RU" sz="1400" dirty="0"/>
            </a:br>
            <a:r>
              <a:rPr lang="ru-RU" sz="1400" dirty="0"/>
              <a:t>И мудрое сферическое зданье</a:t>
            </a:r>
            <a:br>
              <a:rPr lang="ru-RU" sz="1400" dirty="0"/>
            </a:br>
            <a:r>
              <a:rPr lang="ru-RU" sz="1400" dirty="0"/>
              <a:t>Народы и века переживет,</a:t>
            </a:r>
            <a:br>
              <a:rPr lang="ru-RU" sz="1400" dirty="0"/>
            </a:br>
            <a:r>
              <a:rPr lang="ru-RU" sz="1400" dirty="0"/>
              <a:t>И серафимов гулкое рыданье</a:t>
            </a:r>
            <a:br>
              <a:rPr lang="ru-RU" sz="1400" dirty="0"/>
            </a:br>
            <a:r>
              <a:rPr lang="ru-RU" sz="1400" dirty="0"/>
              <a:t>Не покоробит темных позолот.</a:t>
            </a:r>
          </a:p>
        </p:txBody>
      </p:sp>
      <p:pic>
        <p:nvPicPr>
          <p:cNvPr id="46084" name="Picture 4" descr="http://great.az/uploads/posts/2011-04/1304034750_8.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01036" y="1371600"/>
            <a:ext cx="3666328" cy="27432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5008460"/>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Сборник «Камень»</a:t>
            </a:r>
            <a:endParaRPr lang="ru-RU" dirty="0"/>
          </a:p>
        </p:txBody>
      </p:sp>
      <p:sp>
        <p:nvSpPr>
          <p:cNvPr id="3" name="Прямоугольник 2"/>
          <p:cNvSpPr/>
          <p:nvPr/>
        </p:nvSpPr>
        <p:spPr>
          <a:xfrm>
            <a:off x="583870" y="1752600"/>
            <a:ext cx="5435930" cy="4524315"/>
          </a:xfrm>
          <a:prstGeom prst="rect">
            <a:avLst/>
          </a:prstGeom>
        </p:spPr>
        <p:txBody>
          <a:bodyPr wrap="square">
            <a:spAutoFit/>
          </a:bodyPr>
          <a:lstStyle/>
          <a:p>
            <a:pPr>
              <a:lnSpc>
                <a:spcPct val="80000"/>
              </a:lnSpc>
            </a:pPr>
            <a:r>
              <a:rPr lang="ru-RU" altLang="ru-RU" dirty="0" smtClean="0"/>
              <a:t>Таким образом, храм </a:t>
            </a:r>
            <a:r>
              <a:rPr lang="ru-RU" altLang="ru-RU" dirty="0" err="1" smtClean="0"/>
              <a:t>Айя</a:t>
            </a:r>
            <a:r>
              <a:rPr lang="ru-RU" altLang="ru-RU" dirty="0" smtClean="0"/>
              <a:t>-София и Адмиралтейство, Греция Гомера и императорский Рим, средневековая католическая Европа, французский театр классицизма — как в калейдоскопе, сменяются имена, эпохи, стили, ставшие для Мандельштама не абстрактным поэтическим материалом, а самой жизнью, где одно слово проступает сквозь другое, играя своими культурными символами.</a:t>
            </a:r>
          </a:p>
          <a:p>
            <a:pPr>
              <a:lnSpc>
                <a:spcPct val="80000"/>
              </a:lnSpc>
            </a:pPr>
            <a:r>
              <a:rPr lang="ru-RU" altLang="ru-RU" dirty="0" smtClean="0"/>
              <a:t> </a:t>
            </a:r>
          </a:p>
          <a:p>
            <a:pPr>
              <a:lnSpc>
                <a:spcPct val="80000"/>
              </a:lnSpc>
            </a:pPr>
            <a:r>
              <a:rPr lang="ru-RU" altLang="ru-RU" dirty="0" smtClean="0"/>
              <a:t>Как заметил В. М. </a:t>
            </a:r>
            <a:r>
              <a:rPr lang="ru-RU" altLang="ru-RU" dirty="0" err="1" smtClean="0"/>
              <a:t>Жирмунский</a:t>
            </a:r>
            <a:r>
              <a:rPr lang="ru-RU" altLang="ru-RU" dirty="0" smtClean="0"/>
              <a:t>, "Мандельштаму свойственно чувствовать своеобразие чужих поэтических индивидуальностей и чужих художественных культур, и эти культуры он воспроизводит по-своему, проникновенным творческим воображением". Акмеистическая "игра" смыслами и ассоциациями нужна была поэту для того, чтобы следить "за шумом и прорастанием времени".</a:t>
            </a:r>
            <a:endParaRPr lang="ru-RU" altLang="ru-RU" dirty="0"/>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1752600"/>
            <a:ext cx="2590800" cy="431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34185969"/>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Революция</a:t>
            </a:r>
            <a:endParaRPr lang="ru-RU" dirty="0"/>
          </a:p>
        </p:txBody>
      </p:sp>
      <p:sp>
        <p:nvSpPr>
          <p:cNvPr id="3" name="Rectangle 3"/>
          <p:cNvSpPr txBox="1">
            <a:spLocks noChangeArrowheads="1"/>
          </p:cNvSpPr>
          <p:nvPr/>
        </p:nvSpPr>
        <p:spPr>
          <a:xfrm>
            <a:off x="286987" y="1219200"/>
            <a:ext cx="8077200" cy="914400"/>
          </a:xfrm>
          <a:prstGeom prst="rect">
            <a:avLst/>
          </a:prstGeom>
        </p:spPr>
        <p:txBody>
          <a:bodyPr/>
          <a:lstStyle>
            <a:lvl1pPr marL="342900" indent="-342900" algn="l" rtl="0" fontAlgn="base">
              <a:spcBef>
                <a:spcPct val="20000"/>
              </a:spcBef>
              <a:spcAft>
                <a:spcPct val="0"/>
              </a:spcAft>
              <a:buClr>
                <a:schemeClr val="hlink"/>
              </a:buClr>
              <a:buSzPct val="75000"/>
              <a:buFont typeface="Wingdings" pitchFamily="2" charset="2"/>
              <a:buChar char="l"/>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tx2"/>
              </a:buClr>
              <a:buSzPct val="75000"/>
              <a:buFont typeface="Wingdings" pitchFamily="2" charset="2"/>
              <a:buChar char="l"/>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accent2"/>
              </a:buClr>
              <a:buSzPct val="75000"/>
              <a:buFont typeface="Wingdings" pitchFamily="2" charset="2"/>
              <a:buChar char="l"/>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folHlink"/>
              </a:buClr>
              <a:buSzPct val="75000"/>
              <a:buFont typeface="Wingdings" pitchFamily="2" charset="2"/>
              <a:buChar char="l"/>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00000"/>
                  </a:outerShdw>
                </a:effectLst>
                <a:latin typeface="+mn-lt"/>
              </a:defRPr>
            </a:lvl9pPr>
          </a:lstStyle>
          <a:p>
            <a:pPr marL="0" indent="0">
              <a:lnSpc>
                <a:spcPct val="80000"/>
              </a:lnSpc>
              <a:buNone/>
            </a:pPr>
            <a:r>
              <a:rPr lang="ru-RU" altLang="ru-RU" sz="2000" dirty="0" smtClean="0"/>
              <a:t>Чуткий к движению времени, Мандельштам не остался равнодушным к происшедшим революционным событиям.</a:t>
            </a:r>
            <a:endParaRPr lang="ru-RU" altLang="ru-RU" sz="2000" kern="0" dirty="0" smtClean="0"/>
          </a:p>
          <a:p>
            <a:pPr marL="0" indent="0">
              <a:lnSpc>
                <a:spcPct val="80000"/>
              </a:lnSpc>
              <a:buNone/>
            </a:pPr>
            <a:endParaRPr lang="ru-RU" altLang="ru-RU" sz="2000" kern="0" dirty="0" smtClean="0"/>
          </a:p>
          <a:p>
            <a:pPr marL="0" indent="0">
              <a:lnSpc>
                <a:spcPct val="80000"/>
              </a:lnSpc>
              <a:buNone/>
            </a:pPr>
            <a:r>
              <a:rPr lang="ru-RU" altLang="ru-RU" sz="2000" kern="0" dirty="0" smtClean="0"/>
              <a:t>Падение монархии представляется поэту исторически справедливым. Однако октябрьский переворот вызывает </a:t>
            </a:r>
            <a:r>
              <a:rPr lang="ru-RU" altLang="ru-RU" sz="2000" u="sng" kern="0" dirty="0" smtClean="0"/>
              <a:t>негодование.</a:t>
            </a:r>
            <a:r>
              <a:rPr lang="ru-RU" altLang="ru-RU" sz="2000" kern="0" dirty="0" smtClean="0"/>
              <a:t> </a:t>
            </a:r>
            <a:endParaRPr lang="ru-RU" altLang="ru-RU" sz="2000" kern="0" dirty="0"/>
          </a:p>
        </p:txBody>
      </p:sp>
      <p:sp>
        <p:nvSpPr>
          <p:cNvPr id="4" name="Прямоугольник 3"/>
          <p:cNvSpPr/>
          <p:nvPr/>
        </p:nvSpPr>
        <p:spPr>
          <a:xfrm>
            <a:off x="1828800" y="2894609"/>
            <a:ext cx="5562600" cy="3970318"/>
          </a:xfrm>
          <a:prstGeom prst="rect">
            <a:avLst/>
          </a:prstGeom>
        </p:spPr>
        <p:txBody>
          <a:bodyPr wrap="square">
            <a:spAutoFit/>
          </a:bodyPr>
          <a:lstStyle/>
          <a:p>
            <a:r>
              <a:rPr lang="ru-RU" dirty="0" smtClean="0"/>
              <a:t>Прославим, братья, сумерки свободы, </a:t>
            </a:r>
          </a:p>
          <a:p>
            <a:r>
              <a:rPr lang="ru-RU" dirty="0" smtClean="0"/>
              <a:t>Великий сумеречный год! </a:t>
            </a:r>
          </a:p>
          <a:p>
            <a:r>
              <a:rPr lang="ru-RU" dirty="0" smtClean="0"/>
              <a:t>В кипящие ночные воды </a:t>
            </a:r>
          </a:p>
          <a:p>
            <a:r>
              <a:rPr lang="ru-RU" dirty="0" smtClean="0"/>
              <a:t>Опущен грузный лес тенет.</a:t>
            </a:r>
            <a:endParaRPr lang="ru-RU" dirty="0"/>
          </a:p>
          <a:p>
            <a:r>
              <a:rPr lang="ru-RU" dirty="0" smtClean="0"/>
              <a:t>Восходишь ты в глухие годы, </a:t>
            </a:r>
          </a:p>
          <a:p>
            <a:r>
              <a:rPr lang="ru-RU" dirty="0" smtClean="0"/>
              <a:t>О, солнце, судия, народ!</a:t>
            </a:r>
          </a:p>
          <a:p>
            <a:r>
              <a:rPr lang="ru-RU" dirty="0" smtClean="0"/>
              <a:t> </a:t>
            </a:r>
          </a:p>
          <a:p>
            <a:r>
              <a:rPr lang="ru-RU" dirty="0" smtClean="0"/>
              <a:t>Прославим роковое бремя, </a:t>
            </a:r>
          </a:p>
          <a:p>
            <a:r>
              <a:rPr lang="ru-RU" dirty="0" smtClean="0"/>
              <a:t>Которое в слезах народный вождь берет.</a:t>
            </a:r>
            <a:endParaRPr lang="ru-RU" dirty="0"/>
          </a:p>
          <a:p>
            <a:r>
              <a:rPr lang="ru-RU" dirty="0" smtClean="0"/>
              <a:t>Прославим власти сумрачное бремя,</a:t>
            </a:r>
            <a:endParaRPr lang="ru-RU" dirty="0"/>
          </a:p>
          <a:p>
            <a:r>
              <a:rPr lang="ru-RU" dirty="0" smtClean="0"/>
              <a:t>Ее невыносимый гнет. </a:t>
            </a:r>
          </a:p>
          <a:p>
            <a:r>
              <a:rPr lang="ru-RU" dirty="0" smtClean="0"/>
              <a:t>B ком сердце есть, тот должен слышать, время, </a:t>
            </a:r>
          </a:p>
          <a:p>
            <a:r>
              <a:rPr lang="ru-RU" dirty="0" smtClean="0"/>
              <a:t>Как твой корабль ко дну идет. </a:t>
            </a:r>
          </a:p>
          <a:p>
            <a:endParaRPr lang="ru-RU" dirty="0" smtClean="0"/>
          </a:p>
        </p:txBody>
      </p:sp>
    </p:spTree>
    <p:extLst>
      <p:ext uri="{BB962C8B-B14F-4D97-AF65-F5344CB8AC3E}">
        <p14:creationId xmlns:p14="http://schemas.microsoft.com/office/powerpoint/2010/main" val="3795548324"/>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685800"/>
            <a:ext cx="9144000" cy="1139825"/>
          </a:xfrm>
        </p:spPr>
        <p:txBody>
          <a:bodyPr>
            <a:normAutofit fontScale="90000"/>
          </a:bodyPr>
          <a:lstStyle/>
          <a:p>
            <a:r>
              <a:rPr lang="ru-RU" dirty="0" smtClean="0"/>
              <a:t>Прославим, братья, сумерки свободы…</a:t>
            </a:r>
            <a:endParaRPr lang="ru-RU" dirty="0"/>
          </a:p>
        </p:txBody>
      </p:sp>
      <p:sp>
        <p:nvSpPr>
          <p:cNvPr id="3" name="Прямоугольник 2"/>
          <p:cNvSpPr/>
          <p:nvPr/>
        </p:nvSpPr>
        <p:spPr>
          <a:xfrm>
            <a:off x="1752600" y="2280061"/>
            <a:ext cx="5257800" cy="3693319"/>
          </a:xfrm>
          <a:prstGeom prst="rect">
            <a:avLst/>
          </a:prstGeom>
        </p:spPr>
        <p:txBody>
          <a:bodyPr wrap="square">
            <a:spAutoFit/>
          </a:bodyPr>
          <a:lstStyle/>
          <a:p>
            <a:r>
              <a:rPr lang="ru-RU" dirty="0" smtClean="0"/>
              <a:t>Мы в легионы боевые </a:t>
            </a:r>
          </a:p>
          <a:p>
            <a:r>
              <a:rPr lang="ru-RU" dirty="0" smtClean="0"/>
              <a:t>Связали ласточек, - и вот </a:t>
            </a:r>
          </a:p>
          <a:p>
            <a:r>
              <a:rPr lang="ru-RU" dirty="0" smtClean="0"/>
              <a:t>Не видно солнца, вся стихия </a:t>
            </a:r>
          </a:p>
          <a:p>
            <a:r>
              <a:rPr lang="ru-RU" dirty="0" smtClean="0"/>
              <a:t>Щебечет, движется, живет. </a:t>
            </a:r>
          </a:p>
          <a:p>
            <a:r>
              <a:rPr lang="ru-RU" dirty="0" smtClean="0"/>
              <a:t>Сквозь сети - сумерки густые – </a:t>
            </a:r>
          </a:p>
          <a:p>
            <a:r>
              <a:rPr lang="ru-RU" dirty="0" smtClean="0"/>
              <a:t>Не видно солнца и земля плывет.</a:t>
            </a:r>
          </a:p>
          <a:p>
            <a:endParaRPr lang="ru-RU" dirty="0" smtClean="0"/>
          </a:p>
          <a:p>
            <a:r>
              <a:rPr lang="ru-RU" dirty="0" smtClean="0"/>
              <a:t>Ну, что ж, попробуем: огромный, неуклюжий, </a:t>
            </a:r>
          </a:p>
          <a:p>
            <a:r>
              <a:rPr lang="ru-RU" dirty="0" smtClean="0"/>
              <a:t>Скрипучий поворот руля. </a:t>
            </a:r>
          </a:p>
          <a:p>
            <a:r>
              <a:rPr lang="ru-RU" dirty="0" smtClean="0"/>
              <a:t>Земля плывет. Мужайтесь, мужи, </a:t>
            </a:r>
          </a:p>
          <a:p>
            <a:r>
              <a:rPr lang="ru-RU" dirty="0" smtClean="0"/>
              <a:t>Как плугом, океан деля. </a:t>
            </a:r>
          </a:p>
          <a:p>
            <a:r>
              <a:rPr lang="ru-RU" dirty="0" smtClean="0"/>
              <a:t>Мы будем помнить и в </a:t>
            </a:r>
            <a:r>
              <a:rPr lang="ru-RU" dirty="0" err="1" smtClean="0"/>
              <a:t>летейской</a:t>
            </a:r>
            <a:r>
              <a:rPr lang="ru-RU" dirty="0" smtClean="0"/>
              <a:t> стуже, </a:t>
            </a:r>
          </a:p>
          <a:p>
            <a:r>
              <a:rPr lang="ru-RU" dirty="0" smtClean="0"/>
              <a:t>Что десяти небес нам стоила земля. </a:t>
            </a:r>
            <a:endParaRPr lang="ru-RU" dirty="0"/>
          </a:p>
        </p:txBody>
      </p:sp>
    </p:spTree>
    <p:extLst>
      <p:ext uri="{BB962C8B-B14F-4D97-AF65-F5344CB8AC3E}">
        <p14:creationId xmlns:p14="http://schemas.microsoft.com/office/powerpoint/2010/main" val="521901778"/>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Страницы жизни</a:t>
            </a:r>
            <a:endParaRPr lang="ru-RU" dirty="0"/>
          </a:p>
        </p:txBody>
      </p:sp>
      <p:sp>
        <p:nvSpPr>
          <p:cNvPr id="3" name="Прямоугольник 2"/>
          <p:cNvSpPr/>
          <p:nvPr/>
        </p:nvSpPr>
        <p:spPr>
          <a:xfrm>
            <a:off x="228600" y="1676400"/>
            <a:ext cx="8305800" cy="4524315"/>
          </a:xfrm>
          <a:prstGeom prst="rect">
            <a:avLst/>
          </a:prstGeom>
        </p:spPr>
        <p:txBody>
          <a:bodyPr wrap="square">
            <a:spAutoFit/>
          </a:bodyPr>
          <a:lstStyle/>
          <a:p>
            <a:r>
              <a:rPr lang="ru-RU" dirty="0" smtClean="0"/>
              <a:t>В 1918 году перебирается из Петрограда в Москву, пытается служить, но служба оказывается не по душе. Начинаются поездки по стране: Харьков, Киев, Феодосия, </a:t>
            </a:r>
            <a:r>
              <a:rPr lang="ru-RU" dirty="0" err="1" smtClean="0"/>
              <a:t>Батум</a:t>
            </a:r>
            <a:r>
              <a:rPr lang="ru-RU" dirty="0" smtClean="0"/>
              <a:t>, Тифлис. В </a:t>
            </a:r>
            <a:r>
              <a:rPr lang="ru-RU" dirty="0"/>
              <a:t>К</a:t>
            </a:r>
            <a:r>
              <a:rPr lang="ru-RU" dirty="0" smtClean="0"/>
              <a:t>рыму его арестовывает </a:t>
            </a:r>
            <a:r>
              <a:rPr lang="ru-RU" dirty="0" err="1" smtClean="0"/>
              <a:t>врангельская</a:t>
            </a:r>
            <a:r>
              <a:rPr lang="ru-RU" dirty="0" smtClean="0"/>
              <a:t> контрразведка, в </a:t>
            </a:r>
            <a:r>
              <a:rPr lang="ru-RU" dirty="0" err="1" smtClean="0"/>
              <a:t>Батуме</a:t>
            </a:r>
            <a:r>
              <a:rPr lang="ru-RU" dirty="0" smtClean="0"/>
              <a:t> – местные военные власти. Повидал и </a:t>
            </a:r>
            <a:r>
              <a:rPr lang="ru-RU" dirty="0"/>
              <a:t>К</a:t>
            </a:r>
            <a:r>
              <a:rPr lang="ru-RU" dirty="0" smtClean="0"/>
              <a:t>расную власть, и белую – всё зло. </a:t>
            </a:r>
            <a:r>
              <a:rPr lang="ru-RU" altLang="ru-RU" sz="1800" dirty="0" smtClean="0"/>
              <a:t>Трудный, неустроенный быт, постоянные поиски литературного заработка — рецензий, переводов, отсутствие читательской аудитории и тоска по читателю-собеседнику вызывали чувство потерянности, одиночества, страха. Творчество Мандельштама на рубеже 1920-х годов исполнено трагических предчувствий.</a:t>
            </a:r>
            <a:endParaRPr lang="ru-RU" dirty="0" smtClean="0"/>
          </a:p>
          <a:p>
            <a:r>
              <a:rPr lang="ru-RU" dirty="0" smtClean="0"/>
              <a:t>Осенью 1922 г в Берлине выходит вторая книга стихов «</a:t>
            </a:r>
            <a:r>
              <a:rPr lang="en-US" dirty="0" err="1" smtClean="0"/>
              <a:t>Tristia</a:t>
            </a:r>
            <a:r>
              <a:rPr lang="ru-RU" dirty="0" smtClean="0"/>
              <a:t>» (лат. – «Скорбь»).</a:t>
            </a:r>
          </a:p>
          <a:p>
            <a:r>
              <a:rPr lang="ru-RU" dirty="0" smtClean="0"/>
              <a:t>В 1925 г – проза: «Шум времени», «Феодосия».</a:t>
            </a:r>
          </a:p>
          <a:p>
            <a:r>
              <a:rPr lang="ru-RU" altLang="ru-RU" sz="1800" dirty="0" smtClean="0"/>
              <a:t>Вышедший в 1928 г. сборник "Стихотворения" был последним, увидевшим свет при жизни автора.</a:t>
            </a:r>
          </a:p>
          <a:p>
            <a:endParaRPr lang="ru-RU" dirty="0" smtClean="0"/>
          </a:p>
          <a:p>
            <a:r>
              <a:rPr lang="ru-RU" dirty="0" smtClean="0"/>
              <a:t>Вынужден заниматься переводами.</a:t>
            </a:r>
          </a:p>
        </p:txBody>
      </p:sp>
    </p:spTree>
    <p:extLst>
      <p:ext uri="{BB962C8B-B14F-4D97-AF65-F5344CB8AC3E}">
        <p14:creationId xmlns:p14="http://schemas.microsoft.com/office/powerpoint/2010/main" val="762225901"/>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ru-RU" altLang="ru-RU" dirty="0" err="1" smtClean="0"/>
              <a:t>Антиода</a:t>
            </a:r>
            <a:r>
              <a:rPr lang="ru-RU" altLang="ru-RU" dirty="0" smtClean="0"/>
              <a:t> Сталину</a:t>
            </a:r>
            <a:endParaRPr lang="ru-RU" altLang="ru-RU" dirty="0"/>
          </a:p>
        </p:txBody>
      </p:sp>
      <p:sp>
        <p:nvSpPr>
          <p:cNvPr id="10243" name="Rectangle 3"/>
          <p:cNvSpPr>
            <a:spLocks noGrp="1" noChangeArrowheads="1"/>
          </p:cNvSpPr>
          <p:nvPr>
            <p:ph idx="1"/>
          </p:nvPr>
        </p:nvSpPr>
        <p:spPr>
          <a:xfrm>
            <a:off x="762000" y="1295400"/>
            <a:ext cx="5181600" cy="1447800"/>
          </a:xfrm>
        </p:spPr>
        <p:txBody>
          <a:bodyPr/>
          <a:lstStyle/>
          <a:p>
            <a:pPr>
              <a:lnSpc>
                <a:spcPct val="80000"/>
              </a:lnSpc>
            </a:pPr>
            <a:r>
              <a:rPr lang="ru-RU" altLang="ru-RU" sz="1800" dirty="0" smtClean="0"/>
              <a:t>В ноябре 1933 года сочиняет эпиграмму на Сталина и под великим секретом читает ее менее 14  человек.</a:t>
            </a:r>
          </a:p>
          <a:p>
            <a:pPr>
              <a:lnSpc>
                <a:spcPct val="80000"/>
              </a:lnSpc>
            </a:pPr>
            <a:r>
              <a:rPr lang="ru-RU" altLang="ru-RU" sz="1800" dirty="0" smtClean="0"/>
              <a:t>Б. Пастернак: «Это самоубийство».</a:t>
            </a:r>
          </a:p>
          <a:p>
            <a:pPr>
              <a:lnSpc>
                <a:spcPct val="80000"/>
              </a:lnSpc>
            </a:pPr>
            <a:r>
              <a:rPr lang="ru-RU" altLang="ru-RU" sz="1800" dirty="0" smtClean="0"/>
              <a:t>О. Мандельштам: «Я готов к смерти».</a:t>
            </a:r>
            <a:endParaRPr lang="ru-RU" altLang="ru-RU" sz="1800" dirty="0"/>
          </a:p>
        </p:txBody>
      </p:sp>
      <p:sp>
        <p:nvSpPr>
          <p:cNvPr id="2" name="Прямоугольник 1"/>
          <p:cNvSpPr/>
          <p:nvPr/>
        </p:nvSpPr>
        <p:spPr>
          <a:xfrm>
            <a:off x="4267200" y="2592870"/>
            <a:ext cx="4572000" cy="4247317"/>
          </a:xfrm>
          <a:prstGeom prst="rect">
            <a:avLst/>
          </a:prstGeom>
        </p:spPr>
        <p:txBody>
          <a:bodyPr>
            <a:spAutoFit/>
          </a:bodyPr>
          <a:lstStyle/>
          <a:p>
            <a:r>
              <a:rPr lang="ru-RU" sz="1400" dirty="0"/>
              <a:t>Мы живем, под собою не чуя страны,</a:t>
            </a:r>
            <a:br>
              <a:rPr lang="ru-RU" sz="1400" dirty="0"/>
            </a:br>
            <a:r>
              <a:rPr lang="ru-RU" sz="1400" dirty="0"/>
              <a:t>Наши речи за десять шагов не слышны,</a:t>
            </a:r>
            <a:br>
              <a:rPr lang="ru-RU" sz="1400" dirty="0"/>
            </a:br>
            <a:r>
              <a:rPr lang="ru-RU" sz="1400" dirty="0"/>
              <a:t>А где хватит на </a:t>
            </a:r>
            <a:r>
              <a:rPr lang="ru-RU" sz="1400" dirty="0" err="1"/>
              <a:t>полразговорца</a:t>
            </a:r>
            <a:r>
              <a:rPr lang="ru-RU" sz="1400" dirty="0"/>
              <a:t>,</a:t>
            </a:r>
            <a:br>
              <a:rPr lang="ru-RU" sz="1400" dirty="0"/>
            </a:br>
            <a:r>
              <a:rPr lang="ru-RU" sz="1400" dirty="0"/>
              <a:t>Там припомнят кремлёвского горца.</a:t>
            </a:r>
            <a:br>
              <a:rPr lang="ru-RU" sz="1400" dirty="0"/>
            </a:br>
            <a:r>
              <a:rPr lang="ru-RU" sz="1400" dirty="0"/>
              <a:t>Его толстые пальцы, как черви, жирны,</a:t>
            </a:r>
            <a:br>
              <a:rPr lang="ru-RU" sz="1400" dirty="0"/>
            </a:br>
            <a:r>
              <a:rPr lang="ru-RU" sz="1400" dirty="0"/>
              <a:t>А слова, как пудовые гири, верны,</a:t>
            </a:r>
            <a:br>
              <a:rPr lang="ru-RU" sz="1400" dirty="0"/>
            </a:br>
            <a:r>
              <a:rPr lang="ru-RU" sz="1400" dirty="0"/>
              <a:t>Тараканьи смеются усища,</a:t>
            </a:r>
            <a:br>
              <a:rPr lang="ru-RU" sz="1400" dirty="0"/>
            </a:br>
            <a:r>
              <a:rPr lang="ru-RU" sz="1400" dirty="0"/>
              <a:t>И сияют его голенища.</a:t>
            </a:r>
            <a:br>
              <a:rPr lang="ru-RU" sz="1400" dirty="0"/>
            </a:br>
            <a:r>
              <a:rPr lang="ru-RU" sz="1400" dirty="0"/>
              <a:t/>
            </a:r>
            <a:br>
              <a:rPr lang="ru-RU" sz="1400" dirty="0"/>
            </a:br>
            <a:r>
              <a:rPr lang="ru-RU" sz="1400" dirty="0"/>
              <a:t>А вокруг него сброд тонкошеих вождей,</a:t>
            </a:r>
            <a:br>
              <a:rPr lang="ru-RU" sz="1400" dirty="0"/>
            </a:br>
            <a:r>
              <a:rPr lang="ru-RU" sz="1400" dirty="0"/>
              <a:t>Он играет услугами полулюдей.</a:t>
            </a:r>
            <a:br>
              <a:rPr lang="ru-RU" sz="1400" dirty="0"/>
            </a:br>
            <a:r>
              <a:rPr lang="ru-RU" sz="1400" dirty="0"/>
              <a:t>Кто свистит, кто </a:t>
            </a:r>
            <a:r>
              <a:rPr lang="ru-RU" sz="1400" dirty="0" err="1"/>
              <a:t>мяучит</a:t>
            </a:r>
            <a:r>
              <a:rPr lang="ru-RU" sz="1400" dirty="0"/>
              <a:t>, кто хнычет,</a:t>
            </a:r>
            <a:br>
              <a:rPr lang="ru-RU" sz="1400" dirty="0"/>
            </a:br>
            <a:r>
              <a:rPr lang="ru-RU" sz="1400" dirty="0"/>
              <a:t>Он один лишь </a:t>
            </a:r>
            <a:r>
              <a:rPr lang="ru-RU" sz="1400" dirty="0" err="1"/>
              <a:t>бабачит</a:t>
            </a:r>
            <a:r>
              <a:rPr lang="ru-RU" sz="1400" dirty="0"/>
              <a:t> и тычет,</a:t>
            </a:r>
            <a:br>
              <a:rPr lang="ru-RU" sz="1400" dirty="0"/>
            </a:br>
            <a:r>
              <a:rPr lang="ru-RU" sz="1400" dirty="0"/>
              <a:t>Как подкову, кует за указом указ:</a:t>
            </a:r>
            <a:br>
              <a:rPr lang="ru-RU" sz="1400" dirty="0"/>
            </a:br>
            <a:r>
              <a:rPr lang="ru-RU" sz="1400" dirty="0"/>
              <a:t/>
            </a:r>
            <a:br>
              <a:rPr lang="ru-RU" sz="1400" dirty="0"/>
            </a:br>
            <a:r>
              <a:rPr lang="ru-RU" sz="1400" dirty="0"/>
              <a:t>Кому в пах, кому в лоб, кому в бровь, кому в глаз.</a:t>
            </a:r>
            <a:br>
              <a:rPr lang="ru-RU" sz="1400" dirty="0"/>
            </a:br>
            <a:r>
              <a:rPr lang="ru-RU" sz="1400" dirty="0"/>
              <a:t>Что ни казнь у него - то малина</a:t>
            </a:r>
            <a:br>
              <a:rPr lang="ru-RU" sz="1400" dirty="0"/>
            </a:br>
            <a:r>
              <a:rPr lang="ru-RU" sz="1400" dirty="0"/>
              <a:t>И широкая грудь осетина.</a:t>
            </a:r>
            <a:r>
              <a:rPr lang="ru-RU" dirty="0"/>
              <a:t/>
            </a:r>
            <a:br>
              <a:rPr lang="ru-RU" dirty="0"/>
            </a:br>
            <a:endParaRPr lang="ru-RU" dirty="0"/>
          </a:p>
        </p:txBody>
      </p:sp>
      <p:pic>
        <p:nvPicPr>
          <p:cNvPr id="10246" name="Picture 6" descr="http://4stor.ru/uploads/forum/images/1366030153.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124200"/>
            <a:ext cx="3788747" cy="2841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6253648"/>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Арест</a:t>
            </a:r>
            <a:endParaRPr lang="ru-RU" dirty="0"/>
          </a:p>
        </p:txBody>
      </p:sp>
      <p:sp>
        <p:nvSpPr>
          <p:cNvPr id="3" name="Прямоугольник 2"/>
          <p:cNvSpPr/>
          <p:nvPr/>
        </p:nvSpPr>
        <p:spPr>
          <a:xfrm>
            <a:off x="0" y="2564904"/>
            <a:ext cx="5619093" cy="4524315"/>
          </a:xfrm>
          <a:prstGeom prst="rect">
            <a:avLst/>
          </a:prstGeom>
        </p:spPr>
        <p:txBody>
          <a:bodyPr wrap="square">
            <a:spAutoFit/>
          </a:bodyPr>
          <a:lstStyle/>
          <a:p>
            <a:r>
              <a:rPr lang="ru-RU" dirty="0" smtClean="0"/>
              <a:t>В поэзии Мандельштама советского периода появляется чувство незащищенности</a:t>
            </a:r>
          </a:p>
          <a:p>
            <a:r>
              <a:rPr lang="ru-RU" dirty="0"/>
              <a:t>ч</a:t>
            </a:r>
            <a:r>
              <a:rPr lang="ru-RU" dirty="0" smtClean="0"/>
              <a:t>еловека в мире, жуткое ощущение хаоса, которое вот-вот поглотит всё.</a:t>
            </a:r>
          </a:p>
          <a:p>
            <a:endParaRPr lang="ru-RU" dirty="0" smtClean="0"/>
          </a:p>
          <a:p>
            <a:r>
              <a:rPr lang="ru-RU" dirty="0" smtClean="0"/>
              <a:t>Он был арестован в мае 1934 года в своей квартире. Стихотворение «Квартира тиха, как бумага» передает атмосферу предчувствий поэта.</a:t>
            </a:r>
          </a:p>
          <a:p>
            <a:endParaRPr lang="ru-RU" dirty="0" smtClean="0"/>
          </a:p>
          <a:p>
            <a:endParaRPr lang="ru-RU" dirty="0" smtClean="0"/>
          </a:p>
          <a:p>
            <a:endParaRPr lang="ru-RU" dirty="0" smtClean="0"/>
          </a:p>
          <a:p>
            <a:endParaRPr lang="ru-RU" dirty="0"/>
          </a:p>
          <a:p>
            <a:endParaRPr lang="ru-RU" dirty="0" smtClean="0"/>
          </a:p>
          <a:p>
            <a:endParaRPr lang="ru-RU" dirty="0"/>
          </a:p>
          <a:p>
            <a:endParaRPr lang="ru-RU" dirty="0" smtClean="0"/>
          </a:p>
          <a:p>
            <a:endParaRPr lang="ru-RU" dirty="0"/>
          </a:p>
        </p:txBody>
      </p:sp>
      <p:pic>
        <p:nvPicPr>
          <p:cNvPr id="49156" name="Picture 4" descr="http://www.famouspoetsandpoems.com/pictures/osip_mandelstam.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29894" y="1905000"/>
            <a:ext cx="3048000" cy="44279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3120920"/>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4844"/>
            <a:ext cx="8229600" cy="1139825"/>
          </a:xfrm>
        </p:spPr>
        <p:txBody>
          <a:bodyPr/>
          <a:lstStyle/>
          <a:p>
            <a:r>
              <a:rPr lang="ru-RU" dirty="0" smtClean="0"/>
              <a:t>Квартира тиха, как бумага</a:t>
            </a:r>
            <a:endParaRPr lang="ru-RU" dirty="0"/>
          </a:p>
        </p:txBody>
      </p:sp>
      <p:sp>
        <p:nvSpPr>
          <p:cNvPr id="3" name="Прямоугольник 2"/>
          <p:cNvSpPr/>
          <p:nvPr/>
        </p:nvSpPr>
        <p:spPr>
          <a:xfrm>
            <a:off x="762000" y="1616792"/>
            <a:ext cx="4572000" cy="5478423"/>
          </a:xfrm>
          <a:prstGeom prst="rect">
            <a:avLst/>
          </a:prstGeom>
        </p:spPr>
        <p:txBody>
          <a:bodyPr>
            <a:spAutoFit/>
          </a:bodyPr>
          <a:lstStyle/>
          <a:p>
            <a:r>
              <a:rPr lang="ru-RU" sz="1400" dirty="0" smtClean="0"/>
              <a:t>Квартира тиха, как бумага – </a:t>
            </a:r>
          </a:p>
          <a:p>
            <a:r>
              <a:rPr lang="ru-RU" sz="1400" dirty="0" smtClean="0"/>
              <a:t>Пустая, без всяких затей, – </a:t>
            </a:r>
          </a:p>
          <a:p>
            <a:r>
              <a:rPr lang="ru-RU" sz="1400" dirty="0" smtClean="0"/>
              <a:t>И слышно, как булькает влага </a:t>
            </a:r>
          </a:p>
          <a:p>
            <a:r>
              <a:rPr lang="ru-RU" sz="1400" dirty="0" smtClean="0"/>
              <a:t>По трубам внутри батарей. </a:t>
            </a:r>
          </a:p>
          <a:p>
            <a:endParaRPr lang="ru-RU" sz="1400" dirty="0"/>
          </a:p>
          <a:p>
            <a:r>
              <a:rPr lang="ru-RU" sz="1400" dirty="0" smtClean="0"/>
              <a:t>Имущество в полном порядке, </a:t>
            </a:r>
          </a:p>
          <a:p>
            <a:r>
              <a:rPr lang="ru-RU" sz="1400" dirty="0" smtClean="0"/>
              <a:t>Лягушкой застыл телефон, </a:t>
            </a:r>
          </a:p>
          <a:p>
            <a:r>
              <a:rPr lang="ru-RU" sz="1400" dirty="0" smtClean="0"/>
              <a:t>Видавшие виды манатки </a:t>
            </a:r>
          </a:p>
          <a:p>
            <a:r>
              <a:rPr lang="ru-RU" sz="1400" dirty="0" smtClean="0"/>
              <a:t>На улицу просятся вон. </a:t>
            </a:r>
          </a:p>
          <a:p>
            <a:endParaRPr lang="ru-RU" sz="1400" dirty="0"/>
          </a:p>
          <a:p>
            <a:r>
              <a:rPr lang="ru-RU" sz="1400" dirty="0" smtClean="0"/>
              <a:t>А стены проклятые тонки, </a:t>
            </a:r>
          </a:p>
          <a:p>
            <a:r>
              <a:rPr lang="ru-RU" sz="1400" dirty="0" smtClean="0"/>
              <a:t>И некуда больше бежать, </a:t>
            </a:r>
          </a:p>
          <a:p>
            <a:r>
              <a:rPr lang="ru-RU" sz="1400" dirty="0" smtClean="0"/>
              <a:t>А я как дурак на гребёнке </a:t>
            </a:r>
          </a:p>
          <a:p>
            <a:r>
              <a:rPr lang="ru-RU" sz="1400" dirty="0" smtClean="0"/>
              <a:t>Обязан кому–то играть. </a:t>
            </a:r>
          </a:p>
          <a:p>
            <a:endParaRPr lang="ru-RU" sz="1400" dirty="0" smtClean="0"/>
          </a:p>
          <a:p>
            <a:r>
              <a:rPr lang="ru-RU" sz="1400" dirty="0" smtClean="0"/>
              <a:t>Наглей комсомольской ячейки </a:t>
            </a:r>
          </a:p>
          <a:p>
            <a:r>
              <a:rPr lang="ru-RU" sz="1400" dirty="0" smtClean="0"/>
              <a:t>И вузовской песни наглей, </a:t>
            </a:r>
          </a:p>
          <a:p>
            <a:r>
              <a:rPr lang="ru-RU" sz="1400" dirty="0" smtClean="0"/>
              <a:t>Присевших на школьной скамейке </a:t>
            </a:r>
          </a:p>
          <a:p>
            <a:r>
              <a:rPr lang="ru-RU" sz="1400" dirty="0" smtClean="0"/>
              <a:t>Учить щебетать палачей. </a:t>
            </a:r>
          </a:p>
          <a:p>
            <a:endParaRPr lang="ru-RU" sz="1400" dirty="0"/>
          </a:p>
          <a:p>
            <a:r>
              <a:rPr lang="ru-RU" sz="1400" dirty="0" smtClean="0"/>
              <a:t>Пайковые книги читаю, </a:t>
            </a:r>
          </a:p>
          <a:p>
            <a:r>
              <a:rPr lang="ru-RU" sz="1400" dirty="0" smtClean="0"/>
              <a:t>Пеньковые речи ловлю </a:t>
            </a:r>
          </a:p>
          <a:p>
            <a:r>
              <a:rPr lang="ru-RU" sz="1400" dirty="0" smtClean="0"/>
              <a:t>И грозное баюшки-баю </a:t>
            </a:r>
          </a:p>
          <a:p>
            <a:r>
              <a:rPr lang="ru-RU" sz="1400" dirty="0" smtClean="0"/>
              <a:t>Колхозному баю пою. </a:t>
            </a:r>
          </a:p>
          <a:p>
            <a:endParaRPr lang="ru-RU" sz="1400" dirty="0" smtClean="0"/>
          </a:p>
        </p:txBody>
      </p:sp>
      <p:sp>
        <p:nvSpPr>
          <p:cNvPr id="4" name="Прямоугольник 3"/>
          <p:cNvSpPr/>
          <p:nvPr/>
        </p:nvSpPr>
        <p:spPr>
          <a:xfrm>
            <a:off x="5562600" y="1616792"/>
            <a:ext cx="3429000" cy="5262979"/>
          </a:xfrm>
          <a:prstGeom prst="rect">
            <a:avLst/>
          </a:prstGeom>
        </p:spPr>
        <p:txBody>
          <a:bodyPr wrap="square">
            <a:spAutoFit/>
          </a:bodyPr>
          <a:lstStyle/>
          <a:p>
            <a:r>
              <a:rPr lang="ru-RU" sz="1400" dirty="0" smtClean="0"/>
              <a:t>Какой-нибудь изобразитель, </a:t>
            </a:r>
          </a:p>
          <a:p>
            <a:r>
              <a:rPr lang="ru-RU" sz="1400" dirty="0" err="1" smtClean="0"/>
              <a:t>Чесатель</a:t>
            </a:r>
            <a:r>
              <a:rPr lang="ru-RU" sz="1400" dirty="0" smtClean="0"/>
              <a:t> колхозного льна, </a:t>
            </a:r>
          </a:p>
          <a:p>
            <a:r>
              <a:rPr lang="ru-RU" sz="1400" dirty="0" smtClean="0"/>
              <a:t>Чернила и крови смеситель, </a:t>
            </a:r>
          </a:p>
          <a:p>
            <a:r>
              <a:rPr lang="ru-RU" sz="1400" dirty="0" smtClean="0"/>
              <a:t>Достоин такого рожна. </a:t>
            </a:r>
          </a:p>
          <a:p>
            <a:endParaRPr lang="ru-RU" sz="1400" dirty="0" smtClean="0"/>
          </a:p>
          <a:p>
            <a:r>
              <a:rPr lang="ru-RU" sz="1400" dirty="0" smtClean="0"/>
              <a:t>Какой–</a:t>
            </a:r>
            <a:r>
              <a:rPr lang="ru-RU" sz="1400" dirty="0" err="1" smtClean="0"/>
              <a:t>нибудь</a:t>
            </a:r>
            <a:r>
              <a:rPr lang="ru-RU" sz="1400" dirty="0" smtClean="0"/>
              <a:t> честный предатель, </a:t>
            </a:r>
          </a:p>
          <a:p>
            <a:r>
              <a:rPr lang="ru-RU" sz="1400" dirty="0" smtClean="0"/>
              <a:t>Проваренный в чистках, как соль, </a:t>
            </a:r>
          </a:p>
          <a:p>
            <a:r>
              <a:rPr lang="ru-RU" sz="1400" dirty="0" smtClean="0"/>
              <a:t>Жены и детей содержатель, </a:t>
            </a:r>
          </a:p>
          <a:p>
            <a:r>
              <a:rPr lang="ru-RU" sz="1400" dirty="0" smtClean="0"/>
              <a:t>Такую ухлопает моль. </a:t>
            </a:r>
          </a:p>
          <a:p>
            <a:endParaRPr lang="ru-RU" sz="1400" dirty="0" smtClean="0"/>
          </a:p>
          <a:p>
            <a:r>
              <a:rPr lang="ru-RU" sz="1400" dirty="0" smtClean="0"/>
              <a:t>И столько мучительной злости </a:t>
            </a:r>
          </a:p>
          <a:p>
            <a:r>
              <a:rPr lang="ru-RU" sz="1400" dirty="0" smtClean="0"/>
              <a:t>Таит в себе каждый намёк, </a:t>
            </a:r>
          </a:p>
          <a:p>
            <a:r>
              <a:rPr lang="ru-RU" sz="1400" dirty="0" smtClean="0"/>
              <a:t>Как будто вколачивал гвозди </a:t>
            </a:r>
          </a:p>
          <a:p>
            <a:r>
              <a:rPr lang="ru-RU" sz="1400" dirty="0" smtClean="0"/>
              <a:t>Некрасова здесь молоток. </a:t>
            </a:r>
          </a:p>
          <a:p>
            <a:endParaRPr lang="ru-RU" sz="1400" dirty="0" smtClean="0"/>
          </a:p>
          <a:p>
            <a:r>
              <a:rPr lang="ru-RU" sz="1400" dirty="0" smtClean="0"/>
              <a:t>Давай же с тобой, как на плахе, </a:t>
            </a:r>
          </a:p>
          <a:p>
            <a:r>
              <a:rPr lang="ru-RU" sz="1400" dirty="0" smtClean="0"/>
              <a:t>За семьдесят лет начинать, </a:t>
            </a:r>
          </a:p>
          <a:p>
            <a:r>
              <a:rPr lang="ru-RU" sz="1400" dirty="0" smtClean="0"/>
              <a:t>Тебе, старику и </a:t>
            </a:r>
            <a:r>
              <a:rPr lang="ru-RU" sz="1400" dirty="0" err="1" smtClean="0"/>
              <a:t>неряхе</a:t>
            </a:r>
            <a:r>
              <a:rPr lang="ru-RU" sz="1400" dirty="0" smtClean="0"/>
              <a:t>, </a:t>
            </a:r>
          </a:p>
          <a:p>
            <a:r>
              <a:rPr lang="ru-RU" sz="1400" dirty="0" smtClean="0"/>
              <a:t>Пора сапогами стучать. </a:t>
            </a:r>
          </a:p>
          <a:p>
            <a:endParaRPr lang="ru-RU" sz="1400" dirty="0" smtClean="0"/>
          </a:p>
          <a:p>
            <a:r>
              <a:rPr lang="ru-RU" sz="1400" dirty="0" smtClean="0"/>
              <a:t>И вместо ключа </a:t>
            </a:r>
            <a:r>
              <a:rPr lang="ru-RU" sz="1400" dirty="0" err="1" smtClean="0"/>
              <a:t>Ипокрены</a:t>
            </a:r>
            <a:r>
              <a:rPr lang="ru-RU" sz="1400" dirty="0" smtClean="0"/>
              <a:t> </a:t>
            </a:r>
          </a:p>
          <a:p>
            <a:r>
              <a:rPr lang="ru-RU" sz="1400" dirty="0" smtClean="0"/>
              <a:t>Давнишнего страха струя </a:t>
            </a:r>
          </a:p>
          <a:p>
            <a:r>
              <a:rPr lang="ru-RU" sz="1400" dirty="0" smtClean="0"/>
              <a:t>Ворвётся в халтурные стены </a:t>
            </a:r>
          </a:p>
          <a:p>
            <a:r>
              <a:rPr lang="ru-RU" sz="1400" dirty="0" smtClean="0"/>
              <a:t>Московского злого жилья. </a:t>
            </a:r>
            <a:endParaRPr lang="ru-RU" sz="1400" dirty="0"/>
          </a:p>
        </p:txBody>
      </p:sp>
    </p:spTree>
    <p:extLst>
      <p:ext uri="{BB962C8B-B14F-4D97-AF65-F5344CB8AC3E}">
        <p14:creationId xmlns:p14="http://schemas.microsoft.com/office/powerpoint/2010/main" val="1311584361"/>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Обыск</a:t>
            </a:r>
            <a:endParaRPr lang="ru-RU" dirty="0"/>
          </a:p>
        </p:txBody>
      </p:sp>
      <p:sp>
        <p:nvSpPr>
          <p:cNvPr id="4" name="Прямоугольник 3"/>
          <p:cNvSpPr/>
          <p:nvPr/>
        </p:nvSpPr>
        <p:spPr>
          <a:xfrm>
            <a:off x="19707" y="1600200"/>
            <a:ext cx="8819493" cy="2031325"/>
          </a:xfrm>
          <a:prstGeom prst="rect">
            <a:avLst/>
          </a:prstGeom>
        </p:spPr>
        <p:txBody>
          <a:bodyPr wrap="square">
            <a:spAutoFit/>
          </a:bodyPr>
          <a:lstStyle/>
          <a:p>
            <a:r>
              <a:rPr lang="ru-RU" dirty="0" smtClean="0"/>
              <a:t>«Обыск продолжался всю ночь. Искали стихи, ходили по выброшенным из сундуков рукописям… Следователь при мне нашел «Волка»…» </a:t>
            </a:r>
          </a:p>
          <a:p>
            <a:endParaRPr lang="ru-RU" dirty="0" smtClean="0"/>
          </a:p>
          <a:p>
            <a:endParaRPr lang="ru-RU" dirty="0" smtClean="0"/>
          </a:p>
          <a:p>
            <a:endParaRPr lang="ru-RU" dirty="0"/>
          </a:p>
          <a:p>
            <a:endParaRPr lang="ru-RU" dirty="0" smtClean="0"/>
          </a:p>
          <a:p>
            <a:endParaRPr lang="ru-RU" dirty="0"/>
          </a:p>
        </p:txBody>
      </p:sp>
      <p:pic>
        <p:nvPicPr>
          <p:cNvPr id="50180" name="Picture 4" descr="http://yandex.st/lego/_/La6qi18Z8LwgnZdsAr1qy1GwCwo.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0" y="-136525"/>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50182" name="Picture 6" descr="http://yandex.st/lego/_/La6qi18Z8LwgnZdsAr1qy1GwCwo.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900" y="15875"/>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50184" name="Picture 8" descr="http://stat15.privet.ru/lr/09066d6e70a0eb661cbce8ab709da5b1">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74671" y="2619820"/>
            <a:ext cx="4564529" cy="3429000"/>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170212" y="2362200"/>
            <a:ext cx="5392387" cy="4185761"/>
          </a:xfrm>
          <a:prstGeom prst="rect">
            <a:avLst/>
          </a:prstGeom>
        </p:spPr>
        <p:txBody>
          <a:bodyPr wrap="square">
            <a:spAutoFit/>
          </a:bodyPr>
          <a:lstStyle/>
          <a:p>
            <a:r>
              <a:rPr lang="ru-RU" sz="1400" dirty="0"/>
              <a:t>За гремучую доблесть грядущих веков,</a:t>
            </a:r>
            <a:br>
              <a:rPr lang="ru-RU" sz="1400" dirty="0"/>
            </a:br>
            <a:r>
              <a:rPr lang="ru-RU" sz="1400" dirty="0"/>
              <a:t>За высокое племя людей</a:t>
            </a:r>
            <a:br>
              <a:rPr lang="ru-RU" sz="1400" dirty="0"/>
            </a:br>
            <a:r>
              <a:rPr lang="ru-RU" sz="1400" dirty="0"/>
              <a:t>Я лишился и чаши на пире отцов,</a:t>
            </a:r>
            <a:br>
              <a:rPr lang="ru-RU" sz="1400" dirty="0"/>
            </a:br>
            <a:r>
              <a:rPr lang="ru-RU" sz="1400" dirty="0"/>
              <a:t>И веселья, и чести своей.</a:t>
            </a:r>
            <a:br>
              <a:rPr lang="ru-RU" sz="1400" dirty="0"/>
            </a:br>
            <a:endParaRPr lang="ru-RU" sz="1400" dirty="0" smtClean="0"/>
          </a:p>
          <a:p>
            <a:r>
              <a:rPr lang="ru-RU" sz="1400" dirty="0" smtClean="0"/>
              <a:t>Мне </a:t>
            </a:r>
            <a:r>
              <a:rPr lang="ru-RU" sz="1400" dirty="0"/>
              <a:t>на плечи кидается век-волкодав,</a:t>
            </a:r>
            <a:br>
              <a:rPr lang="ru-RU" sz="1400" dirty="0"/>
            </a:br>
            <a:r>
              <a:rPr lang="ru-RU" sz="1400" dirty="0"/>
              <a:t>Но не волк я по крови своей,</a:t>
            </a:r>
            <a:br>
              <a:rPr lang="ru-RU" sz="1400" dirty="0"/>
            </a:br>
            <a:r>
              <a:rPr lang="ru-RU" sz="1400" dirty="0"/>
              <a:t>Запихай меня лучше, как шапку, в рукав</a:t>
            </a:r>
            <a:br>
              <a:rPr lang="ru-RU" sz="1400" dirty="0"/>
            </a:br>
            <a:r>
              <a:rPr lang="ru-RU" sz="1400" dirty="0"/>
              <a:t>Жаркой шубы сибирских степей.</a:t>
            </a:r>
            <a:br>
              <a:rPr lang="ru-RU" sz="1400" dirty="0"/>
            </a:br>
            <a:r>
              <a:rPr lang="ru-RU" sz="1400" dirty="0"/>
              <a:t/>
            </a:r>
            <a:br>
              <a:rPr lang="ru-RU" sz="1400" dirty="0"/>
            </a:br>
            <a:r>
              <a:rPr lang="ru-RU" sz="1400" dirty="0"/>
              <a:t>Чтоб не видеть ни труса, ни хлипкой грязцы,</a:t>
            </a:r>
            <a:br>
              <a:rPr lang="ru-RU" sz="1400" dirty="0"/>
            </a:br>
            <a:r>
              <a:rPr lang="ru-RU" sz="1400" dirty="0"/>
              <a:t>Ни кровавых кровей в колесе,</a:t>
            </a:r>
            <a:br>
              <a:rPr lang="ru-RU" sz="1400" dirty="0"/>
            </a:br>
            <a:r>
              <a:rPr lang="ru-RU" sz="1400" dirty="0"/>
              <a:t>Чтоб сияли всю ночь голубые песцы</a:t>
            </a:r>
            <a:br>
              <a:rPr lang="ru-RU" sz="1400" dirty="0"/>
            </a:br>
            <a:r>
              <a:rPr lang="ru-RU" sz="1400" dirty="0"/>
              <a:t>Мне в своей первобытной красе,</a:t>
            </a:r>
            <a:br>
              <a:rPr lang="ru-RU" sz="1400" dirty="0"/>
            </a:br>
            <a:r>
              <a:rPr lang="ru-RU" sz="1400" dirty="0"/>
              <a:t/>
            </a:r>
            <a:br>
              <a:rPr lang="ru-RU" sz="1400" dirty="0"/>
            </a:br>
            <a:r>
              <a:rPr lang="ru-RU" sz="1400" dirty="0"/>
              <a:t>Уведи меня в ночь, где течет Енисей</a:t>
            </a:r>
            <a:br>
              <a:rPr lang="ru-RU" sz="1400" dirty="0"/>
            </a:br>
            <a:r>
              <a:rPr lang="ru-RU" sz="1400" dirty="0"/>
              <a:t>И сосна до звезды достает,</a:t>
            </a:r>
            <a:br>
              <a:rPr lang="ru-RU" sz="1400" dirty="0"/>
            </a:br>
            <a:r>
              <a:rPr lang="ru-RU" sz="1400" dirty="0"/>
              <a:t>Потому что не волк я по крови своей</a:t>
            </a:r>
            <a:br>
              <a:rPr lang="ru-RU" sz="1400" dirty="0"/>
            </a:br>
            <a:r>
              <a:rPr lang="ru-RU" sz="1400" dirty="0"/>
              <a:t>И меня только равный убьет.</a:t>
            </a:r>
          </a:p>
        </p:txBody>
      </p:sp>
    </p:spTree>
    <p:extLst>
      <p:ext uri="{BB962C8B-B14F-4D97-AF65-F5344CB8AC3E}">
        <p14:creationId xmlns:p14="http://schemas.microsoft.com/office/powerpoint/2010/main" val="1896883773"/>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Ссылка</a:t>
            </a:r>
            <a:endParaRPr lang="ru-RU" dirty="0"/>
          </a:p>
        </p:txBody>
      </p:sp>
      <p:sp>
        <p:nvSpPr>
          <p:cNvPr id="3" name="Прямоугольник 2"/>
          <p:cNvSpPr/>
          <p:nvPr/>
        </p:nvSpPr>
        <p:spPr>
          <a:xfrm>
            <a:off x="152400" y="1447800"/>
            <a:ext cx="8839200" cy="2031325"/>
          </a:xfrm>
          <a:prstGeom prst="rect">
            <a:avLst/>
          </a:prstGeom>
        </p:spPr>
        <p:txBody>
          <a:bodyPr wrap="square">
            <a:spAutoFit/>
          </a:bodyPr>
          <a:lstStyle/>
          <a:p>
            <a:r>
              <a:rPr lang="ru-RU" dirty="0" smtClean="0"/>
              <a:t>Это стихотворение следователь показал Осипу Мандельштаму. Тот молча кивнул. Его увели. Следствие шло 2 недели: не давали пить, спать. Осип </a:t>
            </a:r>
            <a:r>
              <a:rPr lang="ru-RU" dirty="0" err="1" smtClean="0"/>
              <a:t>Эмильевич</a:t>
            </a:r>
            <a:r>
              <a:rPr lang="ru-RU" dirty="0" smtClean="0"/>
              <a:t> бредил, появились галлюцинации. Приговор: 3 года ссылки в Чердынь на Северном Урале. Туда он приехал душевнобольным человеком. Выбросился из окна. Сломал ключицу. С 1934-1937 </a:t>
            </a:r>
            <a:r>
              <a:rPr lang="ru-RU" dirty="0" err="1" smtClean="0"/>
              <a:t>гг</a:t>
            </a:r>
            <a:r>
              <a:rPr lang="ru-RU" dirty="0" smtClean="0"/>
              <a:t> живет в Воронеже. Пишет «Воронежские стихи» (тетради), которые были </a:t>
            </a:r>
            <a:r>
              <a:rPr lang="ru-RU" altLang="ru-RU" dirty="0" smtClean="0"/>
              <a:t>опубликованы в 1966 г. — духовная исповедь поэта и его приговор "немеющему времени"</a:t>
            </a:r>
            <a:r>
              <a:rPr lang="ru-RU" dirty="0" smtClean="0"/>
              <a:t>. </a:t>
            </a:r>
            <a:endParaRPr lang="ru-RU" dirty="0"/>
          </a:p>
        </p:txBody>
      </p:sp>
      <p:sp>
        <p:nvSpPr>
          <p:cNvPr id="4" name="Прямоугольник 3"/>
          <p:cNvSpPr/>
          <p:nvPr/>
        </p:nvSpPr>
        <p:spPr>
          <a:xfrm>
            <a:off x="2000992" y="3733799"/>
            <a:ext cx="4965866" cy="1200329"/>
          </a:xfrm>
          <a:prstGeom prst="rect">
            <a:avLst/>
          </a:prstGeom>
        </p:spPr>
        <p:txBody>
          <a:bodyPr wrap="square">
            <a:spAutoFit/>
          </a:bodyPr>
          <a:lstStyle/>
          <a:p>
            <a:r>
              <a:rPr lang="ru-RU" i="1" dirty="0" smtClean="0">
                <a:effectLst/>
              </a:rPr>
              <a:t>Пусти меня, отдай меня, Воронеж:</a:t>
            </a:r>
            <a:endParaRPr lang="ru-RU" dirty="0" smtClean="0">
              <a:effectLst/>
            </a:endParaRPr>
          </a:p>
          <a:p>
            <a:r>
              <a:rPr lang="ru-RU" i="1" dirty="0" smtClean="0">
                <a:effectLst/>
              </a:rPr>
              <a:t>Уронишь ты меня иль проворонишь,</a:t>
            </a:r>
            <a:endParaRPr lang="ru-RU" dirty="0" smtClean="0">
              <a:effectLst/>
            </a:endParaRPr>
          </a:p>
          <a:p>
            <a:r>
              <a:rPr lang="ru-RU" i="1" dirty="0" smtClean="0">
                <a:effectLst/>
              </a:rPr>
              <a:t>Ты выронишь меня или вернешь, -</a:t>
            </a:r>
            <a:endParaRPr lang="ru-RU" dirty="0" smtClean="0">
              <a:effectLst/>
            </a:endParaRPr>
          </a:p>
          <a:p>
            <a:r>
              <a:rPr lang="ru-RU" i="1" dirty="0" smtClean="0">
                <a:effectLst/>
              </a:rPr>
              <a:t>Воронеж – блажь, Воронеж – ворон, нож...</a:t>
            </a:r>
            <a:endParaRPr lang="ru-RU" dirty="0">
              <a:effectLst/>
            </a:endParaRPr>
          </a:p>
        </p:txBody>
      </p:sp>
      <p:sp>
        <p:nvSpPr>
          <p:cNvPr id="5" name="Прямоугольник 4"/>
          <p:cNvSpPr/>
          <p:nvPr/>
        </p:nvSpPr>
        <p:spPr>
          <a:xfrm>
            <a:off x="4038600" y="5149334"/>
            <a:ext cx="4953000" cy="369332"/>
          </a:xfrm>
          <a:prstGeom prst="rect">
            <a:avLst/>
          </a:prstGeom>
        </p:spPr>
        <p:txBody>
          <a:bodyPr wrap="square">
            <a:spAutoFit/>
          </a:bodyPr>
          <a:lstStyle/>
          <a:p>
            <a:r>
              <a:rPr lang="ru-RU" dirty="0" smtClean="0">
                <a:effectLst/>
              </a:rPr>
              <a:t>(апрель, 1935. Цикл «Воронежские стихи»)</a:t>
            </a:r>
            <a:endParaRPr lang="ru-RU" dirty="0"/>
          </a:p>
        </p:txBody>
      </p:sp>
    </p:spTree>
    <p:extLst>
      <p:ext uri="{BB962C8B-B14F-4D97-AF65-F5344CB8AC3E}">
        <p14:creationId xmlns:p14="http://schemas.microsoft.com/office/powerpoint/2010/main" val="2562057089"/>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362200"/>
            <a:ext cx="8229600" cy="1139825"/>
          </a:xfrm>
        </p:spPr>
        <p:txBody>
          <a:bodyPr>
            <a:normAutofit fontScale="90000"/>
          </a:bodyPr>
          <a:lstStyle/>
          <a:p>
            <a:r>
              <a:rPr lang="ru-RU" dirty="0" smtClean="0"/>
              <a:t>Блестящий мастер поэтического слова</a:t>
            </a:r>
            <a:endParaRPr lang="ru-RU" dirty="0"/>
          </a:p>
        </p:txBody>
      </p:sp>
    </p:spTree>
    <p:extLst>
      <p:ext uri="{BB962C8B-B14F-4D97-AF65-F5344CB8AC3E}">
        <p14:creationId xmlns:p14="http://schemas.microsoft.com/office/powerpoint/2010/main" val="3509948033"/>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«Воронежские тетради»</a:t>
            </a:r>
            <a:endParaRPr lang="ru-RU" dirty="0"/>
          </a:p>
        </p:txBody>
      </p:sp>
      <p:sp>
        <p:nvSpPr>
          <p:cNvPr id="3" name="Прямоугольник 2"/>
          <p:cNvSpPr/>
          <p:nvPr/>
        </p:nvSpPr>
        <p:spPr>
          <a:xfrm>
            <a:off x="2133600" y="1905000"/>
            <a:ext cx="5334000" cy="2308324"/>
          </a:xfrm>
          <a:prstGeom prst="rect">
            <a:avLst/>
          </a:prstGeom>
        </p:spPr>
        <p:txBody>
          <a:bodyPr wrap="square">
            <a:spAutoFit/>
          </a:bodyPr>
          <a:lstStyle/>
          <a:p>
            <a:r>
              <a:rPr lang="ru-RU" dirty="0" smtClean="0"/>
              <a:t>     Я должен жить, хотя я дважды умер,</a:t>
            </a:r>
            <a:br>
              <a:rPr lang="ru-RU" dirty="0" smtClean="0"/>
            </a:br>
            <a:r>
              <a:rPr lang="ru-RU" dirty="0" smtClean="0"/>
              <a:t>     А город от воды ополоумел:</a:t>
            </a:r>
            <a:br>
              <a:rPr lang="ru-RU" dirty="0" smtClean="0"/>
            </a:br>
            <a:r>
              <a:rPr lang="ru-RU" dirty="0" smtClean="0"/>
              <a:t>     Как он хорош, как весел, как скуласт,</a:t>
            </a:r>
            <a:br>
              <a:rPr lang="ru-RU" dirty="0" smtClean="0"/>
            </a:br>
            <a:r>
              <a:rPr lang="ru-RU" dirty="0" smtClean="0"/>
              <a:t>     Как на лемех приятен жирный пласт,</a:t>
            </a:r>
            <a:br>
              <a:rPr lang="ru-RU" dirty="0" smtClean="0"/>
            </a:br>
            <a:r>
              <a:rPr lang="ru-RU" dirty="0" smtClean="0"/>
              <a:t>     Как степь лежит в апрельском </a:t>
            </a:r>
            <a:r>
              <a:rPr lang="ru-RU" dirty="0" err="1" smtClean="0"/>
              <a:t>провороте</a:t>
            </a:r>
            <a:r>
              <a:rPr lang="ru-RU" dirty="0" smtClean="0"/>
              <a:t>,</a:t>
            </a:r>
            <a:br>
              <a:rPr lang="ru-RU" dirty="0" smtClean="0"/>
            </a:br>
            <a:r>
              <a:rPr lang="ru-RU" dirty="0" smtClean="0"/>
              <a:t>     А небо, небо – твой </a:t>
            </a:r>
            <a:r>
              <a:rPr lang="ru-RU" dirty="0" err="1" smtClean="0"/>
              <a:t>Буонаротти</a:t>
            </a:r>
            <a:r>
              <a:rPr lang="ru-RU" dirty="0" smtClean="0"/>
              <a:t>...</a:t>
            </a:r>
            <a:br>
              <a:rPr lang="ru-RU" dirty="0" smtClean="0"/>
            </a:br>
            <a:r>
              <a:rPr lang="ru-RU" dirty="0" smtClean="0"/>
              <a:t/>
            </a:r>
            <a:br>
              <a:rPr lang="ru-RU" dirty="0" smtClean="0"/>
            </a:br>
            <a:r>
              <a:rPr lang="ru-RU" dirty="0" smtClean="0"/>
              <a:t>                                                          </a:t>
            </a:r>
            <a:r>
              <a:rPr lang="ru-RU" i="1" dirty="0" smtClean="0"/>
              <a:t>Апрель 1935</a:t>
            </a:r>
            <a:r>
              <a:rPr lang="ru-RU" dirty="0" smtClean="0"/>
              <a:t> </a:t>
            </a:r>
            <a:endParaRPr lang="ru-RU" dirty="0"/>
          </a:p>
        </p:txBody>
      </p:sp>
      <p:sp>
        <p:nvSpPr>
          <p:cNvPr id="4" name="Прямоугольник 3"/>
          <p:cNvSpPr/>
          <p:nvPr/>
        </p:nvSpPr>
        <p:spPr>
          <a:xfrm>
            <a:off x="533400" y="5105400"/>
            <a:ext cx="8001000" cy="646331"/>
          </a:xfrm>
          <a:prstGeom prst="rect">
            <a:avLst/>
          </a:prstGeom>
        </p:spPr>
        <p:txBody>
          <a:bodyPr wrap="square">
            <a:spAutoFit/>
          </a:bodyPr>
          <a:lstStyle/>
          <a:p>
            <a:r>
              <a:rPr lang="ru-RU" altLang="ru-RU" dirty="0" smtClean="0"/>
              <a:t>В 1937 г. Мандельштам возвращается из ссылки, но не получает права жительства в Москве. </a:t>
            </a:r>
            <a:endParaRPr lang="ru-RU" dirty="0"/>
          </a:p>
        </p:txBody>
      </p:sp>
    </p:spTree>
    <p:extLst>
      <p:ext uri="{BB962C8B-B14F-4D97-AF65-F5344CB8AC3E}">
        <p14:creationId xmlns:p14="http://schemas.microsoft.com/office/powerpoint/2010/main" val="3241268597"/>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«Воронежские тетради»</a:t>
            </a:r>
            <a:endParaRPr lang="ru-RU" dirty="0"/>
          </a:p>
        </p:txBody>
      </p:sp>
      <p:sp>
        <p:nvSpPr>
          <p:cNvPr id="3" name="Прямоугольник 2"/>
          <p:cNvSpPr/>
          <p:nvPr/>
        </p:nvSpPr>
        <p:spPr>
          <a:xfrm>
            <a:off x="26719" y="1676400"/>
            <a:ext cx="9144000" cy="646331"/>
          </a:xfrm>
          <a:prstGeom prst="rect">
            <a:avLst/>
          </a:prstGeom>
        </p:spPr>
        <p:txBody>
          <a:bodyPr wrap="square">
            <a:spAutoFit/>
          </a:bodyPr>
          <a:lstStyle/>
          <a:p>
            <a:r>
              <a:rPr lang="ru-RU" dirty="0" smtClean="0"/>
              <a:t>Ещё в апреле 1935 года им было создано пророческое стихотворение «Это какая улица?»</a:t>
            </a:r>
            <a:endParaRPr lang="ru-RU" dirty="0"/>
          </a:p>
        </p:txBody>
      </p:sp>
      <p:sp>
        <p:nvSpPr>
          <p:cNvPr id="4" name="Прямоугольник 3"/>
          <p:cNvSpPr/>
          <p:nvPr/>
        </p:nvSpPr>
        <p:spPr>
          <a:xfrm>
            <a:off x="2312719" y="2514600"/>
            <a:ext cx="4572000" cy="3416320"/>
          </a:xfrm>
          <a:prstGeom prst="rect">
            <a:avLst/>
          </a:prstGeom>
        </p:spPr>
        <p:txBody>
          <a:bodyPr>
            <a:spAutoFit/>
          </a:bodyPr>
          <a:lstStyle/>
          <a:p>
            <a:r>
              <a:rPr lang="ru-RU" dirty="0" smtClean="0"/>
              <a:t>Это какая улица? </a:t>
            </a:r>
            <a:br>
              <a:rPr lang="ru-RU" dirty="0" smtClean="0"/>
            </a:br>
            <a:r>
              <a:rPr lang="ru-RU" dirty="0" smtClean="0"/>
              <a:t>Улица Мандельштама. </a:t>
            </a:r>
            <a:br>
              <a:rPr lang="ru-RU" dirty="0" smtClean="0"/>
            </a:br>
            <a:r>
              <a:rPr lang="ru-RU" dirty="0" smtClean="0"/>
              <a:t>Что за фамилия чертова - </a:t>
            </a:r>
            <a:br>
              <a:rPr lang="ru-RU" dirty="0" smtClean="0"/>
            </a:br>
            <a:r>
              <a:rPr lang="ru-RU" dirty="0" smtClean="0"/>
              <a:t>Как ее ни вывертывай, </a:t>
            </a:r>
            <a:br>
              <a:rPr lang="ru-RU" dirty="0" smtClean="0"/>
            </a:br>
            <a:r>
              <a:rPr lang="ru-RU" dirty="0" smtClean="0"/>
              <a:t>Криво звучит, а не прямо. </a:t>
            </a:r>
            <a:br>
              <a:rPr lang="ru-RU" dirty="0" smtClean="0"/>
            </a:br>
            <a:r>
              <a:rPr lang="ru-RU" dirty="0" smtClean="0"/>
              <a:t/>
            </a:r>
            <a:br>
              <a:rPr lang="ru-RU" dirty="0" smtClean="0"/>
            </a:br>
            <a:r>
              <a:rPr lang="ru-RU" dirty="0" smtClean="0"/>
              <a:t>Мало в нем было линейного, </a:t>
            </a:r>
            <a:br>
              <a:rPr lang="ru-RU" dirty="0" smtClean="0"/>
            </a:br>
            <a:r>
              <a:rPr lang="ru-RU" dirty="0" smtClean="0"/>
              <a:t>Нрава он был не лилейного, </a:t>
            </a:r>
            <a:br>
              <a:rPr lang="ru-RU" dirty="0" smtClean="0"/>
            </a:br>
            <a:r>
              <a:rPr lang="ru-RU" dirty="0" smtClean="0"/>
              <a:t>И потому эта улица, </a:t>
            </a:r>
            <a:br>
              <a:rPr lang="ru-RU" dirty="0" smtClean="0"/>
            </a:br>
            <a:r>
              <a:rPr lang="ru-RU" dirty="0" smtClean="0"/>
              <a:t>Или, верней, эта яма </a:t>
            </a:r>
            <a:br>
              <a:rPr lang="ru-RU" dirty="0" smtClean="0"/>
            </a:br>
            <a:r>
              <a:rPr lang="ru-RU" dirty="0" smtClean="0"/>
              <a:t>Так и зовется по имени </a:t>
            </a:r>
            <a:br>
              <a:rPr lang="ru-RU" dirty="0" smtClean="0"/>
            </a:br>
            <a:r>
              <a:rPr lang="ru-RU" dirty="0" smtClean="0"/>
              <a:t>Этого Мандельштама...</a:t>
            </a:r>
            <a:endParaRPr lang="ru-RU" dirty="0"/>
          </a:p>
        </p:txBody>
      </p:sp>
      <p:pic>
        <p:nvPicPr>
          <p:cNvPr id="52226" name="Picture 2" descr="http://www.caoinform.ru/images/foto_staty/1108-2/11-3/dsc_7428.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2322731"/>
            <a:ext cx="2852251" cy="39914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939084"/>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Смерть</a:t>
            </a:r>
            <a:endParaRPr lang="ru-RU" dirty="0"/>
          </a:p>
        </p:txBody>
      </p:sp>
      <p:pic>
        <p:nvPicPr>
          <p:cNvPr id="51202" name="Picture 2" descr="File:NKVD Mandelstam.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260" y="1772815"/>
            <a:ext cx="4455987" cy="3219451"/>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4724400" y="1666894"/>
            <a:ext cx="4343400" cy="3970318"/>
          </a:xfrm>
          <a:prstGeom prst="rect">
            <a:avLst/>
          </a:prstGeom>
        </p:spPr>
        <p:txBody>
          <a:bodyPr wrap="square">
            <a:spAutoFit/>
          </a:bodyPr>
          <a:lstStyle/>
          <a:p>
            <a:r>
              <a:rPr lang="ru-RU" dirty="0" smtClean="0"/>
              <a:t>В мае 1938 года его арестовали вторично. Лишен квартиры, купленной за собственные деньги. В августе приговор: 5 лет лагерей за контрреволюционную деятельность</a:t>
            </a:r>
            <a:r>
              <a:rPr lang="ru-RU" dirty="0"/>
              <a:t>.</a:t>
            </a:r>
            <a:r>
              <a:rPr lang="ru-RU" dirty="0" smtClean="0"/>
              <a:t> Этап на Дальний Восток лагерь «Вторая речка». Путь продолжался месяц. Последнее письмо в конце октября: «Здоровье очень слабое, истощен до крайности». </a:t>
            </a:r>
          </a:p>
          <a:p>
            <a:r>
              <a:rPr lang="ru-RU" dirty="0" smtClean="0"/>
              <a:t>Смерть пришла 27 декабря 1938 года в больнице, по официальному заключению от паралича сердца (от истощения).</a:t>
            </a:r>
            <a:endParaRPr lang="ru-RU" dirty="0"/>
          </a:p>
        </p:txBody>
      </p:sp>
    </p:spTree>
    <p:extLst>
      <p:ext uri="{BB962C8B-B14F-4D97-AF65-F5344CB8AC3E}">
        <p14:creationId xmlns:p14="http://schemas.microsoft.com/office/powerpoint/2010/main" val="1903846388"/>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ru-RU" altLang="ru-RU" dirty="0" smtClean="0"/>
              <a:t>Эпилог</a:t>
            </a:r>
            <a:endParaRPr lang="ru-RU" altLang="ru-RU" dirty="0"/>
          </a:p>
        </p:txBody>
      </p:sp>
      <p:sp>
        <p:nvSpPr>
          <p:cNvPr id="12291" name="Rectangle 3"/>
          <p:cNvSpPr>
            <a:spLocks noGrp="1" noChangeArrowheads="1"/>
          </p:cNvSpPr>
          <p:nvPr>
            <p:ph idx="1"/>
          </p:nvPr>
        </p:nvSpPr>
        <p:spPr>
          <a:xfrm>
            <a:off x="457200" y="1600200"/>
            <a:ext cx="5410200" cy="5029200"/>
          </a:xfrm>
        </p:spPr>
        <p:txBody>
          <a:bodyPr/>
          <a:lstStyle/>
          <a:p>
            <a:pPr marL="0" indent="0">
              <a:lnSpc>
                <a:spcPct val="80000"/>
              </a:lnSpc>
              <a:buNone/>
            </a:pPr>
            <a:endParaRPr lang="ru-RU" altLang="ru-RU" sz="2000" dirty="0" smtClean="0"/>
          </a:p>
          <a:p>
            <a:pPr marL="0" indent="0">
              <a:lnSpc>
                <a:spcPct val="80000"/>
              </a:lnSpc>
              <a:buNone/>
            </a:pPr>
            <a:r>
              <a:rPr lang="ru-RU" altLang="ru-RU" sz="2000" dirty="0" smtClean="0"/>
              <a:t>Затем наступили 20 лет забвения, а позже – постепенное возвращение его поэзии читателям.</a:t>
            </a:r>
          </a:p>
          <a:p>
            <a:pPr marL="0" indent="0">
              <a:lnSpc>
                <a:spcPct val="80000"/>
              </a:lnSpc>
              <a:buNone/>
            </a:pPr>
            <a:endParaRPr lang="ru-RU" altLang="ru-RU" sz="2000" dirty="0" smtClean="0"/>
          </a:p>
          <a:p>
            <a:pPr marL="0" indent="0">
              <a:lnSpc>
                <a:spcPct val="80000"/>
              </a:lnSpc>
              <a:buNone/>
            </a:pPr>
            <a:r>
              <a:rPr lang="ru-RU" altLang="ru-RU" sz="2000" dirty="0" smtClean="0"/>
              <a:t>Осип </a:t>
            </a:r>
            <a:r>
              <a:rPr lang="ru-RU" altLang="ru-RU" sz="2000" dirty="0" err="1" smtClean="0"/>
              <a:t>Эмильевич</a:t>
            </a:r>
            <a:r>
              <a:rPr lang="ru-RU" altLang="ru-RU" sz="2000" dirty="0" smtClean="0"/>
              <a:t> Мандельштам был официально реабилитирован в 1987 году.</a:t>
            </a:r>
          </a:p>
          <a:p>
            <a:pPr marL="0" indent="0">
              <a:lnSpc>
                <a:spcPct val="80000"/>
              </a:lnSpc>
              <a:buNone/>
            </a:pPr>
            <a:endParaRPr lang="ru-RU" altLang="ru-RU" sz="2000" dirty="0"/>
          </a:p>
          <a:p>
            <a:pPr marL="0" indent="0">
              <a:lnSpc>
                <a:spcPct val="80000"/>
              </a:lnSpc>
              <a:buNone/>
            </a:pPr>
            <a:r>
              <a:rPr lang="ru-RU" altLang="ru-RU" sz="2000" dirty="0" smtClean="0"/>
              <a:t> </a:t>
            </a:r>
            <a:r>
              <a:rPr lang="ru-RU" sz="2000" dirty="0" smtClean="0"/>
              <a:t>Местонахождение могилы поэта до сих пор неизвестно.</a:t>
            </a:r>
            <a:endParaRPr lang="ru-RU" altLang="ru-RU" sz="2000" dirty="0"/>
          </a:p>
        </p:txBody>
      </p:sp>
      <p:pic>
        <p:nvPicPr>
          <p:cNvPr id="1229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1600200"/>
            <a:ext cx="3157538"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99839409"/>
      </p:ext>
    </p:extLst>
  </p:cSld>
  <p:clrMapOvr>
    <a:masterClrMapping/>
  </p:clrMapOvr>
  <mc:AlternateContent xmlns:mc="http://schemas.openxmlformats.org/markup-compatibility/2006">
    <mc:Choice xmlns:p14="http://schemas.microsoft.com/office/powerpoint/2010/main" Requires="p14">
      <p:transition spd="slow" p14:dur="1400">
        <p14:ripple/>
        <p:sndAc>
          <p:stSnd>
            <p:snd r:embed="rId2" name="applause.wav"/>
          </p:stSnd>
        </p:sndAc>
      </p:transition>
    </mc:Choice>
    <mc:Fallback>
      <p:transition spd="slow">
        <p:fade/>
        <p:sndAc>
          <p:stSnd>
            <p:snd r:embed="rId2" name="applause.wav"/>
          </p:stSnd>
        </p:sndAc>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ru-RU" altLang="ru-RU"/>
              <a:t>Рождение.</a:t>
            </a:r>
          </a:p>
        </p:txBody>
      </p:sp>
      <p:sp>
        <p:nvSpPr>
          <p:cNvPr id="5123" name="Rectangle 3"/>
          <p:cNvSpPr>
            <a:spLocks noGrp="1" noChangeArrowheads="1"/>
          </p:cNvSpPr>
          <p:nvPr>
            <p:ph idx="1"/>
          </p:nvPr>
        </p:nvSpPr>
        <p:spPr>
          <a:xfrm>
            <a:off x="179512" y="1604557"/>
            <a:ext cx="6324600" cy="4953000"/>
          </a:xfrm>
        </p:spPr>
        <p:txBody>
          <a:bodyPr/>
          <a:lstStyle/>
          <a:p>
            <a:pPr marL="0" indent="0">
              <a:lnSpc>
                <a:spcPct val="80000"/>
              </a:lnSpc>
              <a:buNone/>
            </a:pPr>
            <a:r>
              <a:rPr lang="ru-RU" altLang="ru-RU" sz="1800" dirty="0"/>
              <a:t>О. Э. Мандельштам родился в Варшаве в семье коммерсанта. Детство и юность его прошли в </a:t>
            </a:r>
            <a:r>
              <a:rPr lang="ru-RU" altLang="ru-RU" sz="1800" dirty="0" smtClean="0"/>
              <a:t>Петербурге и в Павловске, </a:t>
            </a:r>
            <a:r>
              <a:rPr lang="ru-RU" altLang="ru-RU" sz="1800" dirty="0"/>
              <a:t>образование получил в </a:t>
            </a:r>
            <a:r>
              <a:rPr lang="ru-RU" altLang="ru-RU" sz="1800" dirty="0" err="1"/>
              <a:t>Тенишевском</a:t>
            </a:r>
            <a:r>
              <a:rPr lang="ru-RU" altLang="ru-RU" sz="1800" dirty="0"/>
              <a:t> коммерческом </a:t>
            </a:r>
            <a:r>
              <a:rPr lang="ru-RU" altLang="ru-RU" sz="1800" dirty="0" smtClean="0"/>
              <a:t>училище </a:t>
            </a:r>
            <a:r>
              <a:rPr lang="ru-RU" altLang="ru-RU" sz="1800" dirty="0" smtClean="0"/>
              <a:t>— в одном из лучших в России</a:t>
            </a:r>
            <a:r>
              <a:rPr lang="ru-RU" altLang="ru-RU" sz="1800" dirty="0" smtClean="0"/>
              <a:t> (1907). С 1909 по 1910 года </a:t>
            </a:r>
            <a:r>
              <a:rPr lang="ru-RU" altLang="ru-RU" sz="1800" dirty="0"/>
              <a:t>Мандельштам провел в Европе — Франции, Швейцарии, Германии, где два семестра проучился в </a:t>
            </a:r>
            <a:r>
              <a:rPr lang="ru-RU" altLang="ru-RU" sz="1800" dirty="0" err="1"/>
              <a:t>Гейдельбергском</a:t>
            </a:r>
            <a:r>
              <a:rPr lang="ru-RU" altLang="ru-RU" sz="1800" dirty="0"/>
              <a:t> </a:t>
            </a:r>
            <a:r>
              <a:rPr lang="ru-RU" altLang="ru-RU" sz="1800" dirty="0" smtClean="0"/>
              <a:t>университете, недолго жил в Берлине, побывал в Италии.</a:t>
            </a:r>
          </a:p>
          <a:p>
            <a:pPr marL="0" indent="0">
              <a:lnSpc>
                <a:spcPct val="80000"/>
              </a:lnSpc>
              <a:buNone/>
            </a:pPr>
            <a:endParaRPr lang="ru-RU" altLang="ru-RU" sz="1800" dirty="0" smtClean="0"/>
          </a:p>
          <a:p>
            <a:pPr marL="0" indent="0">
              <a:lnSpc>
                <a:spcPct val="80000"/>
              </a:lnSpc>
              <a:buNone/>
            </a:pPr>
            <a:r>
              <a:rPr lang="ru-RU" altLang="ru-RU" sz="1800" dirty="0" smtClean="0"/>
              <a:t>Со </a:t>
            </a:r>
            <a:r>
              <a:rPr lang="ru-RU" altLang="ru-RU" sz="1800" dirty="0"/>
              <a:t>своими первыми поэтическими опытами он осмеливается познакомить </a:t>
            </a:r>
            <a:r>
              <a:rPr lang="ru-RU" altLang="ru-RU" sz="1800" dirty="0" smtClean="0"/>
              <a:t>Вячеслава </a:t>
            </a:r>
            <a:r>
              <a:rPr lang="ru-RU" altLang="ru-RU" sz="1800" dirty="0"/>
              <a:t>Иванова, которому отправляет письма с "символистскими" стихами. "Они хороши, — замечала впоследствии А. А. Ахматова в своих мемуарах, — но в них нет того, что мы называем Мандельштамом".</a:t>
            </a:r>
          </a:p>
        </p:txBody>
      </p:sp>
      <p:pic>
        <p:nvPicPr>
          <p:cNvPr id="17410" name="Picture 2" descr="http://img.velvet.by/files/resize/userfiles/4467/Mandelstam-400x533.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6216" y="1604557"/>
            <a:ext cx="2536439" cy="3384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0220416"/>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0"/>
            <a:ext cx="8229600" cy="1139825"/>
          </a:xfrm>
        </p:spPr>
        <p:txBody>
          <a:bodyPr/>
          <a:lstStyle/>
          <a:p>
            <a:r>
              <a:rPr lang="ru-RU" altLang="ru-RU" dirty="0" smtClean="0"/>
              <a:t>Дебют</a:t>
            </a:r>
            <a:endParaRPr lang="ru-RU" altLang="ru-RU" dirty="0"/>
          </a:p>
        </p:txBody>
      </p:sp>
      <p:sp>
        <p:nvSpPr>
          <p:cNvPr id="6147" name="Rectangle 3"/>
          <p:cNvSpPr>
            <a:spLocks noGrp="1" noChangeArrowheads="1"/>
          </p:cNvSpPr>
          <p:nvPr>
            <p:ph idx="1"/>
          </p:nvPr>
        </p:nvSpPr>
        <p:spPr>
          <a:xfrm>
            <a:off x="381000" y="990600"/>
            <a:ext cx="8321675" cy="5257800"/>
          </a:xfrm>
        </p:spPr>
        <p:txBody>
          <a:bodyPr/>
          <a:lstStyle/>
          <a:p>
            <a:pPr marL="0" indent="0">
              <a:lnSpc>
                <a:spcPct val="80000"/>
              </a:lnSpc>
              <a:buNone/>
            </a:pPr>
            <a:r>
              <a:rPr lang="ru-RU" altLang="ru-RU" sz="1800" dirty="0"/>
              <a:t>Поэтический дебют Мандельштама состоялся в 1910 г. на страницах журнала "Аполлон". Пять стихотворений неизвестного поэта обращали на себя внимание новизной мироощущения, изнутри взрывавшего символистский принцип "соответствий". "На стекла вечности уже легло. Мое дыхание, мое тепло". "Стихи, подписанные неизвестным именем... переливались, сияли, холодели, как звезды в небе", — писал о своих впечатлениях Г. В. Иванов. Мандельштам посещает "среды" </a:t>
            </a:r>
            <a:r>
              <a:rPr lang="ru-RU" altLang="ru-RU" sz="1800" dirty="0" smtClean="0"/>
              <a:t>Вячеслава </a:t>
            </a:r>
            <a:r>
              <a:rPr lang="ru-RU" altLang="ru-RU" sz="1800" dirty="0"/>
              <a:t>Иванова, знакомится с Н. С. Гумилевым и становится членом "Цеха </a:t>
            </a:r>
            <a:r>
              <a:rPr lang="ru-RU" altLang="ru-RU" sz="1800" dirty="0" smtClean="0"/>
              <a:t>поэтов</a:t>
            </a:r>
            <a:r>
              <a:rPr lang="ru-RU" altLang="ru-RU" sz="1800" dirty="0" smtClean="0"/>
              <a:t> "</a:t>
            </a:r>
            <a:r>
              <a:rPr lang="ru-RU" altLang="ru-RU" sz="1800" dirty="0" smtClean="0"/>
              <a:t> (1911), называвшими себя «акмеистами». </a:t>
            </a:r>
          </a:p>
          <a:p>
            <a:pPr marL="0" indent="0">
              <a:lnSpc>
                <a:spcPct val="80000"/>
              </a:lnSpc>
              <a:buNone/>
            </a:pPr>
            <a:r>
              <a:rPr lang="ru-RU" altLang="ru-RU" sz="1800" dirty="0" smtClean="0"/>
              <a:t> </a:t>
            </a:r>
          </a:p>
          <a:p>
            <a:pPr marL="0" indent="0">
              <a:lnSpc>
                <a:spcPct val="80000"/>
              </a:lnSpc>
              <a:buNone/>
            </a:pPr>
            <a:r>
              <a:rPr lang="ru-RU" altLang="ru-RU" sz="1800" dirty="0" smtClean="0"/>
              <a:t>"</a:t>
            </a:r>
            <a:r>
              <a:rPr lang="ru-RU" altLang="ru-RU" sz="1800" dirty="0"/>
              <a:t>Тогда он был </a:t>
            </a:r>
            <a:r>
              <a:rPr lang="ru-RU" altLang="ru-RU" sz="1800" dirty="0" smtClean="0"/>
              <a:t>худощавым мальчиком,</a:t>
            </a:r>
          </a:p>
          <a:p>
            <a:pPr marL="0" indent="0">
              <a:lnSpc>
                <a:spcPct val="80000"/>
              </a:lnSpc>
              <a:buNone/>
            </a:pPr>
            <a:r>
              <a:rPr lang="ru-RU" altLang="ru-RU" sz="1800" dirty="0" smtClean="0"/>
              <a:t> </a:t>
            </a:r>
            <a:r>
              <a:rPr lang="ru-RU" altLang="ru-RU" sz="1800" dirty="0"/>
              <a:t>с ландышем в </a:t>
            </a:r>
            <a:r>
              <a:rPr lang="ru-RU" altLang="ru-RU" sz="1800" dirty="0" smtClean="0"/>
              <a:t>петлице, с </a:t>
            </a:r>
            <a:r>
              <a:rPr lang="ru-RU" altLang="ru-RU" sz="1800" dirty="0"/>
              <a:t>высоко </a:t>
            </a:r>
            <a:endParaRPr lang="ru-RU" altLang="ru-RU" sz="1800" dirty="0" smtClean="0"/>
          </a:p>
          <a:p>
            <a:pPr marL="0" indent="0">
              <a:lnSpc>
                <a:spcPct val="80000"/>
              </a:lnSpc>
              <a:buNone/>
            </a:pPr>
            <a:r>
              <a:rPr lang="ru-RU" altLang="ru-RU" sz="1800" dirty="0" smtClean="0"/>
              <a:t>закинутой </a:t>
            </a:r>
            <a:r>
              <a:rPr lang="ru-RU" altLang="ru-RU" sz="1800" dirty="0"/>
              <a:t>головой</a:t>
            </a:r>
            <a:r>
              <a:rPr lang="ru-RU" altLang="ru-RU" sz="1800" dirty="0" smtClean="0"/>
              <a:t>, (</a:t>
            </a:r>
            <a:r>
              <a:rPr lang="ru-RU" altLang="ru-RU" sz="1800" dirty="0"/>
              <a:t>с пылающими глазами) </a:t>
            </a:r>
            <a:endParaRPr lang="ru-RU" altLang="ru-RU" sz="1800" dirty="0" smtClean="0"/>
          </a:p>
          <a:p>
            <a:pPr marL="0" indent="0">
              <a:lnSpc>
                <a:spcPct val="80000"/>
              </a:lnSpc>
              <a:buNone/>
            </a:pPr>
            <a:r>
              <a:rPr lang="ru-RU" altLang="ru-RU" sz="1800" dirty="0" smtClean="0"/>
              <a:t>с </a:t>
            </a:r>
            <a:r>
              <a:rPr lang="ru-RU" altLang="ru-RU" sz="1800" dirty="0"/>
              <a:t>ресницами в полщеки</a:t>
            </a:r>
            <a:r>
              <a:rPr lang="ru-RU" altLang="ru-RU" sz="1800" dirty="0" smtClean="0"/>
              <a:t>", </a:t>
            </a:r>
            <a:r>
              <a:rPr lang="ru-RU" altLang="ru-RU" sz="1800" dirty="0"/>
              <a:t>— таким его </a:t>
            </a:r>
            <a:endParaRPr lang="ru-RU" altLang="ru-RU" sz="1800" dirty="0" smtClean="0"/>
          </a:p>
          <a:p>
            <a:pPr marL="0" indent="0">
              <a:lnSpc>
                <a:spcPct val="80000"/>
              </a:lnSpc>
              <a:buNone/>
            </a:pPr>
            <a:r>
              <a:rPr lang="ru-RU" altLang="ru-RU" sz="1800" dirty="0" smtClean="0"/>
              <a:t>увидела </a:t>
            </a:r>
            <a:r>
              <a:rPr lang="ru-RU" altLang="ru-RU" sz="1800" dirty="0"/>
              <a:t>А. А. Ахматова весной 1911 г</a:t>
            </a:r>
            <a:r>
              <a:rPr lang="ru-RU" altLang="ru-RU" sz="1800" dirty="0" smtClean="0"/>
              <a:t>.</a:t>
            </a:r>
          </a:p>
          <a:p>
            <a:pPr marL="0" indent="0">
              <a:lnSpc>
                <a:spcPct val="80000"/>
              </a:lnSpc>
              <a:buNone/>
            </a:pPr>
            <a:r>
              <a:rPr lang="ru-RU" altLang="ru-RU" sz="1800" dirty="0" smtClean="0"/>
              <a:t> </a:t>
            </a:r>
          </a:p>
          <a:p>
            <a:pPr marL="0" indent="0">
              <a:lnSpc>
                <a:spcPct val="80000"/>
              </a:lnSpc>
              <a:buNone/>
            </a:pPr>
            <a:r>
              <a:rPr lang="ru-RU" altLang="ru-RU" sz="1800" dirty="0" smtClean="0"/>
              <a:t>В </a:t>
            </a:r>
            <a:r>
              <a:rPr lang="ru-RU" altLang="ru-RU" sz="1800" dirty="0"/>
              <a:t>этом же году Мандельштам поступил </a:t>
            </a:r>
            <a:endParaRPr lang="ru-RU" altLang="ru-RU" sz="1800" dirty="0" smtClean="0"/>
          </a:p>
          <a:p>
            <a:pPr marL="0" indent="0">
              <a:lnSpc>
                <a:spcPct val="80000"/>
              </a:lnSpc>
              <a:buNone/>
            </a:pPr>
            <a:r>
              <a:rPr lang="ru-RU" altLang="ru-RU" sz="1800" dirty="0" smtClean="0"/>
              <a:t>на </a:t>
            </a:r>
            <a:r>
              <a:rPr lang="ru-RU" altLang="ru-RU" sz="1800" dirty="0"/>
              <a:t>историко-филологический факультет </a:t>
            </a:r>
            <a:endParaRPr lang="ru-RU" altLang="ru-RU" sz="1800" dirty="0" smtClean="0"/>
          </a:p>
          <a:p>
            <a:pPr marL="0" indent="0">
              <a:lnSpc>
                <a:spcPct val="80000"/>
              </a:lnSpc>
              <a:buNone/>
            </a:pPr>
            <a:r>
              <a:rPr lang="ru-RU" altLang="ru-RU" sz="1800" dirty="0" smtClean="0"/>
              <a:t>Петербургского университета. Но учится </a:t>
            </a:r>
          </a:p>
          <a:p>
            <a:pPr marL="0" indent="0">
              <a:lnSpc>
                <a:spcPct val="80000"/>
              </a:lnSpc>
              <a:buNone/>
            </a:pPr>
            <a:r>
              <a:rPr lang="ru-RU" altLang="ru-RU" sz="1800" dirty="0" smtClean="0"/>
              <a:t>недобросовестно и курса не оканчивает.</a:t>
            </a:r>
            <a:endParaRPr lang="ru-RU" altLang="ru-RU" sz="1800" dirty="0"/>
          </a:p>
        </p:txBody>
      </p:sp>
      <p:pic>
        <p:nvPicPr>
          <p:cNvPr id="614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4842" y="3048000"/>
            <a:ext cx="2634343" cy="36576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86315709"/>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ru-RU" altLang="ru-RU"/>
              <a:t>Первая книга.</a:t>
            </a:r>
          </a:p>
        </p:txBody>
      </p:sp>
      <p:sp>
        <p:nvSpPr>
          <p:cNvPr id="7171" name="Rectangle 3"/>
          <p:cNvSpPr>
            <a:spLocks noGrp="1" noChangeArrowheads="1"/>
          </p:cNvSpPr>
          <p:nvPr>
            <p:ph idx="1"/>
          </p:nvPr>
        </p:nvSpPr>
        <p:spPr>
          <a:xfrm>
            <a:off x="457200" y="1600200"/>
            <a:ext cx="5867400" cy="5257800"/>
          </a:xfrm>
        </p:spPr>
        <p:txBody>
          <a:bodyPr/>
          <a:lstStyle/>
          <a:p>
            <a:pPr>
              <a:lnSpc>
                <a:spcPct val="80000"/>
              </a:lnSpc>
            </a:pPr>
            <a:r>
              <a:rPr lang="ru-RU" altLang="ru-RU" sz="1800" dirty="0"/>
              <a:t>Первая книга молодого поэта "Камень" (1913; второе издание — 1916), вышедшая под маркой издательства "</a:t>
            </a:r>
            <a:r>
              <a:rPr lang="ru-RU" altLang="ru-RU" sz="1800" dirty="0" err="1"/>
              <a:t>Акмэ</a:t>
            </a:r>
            <a:r>
              <a:rPr lang="ru-RU" altLang="ru-RU" sz="1800" dirty="0"/>
              <a:t>", представила читателю Мандельштама-акмеиста</a:t>
            </a:r>
            <a:r>
              <a:rPr lang="ru-RU" altLang="ru-RU" sz="1800" dirty="0" smtClean="0"/>
              <a:t>.</a:t>
            </a:r>
          </a:p>
          <a:p>
            <a:pPr>
              <a:lnSpc>
                <a:spcPct val="80000"/>
              </a:lnSpc>
            </a:pPr>
            <a:r>
              <a:rPr lang="ru-RU" altLang="ru-RU" sz="1800" dirty="0" smtClean="0"/>
              <a:t> </a:t>
            </a:r>
            <a:r>
              <a:rPr lang="ru-RU" altLang="ru-RU" sz="1800" dirty="0"/>
              <a:t>"</a:t>
            </a:r>
            <a:r>
              <a:rPr lang="ru-RU" altLang="ru-RU" sz="1800" dirty="0" err="1"/>
              <a:t>Акмеистично</a:t>
            </a:r>
            <a:r>
              <a:rPr lang="ru-RU" altLang="ru-RU" sz="1800" dirty="0"/>
              <a:t>" было уже само название сборника, указывающее на "вещность" и даже "грубость" материала искусства, преобразуемого рукой художника-творца, вносящего в мир продуманную красоту и гармонию</a:t>
            </a:r>
            <a:r>
              <a:rPr lang="ru-RU" altLang="ru-RU" sz="1800" dirty="0" smtClean="0"/>
              <a:t>. Поэт, как зодчий, как вольный каменщик, созидает прочно и на века., наводя на мысль о человеческом гении.</a:t>
            </a:r>
          </a:p>
          <a:p>
            <a:pPr>
              <a:lnSpc>
                <a:spcPct val="80000"/>
              </a:lnSpc>
            </a:pPr>
            <a:endParaRPr lang="ru-RU" altLang="ru-RU" sz="1800" dirty="0" smtClean="0"/>
          </a:p>
          <a:p>
            <a:pPr lvl="1">
              <a:lnSpc>
                <a:spcPct val="80000"/>
              </a:lnSpc>
            </a:pPr>
            <a:r>
              <a:rPr lang="ru-RU" altLang="ru-RU" sz="1800" dirty="0" smtClean="0"/>
              <a:t>*Для его поэзии характерны философская глубина, обостренный интерес к истории. Его стихи предельно </a:t>
            </a:r>
            <a:r>
              <a:rPr lang="ru-RU" altLang="ru-RU" sz="1800" u="sng" dirty="0" smtClean="0"/>
              <a:t>кратки</a:t>
            </a:r>
            <a:r>
              <a:rPr lang="ru-RU" altLang="ru-RU" sz="1800" dirty="0" smtClean="0"/>
              <a:t>, насыщены </a:t>
            </a:r>
            <a:r>
              <a:rPr lang="ru-RU" altLang="ru-RU" sz="1800" u="sng" dirty="0" smtClean="0"/>
              <a:t>историко-литературными ассоциациями</a:t>
            </a:r>
            <a:r>
              <a:rPr lang="ru-RU" altLang="ru-RU" sz="1800" dirty="0" smtClean="0"/>
              <a:t>,   </a:t>
            </a:r>
            <a:r>
              <a:rPr lang="ru-RU" altLang="ru-RU" sz="1800" u="sng" dirty="0" smtClean="0"/>
              <a:t>музыкально</a:t>
            </a:r>
            <a:r>
              <a:rPr lang="ru-RU" altLang="ru-RU" sz="1800" dirty="0" smtClean="0"/>
              <a:t> выразительны, ритмически разнообразны.</a:t>
            </a:r>
          </a:p>
        </p:txBody>
      </p:sp>
      <p:pic>
        <p:nvPicPr>
          <p:cNvPr id="717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1600200"/>
            <a:ext cx="2133600" cy="206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4038600"/>
            <a:ext cx="19050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13562801"/>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                </a:t>
            </a:r>
            <a:r>
              <a:rPr lang="en-US" dirty="0" smtClean="0"/>
              <a:t>Notre Dame</a:t>
            </a:r>
            <a:endParaRPr lang="ru-RU" dirty="0"/>
          </a:p>
        </p:txBody>
      </p:sp>
      <p:sp>
        <p:nvSpPr>
          <p:cNvPr id="3" name="Прямоугольник 2"/>
          <p:cNvSpPr/>
          <p:nvPr/>
        </p:nvSpPr>
        <p:spPr>
          <a:xfrm>
            <a:off x="3515096" y="1134031"/>
            <a:ext cx="5791200" cy="5355312"/>
          </a:xfrm>
          <a:prstGeom prst="rect">
            <a:avLst/>
          </a:prstGeom>
        </p:spPr>
        <p:txBody>
          <a:bodyPr wrap="square">
            <a:spAutoFit/>
          </a:bodyPr>
          <a:lstStyle/>
          <a:p>
            <a:r>
              <a:rPr lang="ru-RU" dirty="0" smtClean="0"/>
              <a:t>Где римский судия судил чужой народ — </a:t>
            </a:r>
            <a:endParaRPr lang="en-US" dirty="0" smtClean="0"/>
          </a:p>
          <a:p>
            <a:r>
              <a:rPr lang="ru-RU" dirty="0" smtClean="0"/>
              <a:t>Стоит базилика, и — радостный и первый — </a:t>
            </a:r>
            <a:endParaRPr lang="en-US" dirty="0" smtClean="0"/>
          </a:p>
          <a:p>
            <a:r>
              <a:rPr lang="ru-RU" dirty="0" smtClean="0"/>
              <a:t>Как некогда Адам, распластывая нервы, </a:t>
            </a:r>
            <a:endParaRPr lang="en-US" dirty="0" smtClean="0"/>
          </a:p>
          <a:p>
            <a:r>
              <a:rPr lang="ru-RU" dirty="0" smtClean="0"/>
              <a:t>Играет мышцами крестовый легкий свод. </a:t>
            </a:r>
            <a:endParaRPr lang="en-US" dirty="0" smtClean="0"/>
          </a:p>
          <a:p>
            <a:endParaRPr lang="en-US" dirty="0"/>
          </a:p>
          <a:p>
            <a:r>
              <a:rPr lang="ru-RU" dirty="0" smtClean="0"/>
              <a:t>Но выдает себя снаружи тайный план, </a:t>
            </a:r>
            <a:endParaRPr lang="en-US" dirty="0" smtClean="0"/>
          </a:p>
          <a:p>
            <a:r>
              <a:rPr lang="ru-RU" dirty="0" smtClean="0"/>
              <a:t>Здесь позаботилась подпружных арок сила, </a:t>
            </a:r>
            <a:endParaRPr lang="en-US" dirty="0" smtClean="0"/>
          </a:p>
          <a:p>
            <a:r>
              <a:rPr lang="ru-RU" dirty="0" smtClean="0"/>
              <a:t>Чтоб масса грузная стены не сокрушила, </a:t>
            </a:r>
            <a:endParaRPr lang="en-US" dirty="0" smtClean="0"/>
          </a:p>
          <a:p>
            <a:r>
              <a:rPr lang="ru-RU" dirty="0" smtClean="0"/>
              <a:t>И свода дерзкого бездействует таран. </a:t>
            </a:r>
            <a:endParaRPr lang="en-US" dirty="0" smtClean="0"/>
          </a:p>
          <a:p>
            <a:endParaRPr lang="en-US" dirty="0"/>
          </a:p>
          <a:p>
            <a:r>
              <a:rPr lang="ru-RU" dirty="0" smtClean="0"/>
              <a:t>Стихийный лабиринт, непостижимый лес,</a:t>
            </a:r>
            <a:r>
              <a:rPr lang="en-US" dirty="0" smtClean="0"/>
              <a:t> </a:t>
            </a:r>
          </a:p>
          <a:p>
            <a:r>
              <a:rPr lang="ru-RU" dirty="0" smtClean="0"/>
              <a:t>Души готической рассудочная пропасть, </a:t>
            </a:r>
            <a:endParaRPr lang="en-US" dirty="0" smtClean="0"/>
          </a:p>
          <a:p>
            <a:r>
              <a:rPr lang="ru-RU" dirty="0" smtClean="0"/>
              <a:t>Египетская мощь и христианства робость, </a:t>
            </a:r>
            <a:endParaRPr lang="en-US" dirty="0" smtClean="0"/>
          </a:p>
          <a:p>
            <a:r>
              <a:rPr lang="ru-RU" dirty="0" smtClean="0"/>
              <a:t>С тростинкой рядом — дуб, и всюду царь — отвес. </a:t>
            </a:r>
            <a:endParaRPr lang="en-US" dirty="0" smtClean="0"/>
          </a:p>
          <a:p>
            <a:endParaRPr lang="en-US" dirty="0"/>
          </a:p>
          <a:p>
            <a:r>
              <a:rPr lang="ru-RU" dirty="0" smtClean="0"/>
              <a:t>Но чем внимательней, твердыня </a:t>
            </a:r>
            <a:r>
              <a:rPr lang="ru-RU" dirty="0" err="1" smtClean="0"/>
              <a:t>Notre</a:t>
            </a:r>
            <a:r>
              <a:rPr lang="ru-RU" dirty="0" smtClean="0"/>
              <a:t> </a:t>
            </a:r>
            <a:r>
              <a:rPr lang="ru-RU" dirty="0" err="1" smtClean="0"/>
              <a:t>Dame</a:t>
            </a:r>
            <a:r>
              <a:rPr lang="ru-RU" dirty="0" smtClean="0"/>
              <a:t>, </a:t>
            </a:r>
            <a:endParaRPr lang="en-US" dirty="0" smtClean="0"/>
          </a:p>
          <a:p>
            <a:r>
              <a:rPr lang="ru-RU" dirty="0" smtClean="0"/>
              <a:t>Я изучал твои чудовищные ребра,— </a:t>
            </a:r>
            <a:endParaRPr lang="en-US" dirty="0" smtClean="0"/>
          </a:p>
          <a:p>
            <a:r>
              <a:rPr lang="ru-RU" dirty="0" smtClean="0"/>
              <a:t>Тем чаще думал я: из тяжести недоброй </a:t>
            </a:r>
            <a:endParaRPr lang="en-US" dirty="0" smtClean="0"/>
          </a:p>
          <a:p>
            <a:r>
              <a:rPr lang="ru-RU" dirty="0" smtClean="0"/>
              <a:t>И я когда-нибудь прекрасное создам... </a:t>
            </a:r>
            <a:endParaRPr lang="ru-RU" dirty="0"/>
          </a:p>
        </p:txBody>
      </p:sp>
      <p:sp>
        <p:nvSpPr>
          <p:cNvPr id="4" name="Прямоугольник 3"/>
          <p:cNvSpPr/>
          <p:nvPr/>
        </p:nvSpPr>
        <p:spPr>
          <a:xfrm>
            <a:off x="8001000" y="6313646"/>
            <a:ext cx="761747" cy="369332"/>
          </a:xfrm>
          <a:prstGeom prst="rect">
            <a:avLst/>
          </a:prstGeom>
        </p:spPr>
        <p:txBody>
          <a:bodyPr wrap="none">
            <a:spAutoFit/>
          </a:bodyPr>
          <a:lstStyle/>
          <a:p>
            <a:r>
              <a:rPr lang="ru-RU" i="1" dirty="0" smtClean="0"/>
              <a:t>1912</a:t>
            </a:r>
            <a:r>
              <a:rPr lang="ru-RU" dirty="0" smtClean="0"/>
              <a:t> </a:t>
            </a:r>
            <a:endParaRPr lang="ru-RU" dirty="0"/>
          </a:p>
        </p:txBody>
      </p:sp>
      <p:pic>
        <p:nvPicPr>
          <p:cNvPr id="44034" name="Picture 2" descr="http://www.irannaz.com/user_files/image/image19/0.097099001306360149_irannaz_com.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601" y="4079417"/>
            <a:ext cx="3471412" cy="260355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4036" name="Picture 4" descr="http://about-france.ru/photo/notre-dame-paris-3.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152400"/>
            <a:ext cx="2541038" cy="376237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5962934"/>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152400" y="304800"/>
            <a:ext cx="9372600" cy="1139825"/>
          </a:xfrm>
        </p:spPr>
        <p:txBody>
          <a:bodyPr>
            <a:normAutofit fontScale="90000"/>
          </a:bodyPr>
          <a:lstStyle/>
          <a:p>
            <a:r>
              <a:rPr lang="ru-RU" dirty="0" smtClean="0"/>
              <a:t>Бессонница. Гомер. Тугие паруса.</a:t>
            </a:r>
            <a:br>
              <a:rPr lang="ru-RU" dirty="0" smtClean="0"/>
            </a:br>
            <a:endParaRPr lang="ru-RU" dirty="0"/>
          </a:p>
        </p:txBody>
      </p:sp>
      <p:sp>
        <p:nvSpPr>
          <p:cNvPr id="8195" name="Rectangle 3"/>
          <p:cNvSpPr>
            <a:spLocks noGrp="1" noChangeArrowheads="1"/>
          </p:cNvSpPr>
          <p:nvPr>
            <p:ph type="body" idx="4294967295"/>
          </p:nvPr>
        </p:nvSpPr>
        <p:spPr>
          <a:xfrm>
            <a:off x="0" y="1447800"/>
            <a:ext cx="8915400" cy="1676400"/>
          </a:xfrm>
        </p:spPr>
        <p:txBody>
          <a:bodyPr/>
          <a:lstStyle/>
          <a:p>
            <a:pPr marL="0" indent="0">
              <a:lnSpc>
                <a:spcPct val="80000"/>
              </a:lnSpc>
              <a:buNone/>
            </a:pPr>
            <a:r>
              <a:rPr lang="ru-RU" altLang="ru-RU" sz="2000" dirty="0" smtClean="0"/>
              <a:t>Влюблённый в древнюю Элладу, поэт стремился обнаружить связь русской культуры с античностью. Отсюда в сборнике «Камень» возникают в стихотворениях имена: Афродита, Елена, Гомер.</a:t>
            </a:r>
            <a:r>
              <a:rPr lang="en-US" altLang="ru-RU" sz="2000" dirty="0" smtClean="0"/>
              <a:t> </a:t>
            </a:r>
            <a:endParaRPr lang="ru-RU" altLang="ru-RU" sz="2000" dirty="0"/>
          </a:p>
        </p:txBody>
      </p:sp>
      <p:sp>
        <p:nvSpPr>
          <p:cNvPr id="2" name="Прямоугольник 1"/>
          <p:cNvSpPr/>
          <p:nvPr/>
        </p:nvSpPr>
        <p:spPr>
          <a:xfrm>
            <a:off x="1219200" y="2438399"/>
            <a:ext cx="5283531" cy="4247317"/>
          </a:xfrm>
          <a:prstGeom prst="rect">
            <a:avLst/>
          </a:prstGeom>
        </p:spPr>
        <p:txBody>
          <a:bodyPr wrap="square">
            <a:spAutoFit/>
          </a:bodyPr>
          <a:lstStyle/>
          <a:p>
            <a:r>
              <a:rPr lang="ru-RU" dirty="0"/>
              <a:t>Бессонница. Гомер. Тугие паруса.</a:t>
            </a:r>
            <a:br>
              <a:rPr lang="ru-RU" dirty="0"/>
            </a:br>
            <a:r>
              <a:rPr lang="ru-RU" dirty="0"/>
              <a:t>Я список кораблей прочел до середины:</a:t>
            </a:r>
            <a:br>
              <a:rPr lang="ru-RU" dirty="0"/>
            </a:br>
            <a:r>
              <a:rPr lang="ru-RU" dirty="0"/>
              <a:t>Сей длинный выводок, сей поезд журавлиный,</a:t>
            </a:r>
            <a:br>
              <a:rPr lang="ru-RU" dirty="0"/>
            </a:br>
            <a:r>
              <a:rPr lang="ru-RU" dirty="0"/>
              <a:t>Что над </a:t>
            </a:r>
            <a:r>
              <a:rPr lang="ru-RU" dirty="0" err="1"/>
              <a:t>Элладою</a:t>
            </a:r>
            <a:r>
              <a:rPr lang="ru-RU" dirty="0"/>
              <a:t> когда-то поднялся.</a:t>
            </a:r>
            <a:br>
              <a:rPr lang="ru-RU" dirty="0"/>
            </a:br>
            <a:r>
              <a:rPr lang="ru-RU" dirty="0"/>
              <a:t/>
            </a:r>
            <a:br>
              <a:rPr lang="ru-RU" dirty="0"/>
            </a:br>
            <a:r>
              <a:rPr lang="ru-RU" dirty="0"/>
              <a:t>Как журавлиный клин в чужие рубежи,-</a:t>
            </a:r>
            <a:br>
              <a:rPr lang="ru-RU" dirty="0"/>
            </a:br>
            <a:r>
              <a:rPr lang="ru-RU" dirty="0"/>
              <a:t>На головах царей божественная пена,-</a:t>
            </a:r>
            <a:br>
              <a:rPr lang="ru-RU" dirty="0"/>
            </a:br>
            <a:r>
              <a:rPr lang="ru-RU" dirty="0"/>
              <a:t>Куда плывете вы? Когда бы не Елена,</a:t>
            </a:r>
            <a:br>
              <a:rPr lang="ru-RU" dirty="0"/>
            </a:br>
            <a:r>
              <a:rPr lang="ru-RU" dirty="0"/>
              <a:t>Что Троя вам одна, ахейские мужи?</a:t>
            </a:r>
            <a:br>
              <a:rPr lang="ru-RU" dirty="0"/>
            </a:br>
            <a:r>
              <a:rPr lang="ru-RU" dirty="0"/>
              <a:t/>
            </a:r>
            <a:br>
              <a:rPr lang="ru-RU" dirty="0"/>
            </a:br>
            <a:r>
              <a:rPr lang="ru-RU" dirty="0"/>
              <a:t>И море, и Гомер - всё движется любовью.</a:t>
            </a:r>
            <a:br>
              <a:rPr lang="ru-RU" dirty="0"/>
            </a:br>
            <a:r>
              <a:rPr lang="ru-RU" dirty="0"/>
              <a:t>Кого же слушать мне? И вот Гомер молчит,</a:t>
            </a:r>
            <a:br>
              <a:rPr lang="ru-RU" dirty="0"/>
            </a:br>
            <a:r>
              <a:rPr lang="ru-RU" dirty="0"/>
              <a:t>И море черное, витийствуя, шумит</a:t>
            </a:r>
            <a:br>
              <a:rPr lang="ru-RU" dirty="0"/>
            </a:br>
            <a:r>
              <a:rPr lang="ru-RU" dirty="0"/>
              <a:t/>
            </a:r>
            <a:br>
              <a:rPr lang="ru-RU" dirty="0"/>
            </a:br>
            <a:r>
              <a:rPr lang="ru-RU" dirty="0"/>
              <a:t>И с тяжким грохотом подходит к изголовью.</a:t>
            </a:r>
          </a:p>
        </p:txBody>
      </p:sp>
      <p:pic>
        <p:nvPicPr>
          <p:cNvPr id="8198" name="Picture 6" descr="http://www.kniginina.ru/imgs/big/3171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97682" y="2819400"/>
            <a:ext cx="2066925"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337647"/>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Адмиралтейство</a:t>
            </a:r>
            <a:endParaRPr lang="ru-RU" dirty="0"/>
          </a:p>
        </p:txBody>
      </p:sp>
      <p:sp>
        <p:nvSpPr>
          <p:cNvPr id="3" name="Прямоугольник 2"/>
          <p:cNvSpPr/>
          <p:nvPr/>
        </p:nvSpPr>
        <p:spPr>
          <a:xfrm>
            <a:off x="3733800" y="1318161"/>
            <a:ext cx="6019800" cy="5355312"/>
          </a:xfrm>
          <a:prstGeom prst="rect">
            <a:avLst/>
          </a:prstGeom>
        </p:spPr>
        <p:txBody>
          <a:bodyPr wrap="square">
            <a:spAutoFit/>
          </a:bodyPr>
          <a:lstStyle/>
          <a:p>
            <a:r>
              <a:rPr lang="ru-RU" dirty="0"/>
              <a:t>В столице северной томится пыльный тополь,</a:t>
            </a:r>
            <a:br>
              <a:rPr lang="ru-RU" dirty="0"/>
            </a:br>
            <a:r>
              <a:rPr lang="ru-RU" dirty="0"/>
              <a:t>Запутался в листве прозрачный циферблат,</a:t>
            </a:r>
            <a:br>
              <a:rPr lang="ru-RU" dirty="0"/>
            </a:br>
            <a:r>
              <a:rPr lang="ru-RU" dirty="0"/>
              <a:t>И в темной зелени фрегат или акрополь</a:t>
            </a:r>
            <a:br>
              <a:rPr lang="ru-RU" dirty="0"/>
            </a:br>
            <a:r>
              <a:rPr lang="ru-RU" dirty="0"/>
              <a:t>Сияет издали, воде и небу брат.</a:t>
            </a:r>
            <a:br>
              <a:rPr lang="ru-RU" dirty="0"/>
            </a:br>
            <a:r>
              <a:rPr lang="ru-RU" dirty="0"/>
              <a:t/>
            </a:r>
            <a:br>
              <a:rPr lang="ru-RU" dirty="0"/>
            </a:br>
            <a:r>
              <a:rPr lang="ru-RU" dirty="0"/>
              <a:t>Ладья воздушная и мачта-недотрога,</a:t>
            </a:r>
            <a:br>
              <a:rPr lang="ru-RU" dirty="0"/>
            </a:br>
            <a:r>
              <a:rPr lang="ru-RU" dirty="0"/>
              <a:t>Служа </a:t>
            </a:r>
            <a:r>
              <a:rPr lang="ru-RU" dirty="0" err="1"/>
              <a:t>линейкою</a:t>
            </a:r>
            <a:r>
              <a:rPr lang="ru-RU" dirty="0"/>
              <a:t> преемникам Петра,</a:t>
            </a:r>
            <a:br>
              <a:rPr lang="ru-RU" dirty="0"/>
            </a:br>
            <a:r>
              <a:rPr lang="ru-RU" dirty="0"/>
              <a:t>Он учит: красота - не прихоть полубога,</a:t>
            </a:r>
            <a:br>
              <a:rPr lang="ru-RU" dirty="0"/>
            </a:br>
            <a:r>
              <a:rPr lang="ru-RU" dirty="0"/>
              <a:t>А хищный глазомер простого столяра.</a:t>
            </a:r>
            <a:br>
              <a:rPr lang="ru-RU" dirty="0"/>
            </a:br>
            <a:r>
              <a:rPr lang="ru-RU" dirty="0"/>
              <a:t/>
            </a:r>
            <a:br>
              <a:rPr lang="ru-RU" dirty="0"/>
            </a:br>
            <a:r>
              <a:rPr lang="ru-RU" dirty="0"/>
              <a:t>Нам четырех стихий приязненно господство,</a:t>
            </a:r>
            <a:br>
              <a:rPr lang="ru-RU" dirty="0"/>
            </a:br>
            <a:r>
              <a:rPr lang="ru-RU" dirty="0"/>
              <a:t>Но создал пятую свободный человек.</a:t>
            </a:r>
            <a:br>
              <a:rPr lang="ru-RU" dirty="0"/>
            </a:br>
            <a:r>
              <a:rPr lang="ru-RU" dirty="0"/>
              <a:t>Не отрицает ли пространства превосходство</a:t>
            </a:r>
            <a:br>
              <a:rPr lang="ru-RU" dirty="0"/>
            </a:br>
            <a:r>
              <a:rPr lang="ru-RU" dirty="0"/>
              <a:t>Сей целомудренно построенный ковчег?</a:t>
            </a:r>
            <a:br>
              <a:rPr lang="ru-RU" dirty="0"/>
            </a:br>
            <a:r>
              <a:rPr lang="ru-RU" dirty="0"/>
              <a:t/>
            </a:r>
            <a:br>
              <a:rPr lang="ru-RU" dirty="0"/>
            </a:br>
            <a:r>
              <a:rPr lang="ru-RU" dirty="0"/>
              <a:t>Сердито лепятся капризные Медузы,</a:t>
            </a:r>
            <a:br>
              <a:rPr lang="ru-RU" dirty="0"/>
            </a:br>
            <a:r>
              <a:rPr lang="ru-RU" dirty="0"/>
              <a:t>Как плуги брошены, ржавеют якоря -</a:t>
            </a:r>
            <a:br>
              <a:rPr lang="ru-RU" dirty="0"/>
            </a:br>
            <a:r>
              <a:rPr lang="ru-RU" dirty="0"/>
              <a:t>И вот разорваны трех измерений узы</a:t>
            </a:r>
            <a:br>
              <a:rPr lang="ru-RU" dirty="0"/>
            </a:br>
            <a:r>
              <a:rPr lang="ru-RU" dirty="0"/>
              <a:t>И открываются всемирные моря!</a:t>
            </a:r>
          </a:p>
        </p:txBody>
      </p:sp>
      <p:pic>
        <p:nvPicPr>
          <p:cNvPr id="43010" name="Picture 2" descr="http://i035.radikal.ru/0909/f2/27139e78a0b3.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491" y="1676400"/>
            <a:ext cx="3495675" cy="4371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9345872"/>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err="1" smtClean="0"/>
              <a:t>Айя</a:t>
            </a:r>
            <a:r>
              <a:rPr lang="ru-RU" dirty="0"/>
              <a:t>-</a:t>
            </a:r>
            <a:r>
              <a:rPr lang="ru-RU" dirty="0" smtClean="0"/>
              <a:t>София</a:t>
            </a:r>
            <a:endParaRPr lang="ru-RU" dirty="0"/>
          </a:p>
        </p:txBody>
      </p:sp>
      <p:pic>
        <p:nvPicPr>
          <p:cNvPr id="45058" name="Picture 2" descr="http://wonderclub.com/WorldWonders/images/hagia-puzzle.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3429000"/>
            <a:ext cx="5162550" cy="2981326"/>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304800" y="1582341"/>
            <a:ext cx="8229600" cy="1477328"/>
          </a:xfrm>
          <a:prstGeom prst="rect">
            <a:avLst/>
          </a:prstGeom>
        </p:spPr>
        <p:txBody>
          <a:bodyPr wrap="square">
            <a:spAutoFit/>
          </a:bodyPr>
          <a:lstStyle/>
          <a:p>
            <a:r>
              <a:rPr lang="ru-RU" b="1" dirty="0" err="1" smtClean="0"/>
              <a:t>Собо́р</a:t>
            </a:r>
            <a:r>
              <a:rPr lang="ru-RU" b="1" dirty="0" smtClean="0"/>
              <a:t> </a:t>
            </a:r>
            <a:r>
              <a:rPr lang="ru-RU" b="1" dirty="0" err="1" smtClean="0"/>
              <a:t>Свято́й</a:t>
            </a:r>
            <a:r>
              <a:rPr lang="ru-RU" b="1" dirty="0" smtClean="0"/>
              <a:t> </a:t>
            </a:r>
            <a:r>
              <a:rPr lang="ru-RU" b="1" dirty="0" err="1" smtClean="0"/>
              <a:t>Софи́и</a:t>
            </a:r>
            <a:r>
              <a:rPr lang="ru-RU" b="1" dirty="0" smtClean="0"/>
              <a:t> — </a:t>
            </a:r>
            <a:r>
              <a:rPr lang="ru-RU" b="1" dirty="0" err="1" smtClean="0"/>
              <a:t>Прему́дрости</a:t>
            </a:r>
            <a:r>
              <a:rPr lang="ru-RU" b="1" dirty="0" smtClean="0"/>
              <a:t> </a:t>
            </a:r>
            <a:r>
              <a:rPr lang="ru-RU" b="1" dirty="0" err="1" smtClean="0"/>
              <a:t>Бо́жией</a:t>
            </a:r>
            <a:r>
              <a:rPr lang="ru-RU" dirty="0" smtClean="0"/>
              <a:t> — бывший патриарший православный собор, впоследствии — мечеть, ныне — музей; всемирно известный памятник византийского зодчества, символ «золотого века» Византии. Официальное название памятника на сегодняшний день </a:t>
            </a:r>
            <a:r>
              <a:rPr lang="ru-RU" b="1" dirty="0" smtClean="0"/>
              <a:t>Музей </a:t>
            </a:r>
            <a:r>
              <a:rPr lang="ru-RU" b="1" dirty="0" err="1" smtClean="0"/>
              <a:t>Айя</a:t>
            </a:r>
            <a:r>
              <a:rPr lang="ru-RU" b="1" dirty="0" smtClean="0"/>
              <a:t>-Софья</a:t>
            </a:r>
            <a:r>
              <a:rPr lang="ru-RU" dirty="0" smtClean="0"/>
              <a:t>.</a:t>
            </a:r>
            <a:endParaRPr lang="ru-RU" dirty="0"/>
          </a:p>
        </p:txBody>
      </p:sp>
    </p:spTree>
    <p:extLst>
      <p:ext uri="{BB962C8B-B14F-4D97-AF65-F5344CB8AC3E}">
        <p14:creationId xmlns:p14="http://schemas.microsoft.com/office/powerpoint/2010/main" val="2965549773"/>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5</TotalTime>
  <Words>1650</Words>
  <Application>Microsoft Office PowerPoint</Application>
  <PresentationFormat>Экран (4:3)</PresentationFormat>
  <Paragraphs>191</Paragraphs>
  <Slides>23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23</vt:i4>
      </vt:variant>
    </vt:vector>
  </HeadingPairs>
  <TitlesOfParts>
    <vt:vector size="24" baseType="lpstr">
      <vt:lpstr>Апекс</vt:lpstr>
      <vt:lpstr>  Осип Эмильевич Мандельштам (1891- 1938) </vt:lpstr>
      <vt:lpstr>Блестящий мастер поэтического слова</vt:lpstr>
      <vt:lpstr>Рождение.</vt:lpstr>
      <vt:lpstr>Дебют</vt:lpstr>
      <vt:lpstr>Первая книга.</vt:lpstr>
      <vt:lpstr>                Notre Dame</vt:lpstr>
      <vt:lpstr>Бессонница. Гомер. Тугие паруса. </vt:lpstr>
      <vt:lpstr>Адмиралтейство</vt:lpstr>
      <vt:lpstr>Айя-София</vt:lpstr>
      <vt:lpstr>Айя-София</vt:lpstr>
      <vt:lpstr>Сборник «Камень»</vt:lpstr>
      <vt:lpstr>Революция</vt:lpstr>
      <vt:lpstr>Прославим, братья, сумерки свободы…</vt:lpstr>
      <vt:lpstr>Страницы жизни</vt:lpstr>
      <vt:lpstr>Антиода Сталину</vt:lpstr>
      <vt:lpstr>Арест</vt:lpstr>
      <vt:lpstr>Квартира тиха, как бумага</vt:lpstr>
      <vt:lpstr>Обыск</vt:lpstr>
      <vt:lpstr>Ссылка</vt:lpstr>
      <vt:lpstr>«Воронежские тетради»</vt:lpstr>
      <vt:lpstr>«Воронежские тетради»</vt:lpstr>
      <vt:lpstr>Смерть</vt:lpstr>
      <vt:lpstr>Эпилог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Осип Эмильевич Мандельштам (1891- 1938) </dc:title>
  <dc:creator>Алекс</dc:creator>
  <cp:lastModifiedBy>Алекс</cp:lastModifiedBy>
  <cp:revision>2</cp:revision>
  <dcterms:created xsi:type="dcterms:W3CDTF">2014-01-29T18:10:40Z</dcterms:created>
  <dcterms:modified xsi:type="dcterms:W3CDTF">2014-01-29T18:26:48Z</dcterms:modified>
</cp:coreProperties>
</file>