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sldIdLst>
    <p:sldId id="293" r:id="rId2"/>
    <p:sldId id="303" r:id="rId3"/>
    <p:sldId id="274" r:id="rId4"/>
    <p:sldId id="263" r:id="rId5"/>
    <p:sldId id="297" r:id="rId6"/>
    <p:sldId id="279" r:id="rId7"/>
    <p:sldId id="275" r:id="rId8"/>
    <p:sldId id="300" r:id="rId9"/>
    <p:sldId id="281" r:id="rId10"/>
    <p:sldId id="282" r:id="rId11"/>
    <p:sldId id="283" r:id="rId12"/>
    <p:sldId id="284" r:id="rId13"/>
    <p:sldId id="289" r:id="rId14"/>
    <p:sldId id="285" r:id="rId15"/>
    <p:sldId id="304" r:id="rId16"/>
    <p:sldId id="290" r:id="rId17"/>
    <p:sldId id="296" r:id="rId18"/>
    <p:sldId id="298" r:id="rId19"/>
    <p:sldId id="299" r:id="rId20"/>
    <p:sldId id="302" r:id="rId21"/>
    <p:sldId id="301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05D1-B410-477C-88A4-5AB791CAE4B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6C97A-52D4-49D9-B4E8-46D2A12F3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3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6C97A-52D4-49D9-B4E8-46D2A12F30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3CE5-5500-4EF3-8749-BB9FF0AE95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E411-EA2D-4C10-B4E7-C470DEA9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89;&#1090;&#1072;&#1089;&#1080;&#1103;\Desktop\petr_i_fevroniya_7_kl%20\&#1055;&#1077;&#1090;&#1088;%20&#1080;%20&#1060;&#1077;&#1074;&#1088;&#1086;&#1085;&#1080;&#1103;,%207%20&#1082;&#1083;\k04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61;&#1086;&#1088;%20&#1055;&#1077;&#1088;&#1077;&#1089;&#1074;&#1077;&#1090;%20-%20&#1055;&#1105;&#1090;&#1088;%20&#1080;%20&#1060;&#1077;&#1074;&#1088;&#1086;&#1085;&#1080;&#1103;.mp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86;&#1081;%20&#1092;&#1080;&#1083;&#1100;&#1084;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66967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Шестнадцатое декабря.</a:t>
            </a:r>
          </a:p>
        </p:txBody>
      </p:sp>
      <p:pic>
        <p:nvPicPr>
          <p:cNvPr id="2049" name="Рисунок 2" descr="BD1453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6672"/>
            <a:ext cx="5715000" cy="952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4" name="Picture 2" descr="http://poetree.ru/_bl/38/23871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16832"/>
            <a:ext cx="66675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00232" y="1643050"/>
            <a:ext cx="71437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«…Блаженный же князь Петр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захотел нарушить Божиих заповедей ради царствования в жизни этой,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…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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по Евангелию поступил: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пренебрег княж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е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нием своим,           чтобы заповеди Божьей не нарушить».</a:t>
            </a:r>
          </a:p>
        </p:txBody>
      </p:sp>
      <p:pic>
        <p:nvPicPr>
          <p:cNvPr id="38915" name="Picture 3" descr="D:\ТЕМАТ. ПЛАНЫ\ТЕМАТ. ПЛАНЫ\7 кл\повесть о петре и февронии\petr_phefroni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356"/>
            <a:ext cx="188281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135729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Почему автор не рисует портретов героев повести?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   </a:t>
            </a:r>
            <a:r>
              <a:rPr lang="ru-RU" sz="3600" dirty="0" smtClean="0"/>
              <a:t>В чем находит свое высшее выражение неиссякаемая </a:t>
            </a:r>
            <a:r>
              <a:rPr lang="en-US" sz="3600" dirty="0" smtClean="0"/>
              <a:t> </a:t>
            </a:r>
            <a:r>
              <a:rPr lang="ru-RU" sz="3600" dirty="0" smtClean="0"/>
              <a:t>сила</a:t>
            </a:r>
            <a:r>
              <a:rPr lang="en-US" sz="3600" dirty="0" smtClean="0"/>
              <a:t> </a:t>
            </a:r>
            <a:r>
              <a:rPr lang="ru-RU" sz="3600" dirty="0" smtClean="0"/>
              <a:t> взаимной любви Петра и</a:t>
            </a:r>
            <a:r>
              <a:rPr lang="en-US" sz="3600" dirty="0" smtClean="0"/>
              <a:t> </a:t>
            </a:r>
            <a:r>
              <a:rPr lang="ru-RU" sz="3600" dirty="0" err="1" smtClean="0"/>
              <a:t>Февронии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6072198" y="5929330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5" name="Picture 2" descr="D:\ТЕМАТ. ПЛАНЫ\ТЕМАТ. ПЛАНЫ\7 кл\повесть о петре и февронии\08_07_09_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357430"/>
            <a:ext cx="3827608" cy="27303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428604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Погребены были святые  супруги в соборной церкви города Мурома в честь Рождества Пресвятой Богородицы, возведённой над их мощами по обету </a:t>
            </a:r>
            <a:r>
              <a:rPr lang="ru-RU" u="sng" dirty="0" smtClean="0">
                <a:solidFill>
                  <a:srgbClr val="7030A0"/>
                </a:solidFill>
              </a:rPr>
              <a:t>Иваном Грозным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smtClean="0"/>
              <a:t>в  1553 году, ныне открыто почивают в храме Святой Троицы Свято-Троицкого монастыря в Муроме.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5072074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Рака с мощами святых под высокой иконой в золочёном окладе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5572140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Поныне своими молитвами святые Петр 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Феврония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низводят небесное благословение на супружеские пары и их детей.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 descr="C:\Documents and Settings\Admin\Рабочий стол\храм петра и феврон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71480"/>
            <a:ext cx="2833707" cy="4250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k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6439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 чем основное значение «Повести…»?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Какие жизненные ценности утверждаются в ней?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357562"/>
            <a:ext cx="7786742" cy="1815882"/>
          </a:xfrm>
          <a:prstGeom prst="rect">
            <a:avLst/>
          </a:prstGeom>
          <a:solidFill>
            <a:srgbClr val="FFCC66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Жизнь по заповедям Божьим,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осознанное желание человека творить добро, любовь и верность  –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ценности, над которыми не властно время.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2"/>
            <a:ext cx="6858001" cy="914400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 июля </a:t>
            </a:r>
            <a:r>
              <a:rPr lang="en-US" sz="3200" dirty="0" smtClean="0">
                <a:solidFill>
                  <a:srgbClr val="FF0000"/>
                </a:solidFill>
              </a:rPr>
              <a:t>–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Всероссийский день семьи,  любви и верности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ТЕМАТ. ПЛАНЫ\ТЕМАТ. ПЛАНЫ\7 кл\повесть о петре и февронии\image1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500174"/>
            <a:ext cx="271464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Хор Пересвет - Пётр и Февро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Admin\Рабочий стол\!!!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53068" y="-1132932"/>
            <a:ext cx="6858000" cy="91238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071934" y="3929066"/>
            <a:ext cx="2000264" cy="1343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30" name="Picture 14" descr="C:\Documents and Settings\Admin\Рабочий стол\c4bddархангельс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857628"/>
            <a:ext cx="1428760" cy="2466934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819" name="Picture 3" descr="C:\Documents and Settings\Admin\Рабочий стол\ульяновс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285860"/>
            <a:ext cx="2071702" cy="1709155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820" name="Picture 4" descr="C:\Documents and Settings\Admin\Рабочий стол\абакан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5214949"/>
            <a:ext cx="2047868" cy="1535901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822" name="Picture 6" descr="C:\Documents and Settings\Admin\Рабочий стол\муром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142984"/>
            <a:ext cx="2465560" cy="1857388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823" name="Picture 7" descr="C:\Documents and Settings\Admin\Рабочий стол\ярославль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500438"/>
            <a:ext cx="1643074" cy="2181071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571604" y="2714620"/>
            <a:ext cx="6671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/>
              <a:t>Муром</a:t>
            </a:r>
            <a:endParaRPr lang="ru-RU" sz="1200" dirty="0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286644" y="6000768"/>
            <a:ext cx="121444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Архангельск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215206" y="2714620"/>
            <a:ext cx="100013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Ульяновск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429124" y="4714884"/>
            <a:ext cx="114300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Сочи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142976" y="5357826"/>
            <a:ext cx="114300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Ярославль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86314" y="6429396"/>
            <a:ext cx="78581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Абакан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357166"/>
            <a:ext cx="62865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 Петру  и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9" name="Picture 13" descr="D:\ТЕМАТ. ПЛАНЫ\ТЕМАТ. ПЛАНЫ\7 кл\повесть о петре и февронии\памятник в сочи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934" y="1142984"/>
            <a:ext cx="2647407" cy="36195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857356" y="571480"/>
            <a:ext cx="5500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 урока.</a:t>
            </a:r>
            <a:endParaRPr lang="ru-RU" sz="4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85720" y="4572008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Чем обогатила вас история Петра и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Февронии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  каких вечных ценностях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заставил вас задуматься сегодняшний урок? 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" name="Picture 3" descr="D:\ТЕМАТ. ПЛАНЫ\ТЕМАТ. ПЛАНЫ\7 кл\повесть о петре и февронии\654fe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428736"/>
            <a:ext cx="42148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14612" y="1571612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Семья </a:t>
            </a:r>
          </a:p>
          <a:p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Любовь                         Верность</a:t>
            </a:r>
            <a:endParaRPr lang="ru-RU" sz="2400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Настроения и эмоционального состояния</a:t>
            </a:r>
            <a:endParaRPr lang="ru-RU" dirty="0"/>
          </a:p>
        </p:txBody>
      </p:sp>
      <p:pic>
        <p:nvPicPr>
          <p:cNvPr id="4" name="Содержимое 3" descr="iCA6MQ6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814"/>
          <a:stretch>
            <a:fillRect/>
          </a:stretch>
        </p:blipFill>
        <p:spPr>
          <a:xfrm>
            <a:off x="5148064" y="1988840"/>
            <a:ext cx="3703727" cy="3735866"/>
          </a:xfrm>
        </p:spPr>
      </p:pic>
      <p:sp>
        <p:nvSpPr>
          <p:cNvPr id="5" name="Стрелка вверх 4"/>
          <p:cNvSpPr/>
          <p:nvPr/>
        </p:nvSpPr>
        <p:spPr>
          <a:xfrm>
            <a:off x="4283968" y="2492896"/>
            <a:ext cx="576064" cy="34472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bestgif.su/_ph/47/2/674240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312368" cy="441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Соотнести текст повести с иконными клеймами, сделать презентацию.  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Икона Муромских святых князя Константина со чадами Михаилом и Феодором, Петра и Февронии и Иулиании Лазаревской с житием Петра и Февронии. XVII в.</a:t>
            </a:r>
            <a:br>
              <a:rPr lang="ru-RU" sz="24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3077" name="Picture 5" descr="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343775" cy="5183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E: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349935" cy="570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3" y="-1143001"/>
            <a:ext cx="6858001" cy="91440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1142984"/>
            <a:ext cx="914400" cy="4071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00768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64" y="1428736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istral" pitchFamily="66" charset="0"/>
              </a:rPr>
              <a:t>СПАСИБО  ЗА  </a:t>
            </a:r>
            <a:r>
              <a:rPr lang="ru-RU" sz="7200" b="1" dirty="0" smtClean="0">
                <a:solidFill>
                  <a:srgbClr val="FF0000"/>
                </a:solidFill>
                <a:latin typeface="Mistral" pitchFamily="66" charset="0"/>
              </a:rPr>
              <a:t>УРОК!</a:t>
            </a:r>
            <a:endParaRPr lang="ru-RU" sz="72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4857752" y="5786455"/>
            <a:ext cx="3980358" cy="1071546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3074" name="Picture 2" descr="D:\ТЕМАТ. ПЛАНЫ\ТЕМАТ. ПЛАНЫ\7 кл\повесть о петре и февронии\1001559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7436">
            <a:off x="500900" y="1227558"/>
            <a:ext cx="2793124" cy="41198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6" name="Picture 4" descr="D:\ТЕМАТ. ПЛАНЫ\ТЕМАТ. ПЛАНЫ\7 кл\повесть о петре и февронии\petr_phefroni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14356"/>
            <a:ext cx="2857520" cy="492922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" name="Содержимое 8" descr="D:\ТЕМАТ. ПЛАНЫ\ТЕМАТ. ПЛАНЫ\7 кл\повесть о петре и февронии\hodvm_19.jpg"/>
          <p:cNvPicPr>
            <a:picLocks noGrp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714356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714356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:\ТЕМАТ. ПЛАНЫ\ТЕМАТ. ПЛАНЫ\7 кл\повесть о петре и февронии\hodvm_21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642918"/>
            <a:ext cx="45720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642918"/>
            <a:ext cx="492922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000108"/>
            <a:ext cx="49046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3" name="Picture 1" descr="D:\ТЕМАТ. ПЛАНЫ\ТЕМАТ. ПЛАНЫ\7 кл\повесть о петре и февронии\petr_phefroni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642918"/>
            <a:ext cx="3000396" cy="5243748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5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500"/>
                            </p:stCondLst>
                            <p:childTnLst>
                              <p:par>
                                <p:cTn id="6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23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58312" cy="2000264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Духовно-нравственные ценности личности в «Повести о Петре и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Муромских»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3"/>
            <a:ext cx="9144000" cy="25003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 с повестью о Петре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Муромских,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её  специфику;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понять,  как раскрываются темы любви, верности слову и долгу, святости поступков и желаний в литературе Древней Руси;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показать, что нравственные идеалы и заветы Древней Руси ценны и поныне. </a:t>
            </a:r>
          </a:p>
          <a:p>
            <a:endParaRPr lang="ru-RU" dirty="0"/>
          </a:p>
        </p:txBody>
      </p:sp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500306"/>
            <a:ext cx="1868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Цели урока: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</a:t>
            </a:r>
            <a:r>
              <a:rPr lang="ru-RU" dirty="0" smtClean="0">
                <a:solidFill>
                  <a:schemeClr val="tx1"/>
                </a:solidFill>
              </a:rPr>
              <a:t>настроения </a:t>
            </a:r>
            <a:r>
              <a:rPr lang="ru-RU" dirty="0" smtClean="0">
                <a:solidFill>
                  <a:schemeClr val="tx1"/>
                </a:solidFill>
              </a:rPr>
              <a:t>и эмоционального состояния</a:t>
            </a:r>
            <a:endParaRPr lang="ru-RU" dirty="0"/>
          </a:p>
        </p:txBody>
      </p:sp>
      <p:pic>
        <p:nvPicPr>
          <p:cNvPr id="4" name="Содержимое 3" descr="iCA6MQ6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814"/>
          <a:stretch>
            <a:fillRect/>
          </a:stretch>
        </p:blipFill>
        <p:spPr>
          <a:xfrm>
            <a:off x="5148064" y="1988840"/>
            <a:ext cx="3703727" cy="3735866"/>
          </a:xfrm>
        </p:spPr>
      </p:pic>
      <p:sp>
        <p:nvSpPr>
          <p:cNvPr id="5" name="Стрелка вверх 4"/>
          <p:cNvSpPr/>
          <p:nvPr/>
        </p:nvSpPr>
        <p:spPr>
          <a:xfrm>
            <a:off x="4283968" y="2492896"/>
            <a:ext cx="576064" cy="34472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bestgif.su/_ph/47/2/674240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312368" cy="441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5163642" y="0"/>
            <a:ext cx="3980358" cy="1071546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1357298"/>
            <a:ext cx="46837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    </a:t>
            </a:r>
            <a:r>
              <a:rPr lang="ru-RU" sz="2800" dirty="0" err="1" smtClean="0"/>
              <a:t>муромо-рязанский</a:t>
            </a:r>
            <a:r>
              <a:rPr lang="ru-RU" sz="2800" dirty="0" smtClean="0"/>
              <a:t>  цикл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   </a:t>
            </a:r>
            <a:r>
              <a:rPr lang="ru-RU" sz="2800" dirty="0" err="1" smtClean="0"/>
              <a:t>Ермолай</a:t>
            </a:r>
            <a:r>
              <a:rPr lang="ru-RU" sz="2800" dirty="0" smtClean="0"/>
              <a:t> –</a:t>
            </a:r>
            <a:r>
              <a:rPr lang="ru-RU" sz="2800" dirty="0" err="1" smtClean="0"/>
              <a:t>Еразм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   1547 год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857892"/>
            <a:ext cx="2411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Князь Пётр убивает змея.</a:t>
            </a:r>
          </a:p>
          <a:p>
            <a:r>
              <a:rPr lang="ru-RU" sz="1600" dirty="0" smtClean="0"/>
              <a:t> </a:t>
            </a:r>
            <a:r>
              <a:rPr lang="ru-RU" sz="1600" i="1" dirty="0" smtClean="0"/>
              <a:t>Рукопись 17 века </a:t>
            </a:r>
            <a:endParaRPr lang="ru-RU" sz="1600" i="1" dirty="0"/>
          </a:p>
        </p:txBody>
      </p:sp>
      <p:pic>
        <p:nvPicPr>
          <p:cNvPr id="28675" name="Picture 3" descr="D:\ТЕМАТ. ПЛАНЫ\ТЕМАТ. ПЛАНЫ\7 кл\повесть о петре и февронии\466d7bd6cc26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7618">
            <a:off x="5937006" y="2983602"/>
            <a:ext cx="1744089" cy="280182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</p:pic>
      <p:pic>
        <p:nvPicPr>
          <p:cNvPr id="3074" name="Picture 2" descr="D:\ТЕМАТ. ПЛАНЫ\ТЕМАТ. ПЛАНЫ\7 кл\повесть о петре и февронии\1001559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01965">
            <a:off x="984275" y="762035"/>
            <a:ext cx="3202602" cy="4723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9144000" cy="6865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803"/>
                <a:gridCol w="3500462"/>
                <a:gridCol w="2571735"/>
              </a:tblGrid>
              <a:tr h="3793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СКАЗКА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9900">
                            <a:tint val="66000"/>
                            <a:satMod val="160000"/>
                          </a:srgbClr>
                        </a:gs>
                        <a:gs pos="50000">
                          <a:srgbClr val="CC9900">
                            <a:tint val="44500"/>
                            <a:satMod val="160000"/>
                          </a:srgbClr>
                        </a:gs>
                        <a:gs pos="100000">
                          <a:srgbClr val="CC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ЖИТИЕ </a:t>
                      </a:r>
                      <a:endParaRPr lang="ru-RU" sz="2000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9900">
                            <a:tint val="66000"/>
                            <a:satMod val="160000"/>
                          </a:srgbClr>
                        </a:gs>
                        <a:gs pos="50000">
                          <a:srgbClr val="CC9900">
                            <a:tint val="44500"/>
                            <a:satMod val="160000"/>
                          </a:srgbClr>
                        </a:gs>
                        <a:gs pos="100000">
                          <a:srgbClr val="CC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ПОВЕСТЬ</a:t>
                      </a:r>
                      <a:endParaRPr lang="ru-RU" sz="2000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9900">
                            <a:tint val="66000"/>
                            <a:satMod val="160000"/>
                          </a:srgbClr>
                        </a:gs>
                        <a:gs pos="50000">
                          <a:srgbClr val="CC9900">
                            <a:tint val="44500"/>
                            <a:satMod val="160000"/>
                          </a:srgbClr>
                        </a:gs>
                        <a:gs pos="100000">
                          <a:srgbClr val="CC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138136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Сказка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  произведение устного народного творчества               о вымышленных событиях,       с участием волшебных, фантастических сил.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Житие 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(в переводе с церковно-славянского – «жизнь») – описание жизни святых,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их деяний.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Жития имели определенную структуру.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По́весть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— прозаический жанр, тяготеющий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 хроникальному сюжету, воспроизводящему естественное  течение жизни.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2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Сказочный зачин: «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 Российской земле город… в нем правил князь по имени Павел»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Повесть написана в форме жития, но нет традиционного для житийного жанра построения произведения (начало не соответствует житийному зачину, испытания,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через которые проходят Петр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Феврония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                им посылает не дьявол, а создает зависть людей; лишь финал – классический образец жития).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78794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указано точное время, оно   отсчитывается от последнего события: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«через год», «через день»,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 следующее утро».</a:t>
                      </a:r>
                      <a:endParaRPr lang="ru-RU" sz="12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7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 Первая часть «Повести…» похожа на волшебную сказку о змее-искусителе,  вторая – на сказку о мудрой деве.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 Автор прославляет святых, создавая идеальные образы.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Достоверность «Повести…» придают названия  конкретных  мест действия (город Муром, Рязанская земля, село Ласково). </a:t>
                      </a:r>
                    </a:p>
                  </a:txBody>
                  <a:tcPr/>
                </a:tc>
              </a:tr>
              <a:tr h="612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Первая часть «Повести…» похожа на волшебную сказку о змее-искусителе,  вторая – на сказку о мудрой деве.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Герои  живут по «заповедям Божьим,  в  трудную минуту обращаются к Богу.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 Герои повести – реальные люди. (Петр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Февронья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княжили в Муроме в начале 13 века, умерли в  1228 году).</a:t>
                      </a:r>
                    </a:p>
                  </a:txBody>
                  <a:tcPr/>
                </a:tc>
              </a:tr>
              <a:tr h="262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Есть волшебные вещи: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агриков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меч. </a:t>
                      </a:r>
                      <a:endParaRPr lang="ru-RU" sz="1200" i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4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 Добро побеждает зло  (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Пётр победил змия).</a:t>
                      </a:r>
                      <a:endParaRPr lang="ru-RU" sz="1200" i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Необычная смерть и посмертные чудеса (пророчески предсказали свою смерть, умерли в один день и час,  не расстались после смерти; на месте их погребения верующие люди получают исцеление от самых тяжких недугов).</a:t>
                      </a:r>
                      <a:endParaRPr lang="ru-RU" sz="12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 В центре произведения  -  образ простой крестьянской девушки, которой приходится пройти через серьезные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испытания.</a:t>
                      </a:r>
                    </a:p>
                  </a:txBody>
                  <a:tcPr/>
                </a:tc>
              </a:tr>
              <a:tr h="29377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Загадки и  хитроумные испытания. </a:t>
                      </a:r>
                      <a:endParaRPr lang="ru-RU" sz="12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517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 В повести отражен один из острейших конфликтов  XVI века - история рвущихся к власти бояр, перебивших друг друга в междоусобице.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80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Постоянные эпитеты (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лукавый змей, блаженный князь,  мудрая дева);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повторы  (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два раза исцелялся, три раза посылал к жене перед смертью).</a:t>
                      </a:r>
                      <a:endParaRPr lang="ru-RU" sz="1200" dirty="0"/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ЖИТИЙНАЯ ПОВЕСТЬ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С ЭЛЕМЕНТАМИ НАРОДНО-СКАЗОЧНОГО ХАРАКТЕРА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9900">
                            <a:tint val="66000"/>
                            <a:satMod val="160000"/>
                          </a:srgbClr>
                        </a:gs>
                        <a:gs pos="50000">
                          <a:srgbClr val="CC9900">
                            <a:tint val="44500"/>
                            <a:satMod val="160000"/>
                          </a:srgbClr>
                        </a:gs>
                        <a:gs pos="100000">
                          <a:srgbClr val="CC99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3143240" y="5929306"/>
            <a:ext cx="3357586" cy="92869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по рядам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3096344" cy="470912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ряд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рилагательные,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арактеризующие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ic.pics.livejournal.com/logossophia/37971644/27626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122721" cy="455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84168" y="1484784"/>
            <a:ext cx="269979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ряд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прилагательные,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характеризующие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Февронию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Admin\LOCALS~1\Temp\Rar$DR09.046\Sbortik №4_foni100 shtuk\26-4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4207"/>
          <a:stretch>
            <a:fillRect/>
          </a:stretch>
        </p:blipFill>
        <p:spPr bwMode="auto">
          <a:xfrm>
            <a:off x="0" y="6085723"/>
            <a:ext cx="2857488" cy="772277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714356"/>
            <a:ext cx="6215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Но разве всегда Петр поступал по совести?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Разве не вызывал он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вас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осуждения?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28596" y="1714488"/>
            <a:ext cx="5357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Так почему же автор делает Петра главным героем?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00034" y="2714620"/>
            <a:ext cx="7358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Как вы думаете, почему автор в качестве главной героини выбрал девушку не знатную, а крестьянского происхождения?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00034" y="4286256"/>
            <a:ext cx="8286808" cy="132343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Мудрая жена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всегда радость для своего мужа и для окружающих.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Мудрая жена устроит дом свой,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глупая разрушит  его  своими руками.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00034" y="3714752"/>
            <a:ext cx="6643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Какие чувства вы испытывали к героине, читая о ней?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285852" y="5857892"/>
            <a:ext cx="6072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45" name="Picture 9" descr="D:\ТЕМАТ. ПЛАНЫ\ТЕМАТ. ПЛАНЫ\7 кл\повесть о петре и февронии\46088919_kirill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00892" y="357166"/>
            <a:ext cx="1643074" cy="2357454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rgbClr val="FFFFFF">
                  <a:shade val="85000"/>
                  <a:shade val="30000"/>
                  <a:satMod val="115000"/>
                </a:srgbClr>
              </a:gs>
              <a:gs pos="50000">
                <a:srgbClr val="FFFFFF">
                  <a:shade val="85000"/>
                  <a:shade val="67500"/>
                  <a:satMod val="115000"/>
                </a:srgbClr>
              </a:gs>
              <a:gs pos="100000">
                <a:srgbClr val="FFFFFF">
                  <a:shade val="85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71538" y="5715016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Можем ли мы подтвердить эти изречения  текстом? </a:t>
            </a:r>
            <a:endParaRPr lang="ru-RU" dirty="0"/>
          </a:p>
        </p:txBody>
      </p:sp>
      <p:pic>
        <p:nvPicPr>
          <p:cNvPr id="14337" name="Picture 1" descr="D:\ТЕМАТ. ПЛАНЫ\ТЕМАТ. ПЛАНЫ\7 кл\повесть о петре и февронии\fevroniy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85728"/>
            <a:ext cx="5862653" cy="4071966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7" grpId="1"/>
      <p:bldP spid="39938" grpId="0"/>
      <p:bldP spid="39938" grpId="1"/>
      <p:bldP spid="39939" grpId="0"/>
      <p:bldP spid="39939" grpId="1"/>
      <p:bldP spid="39941" grpId="0" animBg="1"/>
      <p:bldP spid="39942" grpId="0"/>
      <p:bldP spid="39942" grpId="1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858</Words>
  <Application>Microsoft Office PowerPoint</Application>
  <PresentationFormat>Экран (4:3)</PresentationFormat>
  <Paragraphs>105</Paragraphs>
  <Slides>22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Духовно-нравственные ценности личности в «Повести о Петре и  Февронии Муромских»</vt:lpstr>
      <vt:lpstr>Рефлексия настроения и эмоционального состояния</vt:lpstr>
      <vt:lpstr>Слайд 6</vt:lpstr>
      <vt:lpstr>Слайд 7</vt:lpstr>
      <vt:lpstr>Задание по рядам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Рефлексия Настроения и эмоционального состояния</vt:lpstr>
      <vt:lpstr>Домашнее задание</vt:lpstr>
      <vt:lpstr>Икона Муромских святых князя Константина со чадами Михаилом и Феодором, Петра и Февронии и Иулиании Лазаревской с житием Петра и Февронии. XVII в.  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Анастасия</cp:lastModifiedBy>
  <cp:revision>60</cp:revision>
  <dcterms:created xsi:type="dcterms:W3CDTF">2010-07-02T16:24:05Z</dcterms:created>
  <dcterms:modified xsi:type="dcterms:W3CDTF">2014-12-14T19:08:54Z</dcterms:modified>
</cp:coreProperties>
</file>