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5" r:id="rId25"/>
    <p:sldId id="281" r:id="rId26"/>
    <p:sldId id="282" r:id="rId27"/>
    <p:sldId id="266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2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3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3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1BFD-6F9D-4BEB-B596-BB128F6FB98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660C-C158-409B-A1D0-E16F24594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6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vvasnetsov/oleg2.html" TargetMode="External"/><Relationship Id="rId2" Type="http://schemas.openxmlformats.org/officeDocument/2006/relationships/hyperlink" Target="http://nearyou.ru/vvasnetsov/oleg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Nf0t28DfJ0&amp;noredirect=1" TargetMode="External"/><Relationship Id="rId5" Type="http://schemas.openxmlformats.org/officeDocument/2006/relationships/hyperlink" Target="http://www.ozhegov.org/" TargetMode="External"/><Relationship Id="rId4" Type="http://schemas.openxmlformats.org/officeDocument/2006/relationships/hyperlink" Target="http://nearyou.ru/vvasnetsov/oleg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А.С. Пушкин </a:t>
            </a:r>
            <a:b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</a:br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«Песнь о вещем Олеге»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pPr lvl="0"/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Презентация </a:t>
            </a:r>
            <a:r>
              <a:rPr lang="ru-RU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к</a:t>
            </a:r>
            <a:r>
              <a:rPr lang="en-US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</a:t>
            </a:r>
            <a:r>
              <a:rPr lang="ru-RU" sz="40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</a:t>
            </a:r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уроку литературы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5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50909_13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57" y="198329"/>
            <a:ext cx="8798015" cy="6627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prstClr val="black"/>
                </a:solidFill>
                <a:latin typeface="Trebuchet MS"/>
              </a:rPr>
              <a:t>Хозары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(или хазары) – народ, некогда живший в южнорусских степях и нападавший на Древнюю Русь.</a:t>
            </a:r>
          </a:p>
        </p:txBody>
      </p:sp>
    </p:spTree>
    <p:extLst>
      <p:ext uri="{BB962C8B-B14F-4D97-AF65-F5344CB8AC3E}">
        <p14:creationId xmlns:p14="http://schemas.microsoft.com/office/powerpoint/2010/main" val="3000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534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Нива – большое поле, засеянное и возделанное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4893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десни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766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D19049">
                    <a:lumMod val="20000"/>
                    <a:lumOff val="80000"/>
                  </a:srgbClr>
                </a:solidFill>
                <a:latin typeface="Trebuchet MS"/>
              </a:rPr>
              <a:t>Кудесник – волшебник, колдун, жрец  языческого культа.</a:t>
            </a:r>
          </a:p>
        </p:txBody>
      </p:sp>
    </p:spTree>
    <p:extLst>
      <p:ext uri="{BB962C8B-B14F-4D97-AF65-F5344CB8AC3E}">
        <p14:creationId xmlns:p14="http://schemas.microsoft.com/office/powerpoint/2010/main" val="39269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ль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6450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Мольба  - страстная просьба.</a:t>
            </a:r>
          </a:p>
        </p:txBody>
      </p:sp>
    </p:spTree>
    <p:extLst>
      <p:ext uri="{BB962C8B-B14F-4D97-AF65-F5344CB8AC3E}">
        <p14:creationId xmlns:p14="http://schemas.microsoft.com/office/powerpoint/2010/main" val="41203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х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Волхв - служитель языческого культа, жрец, прорицатель, мудрец.</a:t>
            </a:r>
          </a:p>
        </p:txBody>
      </p:sp>
    </p:spTree>
    <p:extLst>
      <p:ext uri="{BB962C8B-B14F-4D97-AF65-F5344CB8AC3E}">
        <p14:creationId xmlns:p14="http://schemas.microsoft.com/office/powerpoint/2010/main" val="4235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Чело – перед кокошника; </a:t>
            </a:r>
            <a:r>
              <a:rPr lang="ru-RU" sz="2800" b="1" i="1" dirty="0">
                <a:solidFill>
                  <a:srgbClr val="C00000"/>
                </a:solidFill>
                <a:latin typeface="Trebuchet MS"/>
                <a:ea typeface="+mn-ea"/>
                <a:cs typeface="+mn-cs"/>
              </a:rPr>
              <a:t>лоб</a:t>
            </a:r>
            <a: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; начало чего-либо.</a:t>
            </a:r>
            <a:br>
              <a:rPr lang="ru-RU" sz="28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Содержимое 3" descr="чело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74" y="1628800"/>
            <a:ext cx="3607651" cy="44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р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Отрада – утешение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2" y="0"/>
            <a:ext cx="91398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rebuchet MS"/>
              </a:rPr>
              <a:t>Отрок – младший член дружины князя Древней Руси, служивший при его дворе.</a:t>
            </a:r>
          </a:p>
        </p:txBody>
      </p:sp>
    </p:spTree>
    <p:extLst>
      <p:ext uri="{BB962C8B-B14F-4D97-AF65-F5344CB8AC3E}">
        <p14:creationId xmlns:p14="http://schemas.microsoft.com/office/powerpoint/2010/main" val="4205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п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0" cy="64021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82" y="45148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Попона – покрывало, накидываемое на круп лошади для ее защиты от переохлаждения и насекомых.</a:t>
            </a:r>
          </a:p>
        </p:txBody>
      </p:sp>
    </p:spTree>
    <p:extLst>
      <p:ext uri="{BB962C8B-B14F-4D97-AF65-F5344CB8AC3E}">
        <p14:creationId xmlns:p14="http://schemas.microsoft.com/office/powerpoint/2010/main" val="14735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Kurg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7829"/>
            <a:ext cx="3131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Курган – разновидность погребальных памятников. Характеризуется, как правило, сооружением земляной насыпи над погребальной ямой.</a:t>
            </a:r>
          </a:p>
        </p:txBody>
      </p:sp>
    </p:spTree>
    <p:extLst>
      <p:ext uri="{BB962C8B-B14F-4D97-AF65-F5344CB8AC3E}">
        <p14:creationId xmlns:p14="http://schemas.microsoft.com/office/powerpoint/2010/main" val="14111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Вещий Олег и его время</a:t>
            </a:r>
            <a:b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40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(879 - 912 гг.)</a:t>
            </a:r>
            <a:endParaRPr lang="ru-RU" dirty="0"/>
          </a:p>
        </p:txBody>
      </p:sp>
      <p:pic>
        <p:nvPicPr>
          <p:cNvPr id="4" name="Picture 6" descr="RICON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1484784"/>
            <a:ext cx="3816424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1268760"/>
            <a:ext cx="40324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</a:pPr>
            <a:r>
              <a:rPr lang="ru-RU" sz="2800" b="1" dirty="0" smtClean="0">
                <a:latin typeface="Constantia"/>
              </a:rPr>
              <a:t>   Олег </a:t>
            </a:r>
            <a:r>
              <a:rPr lang="ru-RU" sz="2800" b="1" dirty="0">
                <a:latin typeface="Constantia"/>
              </a:rPr>
              <a:t>– родственник Рюрика. В 882 году Олег перенес столицу в Киев. В 907 году осуществил успешный поход на Царьград (Константинополь) Необычайная военная удача, его ум и проницательность принесли ему прозвище "Вещий".</a:t>
            </a:r>
            <a:r>
              <a:rPr lang="ru-RU" sz="2800" b="1" dirty="0">
                <a:solidFill>
                  <a:prstClr val="white"/>
                </a:solidFill>
                <a:latin typeface="Constant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8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а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Вал – очень высокая волна.</a:t>
            </a:r>
          </a:p>
        </p:txBody>
      </p:sp>
    </p:spTree>
    <p:extLst>
      <p:ext uri="{BB962C8B-B14F-4D97-AF65-F5344CB8AC3E}">
        <p14:creationId xmlns:p14="http://schemas.microsoft.com/office/powerpoint/2010/main" val="41904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2129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Пращ – метательное холодное оружие, представляющее собой верёвку или ремень, один конец которого свёрнут в петлю, в которую продевается кисть пращника.</a:t>
            </a:r>
          </a:p>
        </p:txBody>
      </p:sp>
    </p:spTree>
    <p:extLst>
      <p:ext uri="{BB962C8B-B14F-4D97-AF65-F5344CB8AC3E}">
        <p14:creationId xmlns:p14="http://schemas.microsoft.com/office/powerpoint/2010/main" val="2295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тивый к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56" y="551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Ретивый – усердный и исполнительный.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3705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ки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2400"/>
            <a:ext cx="8928992" cy="6588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5229200"/>
            <a:ext cx="265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rebuchet MS"/>
              </a:rPr>
              <a:t>Секира – топор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Предсказание кудесника</a:t>
            </a:r>
            <a:endParaRPr lang="ru-RU" dirty="0"/>
          </a:p>
        </p:txBody>
      </p:sp>
      <p:pic>
        <p:nvPicPr>
          <p:cNvPr id="4" name="Picture 10" descr="96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935" y="1204886"/>
            <a:ext cx="8910561" cy="55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Прощание с конём</a:t>
            </a:r>
            <a:endParaRPr lang="ru-RU" dirty="0"/>
          </a:p>
        </p:txBody>
      </p:sp>
      <p:pic>
        <p:nvPicPr>
          <p:cNvPr id="1026" name="Picture 2" descr="http://nearyou.ru/vvasnetsov/ole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5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Олег у костей коня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8424936" cy="56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</a:br>
            <a:r>
              <a:rPr lang="ru-RU" b="1" dirty="0" smtClean="0">
                <a:latin typeface="Constantia"/>
                <a:ea typeface="+mn-ea"/>
                <a:cs typeface="+mn-cs"/>
              </a:rPr>
              <a:t>Выводы</a:t>
            </a:r>
            <a:r>
              <a:rPr lang="ru-RU" b="1" dirty="0">
                <a:latin typeface="Constantia"/>
                <a:ea typeface="+mn-ea"/>
                <a:cs typeface="+mn-cs"/>
              </a:rPr>
              <a:t>: </a:t>
            </a:r>
            <a:br>
              <a:rPr lang="ru-RU" b="1" dirty="0"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0" indent="-274320">
              <a:spcBef>
                <a:spcPts val="0"/>
              </a:spcBef>
              <a:buClr>
                <a:srgbClr val="A5644E"/>
              </a:buClr>
              <a:buSzPct val="85000"/>
              <a:buFont typeface="Wingdings 2"/>
              <a:buChar char=""/>
              <a:defRPr/>
            </a:pPr>
            <a:r>
              <a:rPr lang="ru-RU" sz="3300" dirty="0">
                <a:latin typeface="Constantia"/>
              </a:rPr>
              <a:t>«Песнь о Вещем Олеге» дополняет содержание летописи, помогает представить исторических героев, увидеть их характеры и судьбы. Вещий Олег  наделён душевной привязанностью к коню. Над его чувствами не властно ни время, ни даже смерть коня. </a:t>
            </a:r>
            <a:r>
              <a:rPr lang="ru-RU" sz="3300" b="1" dirty="0">
                <a:latin typeface="Constantia"/>
              </a:rPr>
              <a:t>Не слепой рок приговорил Олега к смерти «от коня своего», а привязанность к коню.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Constantia"/>
                <a:ea typeface="+mn-ea"/>
                <a:cs typeface="+mn-cs"/>
              </a:rPr>
            </a:br>
            <a:r>
              <a:rPr lang="ru-RU" altLang="ru-RU" b="1" i="1" dirty="0"/>
              <a:t>Интернет-ресурсы </a:t>
            </a:r>
            <a:r>
              <a:rPr lang="ru-RU" altLang="ru-RU" b="1" i="1" dirty="0" smtClean="0"/>
              <a:t>:</a:t>
            </a:r>
            <a:r>
              <a:rPr lang="ru-RU" b="1" dirty="0" smtClean="0">
                <a:latin typeface="Constantia"/>
                <a:ea typeface="+mn-ea"/>
                <a:cs typeface="+mn-cs"/>
              </a:rPr>
              <a:t> </a:t>
            </a:r>
            <a:r>
              <a:rPr lang="ru-RU" b="1" dirty="0">
                <a:latin typeface="Constantia"/>
                <a:ea typeface="+mn-ea"/>
                <a:cs typeface="+mn-cs"/>
              </a:rPr>
              <a:t/>
            </a:r>
            <a:br>
              <a:rPr lang="ru-RU" b="1" dirty="0"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nearyou.ru/vvasnetsov/oleg1.html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nearyou.ru/vvasnetsov/oleg2.html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nearyou.ru/vvasnetsov/oleg3.html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www.ozhegov.org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www.youtube.com/watch?v=oNf0t28DfJ0&amp;noredirect=1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MAP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1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Летопись и баллада</a:t>
            </a:r>
            <a:endParaRPr lang="ru-RU" dirty="0"/>
          </a:p>
        </p:txBody>
      </p:sp>
      <p:pic>
        <p:nvPicPr>
          <p:cNvPr id="4" name="Picture 4" descr="RG25_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700808"/>
            <a:ext cx="2770909" cy="4488873"/>
          </a:xfrm>
          <a:prstGeom prst="rect">
            <a:avLst/>
          </a:prstGeom>
          <a:noFill/>
        </p:spPr>
      </p:pic>
      <p:pic>
        <p:nvPicPr>
          <p:cNvPr id="5" name="Picture 8" descr="0296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21933"/>
            <a:ext cx="319722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Баллада – жанр лиро-эпической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300" b="1" i="1" dirty="0">
                <a:solidFill>
                  <a:prstClr val="black"/>
                </a:solidFill>
                <a:latin typeface="Constantia"/>
              </a:rPr>
              <a:t>Баллада – лирическое стихотворение с напряжённым, острым сюжетом (легендарным, историческим, фантастическим). Герои в балладе вступают в конфликт друг с другом, с самой судьбой. Часто присутствует элемент  загадочного,  фантастического, необъяснимого, трагически неразрешимого</a:t>
            </a:r>
            <a:r>
              <a:rPr lang="ru-RU" sz="3300" b="1" i="1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33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084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lumMod val="75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Жанр «Песни о вещем Олеге»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solidFill>
                  <a:prstClr val="white"/>
                </a:solidFill>
                <a:latin typeface="Constantia"/>
              </a:rPr>
              <a:t>«</a:t>
            </a:r>
            <a:r>
              <a:rPr lang="ru-RU" sz="3600" b="1" dirty="0">
                <a:latin typeface="Constantia"/>
              </a:rPr>
              <a:t>Песнь о вещем Олеге» -  легенда, облечённая  в  форму  баллады: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 в основе лежит исторический факт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-тема рока, предопределенности, неизбежности судьбы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- композиционная особенность - включение диалога (обращения, вопросы-ответы)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9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Тема, идея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prstClr val="black"/>
                </a:solidFill>
                <a:latin typeface="Constantia"/>
              </a:rPr>
              <a:t>Тема:      </a:t>
            </a:r>
            <a:r>
              <a:rPr lang="ru-RU" sz="2800" dirty="0">
                <a:solidFill>
                  <a:prstClr val="black"/>
                </a:solidFill>
                <a:latin typeface="Constantia"/>
              </a:rPr>
              <a:t> История гибели князя Олега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             Тема отношений поэта и власти.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prstClr val="black"/>
                </a:solidFill>
                <a:latin typeface="Constantia"/>
              </a:rPr>
              <a:t>                  Главная тема – тема  судьбы.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800" b="1" dirty="0">
                <a:solidFill>
                  <a:prstClr val="black"/>
                </a:solidFill>
                <a:latin typeface="Constantia"/>
              </a:rPr>
              <a:t>Идея: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Не слепой рок приговорил  Олега к смерти «от коня своего», а привязанность к коню, заставившая отбросить все опасения и пожалеть, что у них ни одна судьба. 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    	</a:t>
            </a:r>
            <a:r>
              <a:rPr lang="ru-RU" sz="2800" b="1" dirty="0">
                <a:solidFill>
                  <a:prstClr val="black"/>
                </a:solidFill>
                <a:latin typeface="Constantia"/>
              </a:rPr>
              <a:t>Верность чувству долга может привести к смерти, но в верности человеческой памяти – залог бессмертия </a:t>
            </a:r>
          </a:p>
        </p:txBody>
      </p:sp>
    </p:spTree>
    <p:extLst>
      <p:ext uri="{BB962C8B-B14F-4D97-AF65-F5344CB8AC3E}">
        <p14:creationId xmlns:p14="http://schemas.microsoft.com/office/powerpoint/2010/main" val="30932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Герои , сюжет, композиция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200" dirty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900" b="1" dirty="0">
                <a:latin typeface="Constantia"/>
              </a:rPr>
              <a:t>Главные герои</a:t>
            </a:r>
            <a:r>
              <a:rPr lang="ru-RU" sz="2900" dirty="0">
                <a:latin typeface="Constantia"/>
              </a:rPr>
              <a:t> – Олег и его верный конь, кудесник.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</a:t>
            </a:r>
            <a:r>
              <a:rPr lang="ru-RU" sz="2900" b="1" dirty="0">
                <a:latin typeface="Constantia"/>
              </a:rPr>
              <a:t>Второстепенные  герои</a:t>
            </a:r>
            <a:r>
              <a:rPr lang="ru-RU" sz="2900" dirty="0">
                <a:latin typeface="Constantia"/>
              </a:rPr>
              <a:t> – Ольга, Игорь, слуги, дружинники. 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b="1" dirty="0">
                <a:latin typeface="Constantia"/>
              </a:rPr>
              <a:t> Сюжет баллады: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Завязка</a:t>
            </a:r>
            <a:r>
              <a:rPr lang="ru-RU" sz="2900" dirty="0">
                <a:latin typeface="Constantia"/>
              </a:rPr>
              <a:t>  действия  - встреча     с  мудрым  старцем.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Кульминация</a:t>
            </a:r>
            <a:r>
              <a:rPr lang="ru-RU" sz="2900" dirty="0">
                <a:latin typeface="Constantia"/>
              </a:rPr>
              <a:t>  в  развитии  действия – исполнение предсказания.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900" dirty="0">
                <a:latin typeface="Constantia"/>
              </a:rPr>
              <a:t>   </a:t>
            </a:r>
            <a:r>
              <a:rPr lang="ru-RU" sz="2900" b="1" dirty="0">
                <a:latin typeface="Constantia"/>
              </a:rPr>
              <a:t>Развязка</a:t>
            </a:r>
            <a:r>
              <a:rPr lang="ru-RU" sz="2900" dirty="0">
                <a:latin typeface="Constantia"/>
              </a:rPr>
              <a:t>  действия  -  «На    тризне  плачевной Олега…» )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700" dirty="0">
                <a:latin typeface="Constantia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Композиция  баллады </a:t>
            </a:r>
            <a:r>
              <a:rPr lang="ru-RU" sz="4800" b="1" spc="-100" dirty="0" smtClean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                  «</a:t>
            </a:r>
            <a:r>
              <a:rPr lang="ru-RU" sz="4800" b="1" spc="-100" dirty="0">
                <a:ln w="3200">
                  <a:solidFill>
                    <a:srgbClr val="4E3B3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BEE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Песнь о вещем Олеге»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744417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600" dirty="0">
                <a:latin typeface="Constantia"/>
              </a:rPr>
              <a:t>1</a:t>
            </a:r>
            <a:r>
              <a:rPr lang="ru-RU" sz="3600" b="1" dirty="0">
                <a:latin typeface="Constantia"/>
              </a:rPr>
              <a:t>. </a:t>
            </a:r>
            <a:r>
              <a:rPr lang="ru-RU" sz="3600" b="1" dirty="0" smtClean="0">
                <a:latin typeface="Constantia"/>
              </a:rPr>
              <a:t>Предсказание  </a:t>
            </a:r>
            <a:r>
              <a:rPr lang="ru-RU" sz="3600" b="1" dirty="0">
                <a:latin typeface="Constantia"/>
              </a:rPr>
              <a:t>кудесника  и прощание  с  конем. 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2. «Пирует  с  дружиною  Вещий Олег…»</a:t>
            </a:r>
          </a:p>
          <a:p>
            <a:pPr marL="274320" lvl="0" indent="-274320"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3600" b="1" dirty="0">
                <a:latin typeface="Constantia"/>
              </a:rPr>
              <a:t>3. «На  холме  у  брега  Днепра</a:t>
            </a:r>
            <a:r>
              <a:rPr lang="ru-RU" sz="3600" b="1" dirty="0" smtClean="0">
                <a:latin typeface="Constantia"/>
              </a:rPr>
              <a:t>…»</a:t>
            </a:r>
            <a:endParaRPr lang="ru-RU" sz="3600" b="1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164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545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А.С. Пушкин  «Песнь о вещем Олеге»</vt:lpstr>
      <vt:lpstr>Вещий Олег и его время  (879 - 912 гг.)</vt:lpstr>
      <vt:lpstr>Презентация PowerPoint</vt:lpstr>
      <vt:lpstr>Летопись и баллада</vt:lpstr>
      <vt:lpstr>Баллада – жанр лиро-эпической поэзии</vt:lpstr>
      <vt:lpstr>Жанр «Песни о вещем Олеге»</vt:lpstr>
      <vt:lpstr>Тема, идея произведения</vt:lpstr>
      <vt:lpstr>Герои , сюжет, композиция произведения</vt:lpstr>
      <vt:lpstr>Композиция  баллады                    «Песнь о вещем Олеге»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 – перед кокошника; лоб; начало чего-либо.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Предсказание кудесника</vt:lpstr>
      <vt:lpstr>Прощание с конём</vt:lpstr>
      <vt:lpstr>Олег у костей коня</vt:lpstr>
      <vt:lpstr> Выводы:  </vt:lpstr>
      <vt:lpstr> Интернет-ресурсы 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 «Песнь о вещем Олеге»</dc:title>
  <dc:creator>Marat</dc:creator>
  <cp:lastModifiedBy>Marat</cp:lastModifiedBy>
  <cp:revision>7</cp:revision>
  <dcterms:created xsi:type="dcterms:W3CDTF">2014-10-22T17:30:57Z</dcterms:created>
  <dcterms:modified xsi:type="dcterms:W3CDTF">2014-12-21T18:56:20Z</dcterms:modified>
</cp:coreProperties>
</file>