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3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1357290" y="1571613"/>
            <a:ext cx="7175523" cy="31432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Преподавание иностранных языков в рамках введения ФГОС начального общего образования.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571480"/>
            <a:ext cx="7767662" cy="2783350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effectLst/>
              </a:rPr>
              <a:t>«…наряду </a:t>
            </a:r>
            <a:r>
              <a:rPr lang="ru-RU" sz="2200" dirty="0" smtClean="0">
                <a:effectLst/>
              </a:rPr>
              <a:t>с русским языком и литературным чтением </a:t>
            </a:r>
            <a:r>
              <a:rPr lang="ru-RU" sz="2200" dirty="0" smtClean="0">
                <a:effectLst/>
              </a:rPr>
              <a:t>ИЯ </a:t>
            </a:r>
            <a:r>
              <a:rPr lang="ru-RU" sz="2200" dirty="0" smtClean="0">
                <a:effectLst/>
              </a:rPr>
              <a:t>входит в число предметов филологического цикла и формирует коммуникативную культуру школьника, способствует его общему речевому развитию, расширению его кругозора и воспитанию его чувств и эмоций».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3857628"/>
            <a:ext cx="7406640" cy="1752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>
                <a:latin typeface="+mj-lt"/>
              </a:rPr>
              <a:t>Целью 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обучения иностранному языку в начальных классах является формирование элементарной коммуникативной компетенции младшего школьника на доступном для него уровне в основных видах речевой деятельности: </a:t>
            </a:r>
            <a:r>
              <a:rPr lang="ru-RU" dirty="0" err="1" smtClean="0">
                <a:latin typeface="+mj-lt"/>
              </a:rPr>
              <a:t>аудировании</a:t>
            </a:r>
            <a:r>
              <a:rPr lang="ru-RU" dirty="0" smtClean="0">
                <a:latin typeface="+mj-lt"/>
              </a:rPr>
              <a:t>, говорении, чтении и письме.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Задачи</a:t>
            </a:r>
            <a:r>
              <a:rPr lang="ru-RU" sz="2400" dirty="0" smtClean="0"/>
              <a:t> обучения иностранному языку в начальных </a:t>
            </a:r>
            <a:r>
              <a:rPr lang="ru-RU" sz="2400" dirty="0" smtClean="0"/>
              <a:t>классах: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928670"/>
            <a:ext cx="7498080" cy="4800600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представлений об иностранном языке как средстве общения, позволяющем добиваться взаимопонимания с людьми, говорящими/пишущими на иностранном языке, узнавать новое через звучащие и письменные тексты;</a:t>
            </a:r>
          </a:p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расширение лингвистического кругозора младших школьников; освоение элементарных лингвистических представлений, доступных младшим школьникам и необходимых для овладения устной и письменной речью на иностранном языке на элементарном уровне;</a:t>
            </a:r>
          </a:p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обеспечение коммуникативно-психологической адаптации младших школьников к новому языковому миру для преодоления в дальнейшем психологического барьера и использования иностранного языка как средства общения;</a:t>
            </a:r>
          </a:p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развитие личностных качеств младшего школьника, его внимания, мышления, памяти и воображения в процессе участия в моделируемых ситуациях общения, ролевых играх; в ходе овладения языковым материалом;</a:t>
            </a:r>
          </a:p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развитие эмоциональной сферы детей в процессе обучающих игр, учебных спектаклей с использованием иностранного языка;</a:t>
            </a:r>
          </a:p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приобщение младших школьников к новому социальному опыту за счет проигрывания на иностранном языке, различных ролей в игровых ситуациях типичных для семейного, бытового, учебного общения;</a:t>
            </a:r>
          </a:p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духовно-нравственное воспитание школьника;</a:t>
            </a:r>
          </a:p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развитие познавательных способностей, овладение умением координированной работы с разными компонентами учебно-методического комплекта (учебником, рабочей тетрадью,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мультимедийным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приложением и т.д.), умением работы в группе;</a:t>
            </a:r>
          </a:p>
          <a:p>
            <a:pPr lvl="0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формирование у учащихся способности к организации своей учебной деятельности посредством освоения системы личностных, познавательных и коммуникативных универсальных учебных действий (в том числе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ИКТ-компетентности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0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000"/>
                            </p:stCondLst>
                            <p:childTnLst>
                              <p:par>
                                <p:cTn id="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0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2000"/>
                            </p:stCondLst>
                            <p:childTnLst>
                              <p:par>
                                <p:cTn id="4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/>
              <a:t>Планируемые результаты освоения учебного предмета «Иностранный язык»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smtClean="0"/>
              <a:t>Личностные результаты </a:t>
            </a:r>
            <a:r>
              <a:rPr lang="ru-RU" sz="2000" dirty="0" smtClean="0"/>
              <a:t>изучения </a:t>
            </a:r>
            <a:r>
              <a:rPr lang="ru-RU" sz="2000" dirty="0" smtClean="0"/>
              <a:t>ИЯ в </a:t>
            </a:r>
            <a:r>
              <a:rPr lang="ru-RU" sz="2000" dirty="0" smtClean="0"/>
              <a:t>начальной </a:t>
            </a:r>
            <a:r>
              <a:rPr lang="ru-RU" sz="2000" dirty="0" smtClean="0"/>
              <a:t>школе</a:t>
            </a:r>
            <a:endParaRPr lang="ru-RU" sz="2000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/>
              <a:t>общее представление о мире как о многоязычном и поликультурном сообществе</a:t>
            </a:r>
            <a:r>
              <a:rPr lang="ru-RU" sz="2000" dirty="0" smtClean="0"/>
              <a:t>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/>
              <a:t>осознание </a:t>
            </a:r>
            <a:r>
              <a:rPr lang="ru-RU" sz="2000" dirty="0" smtClean="0"/>
              <a:t>языка, в том числе иностранного, как основного средства общения между     </a:t>
            </a:r>
            <a:r>
              <a:rPr lang="ru-RU" sz="2000" dirty="0" smtClean="0"/>
              <a:t>людьми;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/>
              <a:t>знакомство </a:t>
            </a:r>
            <a:r>
              <a:rPr lang="ru-RU" sz="2000" dirty="0" smtClean="0"/>
              <a:t>с миром зарубежных сверстников </a:t>
            </a:r>
            <a:r>
              <a:rPr lang="ru-RU" sz="2000" dirty="0" smtClean="0"/>
              <a:t>с использованием </a:t>
            </a:r>
            <a:r>
              <a:rPr lang="ru-RU" sz="2000" dirty="0" smtClean="0"/>
              <a:t>средств изучаемого иностранного языка (через детский фольклор, детскую художественную литературу, традиции</a:t>
            </a:r>
            <a:r>
              <a:rPr lang="ru-RU" sz="2000" dirty="0" smtClean="0"/>
              <a:t>).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Планируемые результаты освоения учебного предмета «Иностранный язык»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500174"/>
            <a:ext cx="7498080" cy="48006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err="1" smtClean="0"/>
              <a:t>Метапредметные</a:t>
            </a:r>
            <a:r>
              <a:rPr lang="ru-RU" b="1" dirty="0" smtClean="0"/>
              <a:t> результаты </a:t>
            </a:r>
            <a:r>
              <a:rPr lang="ru-RU" dirty="0" smtClean="0"/>
              <a:t>изучения </a:t>
            </a:r>
            <a:r>
              <a:rPr lang="ru-RU" dirty="0" smtClean="0"/>
              <a:t>ИЯ в </a:t>
            </a:r>
            <a:r>
              <a:rPr lang="ru-RU" dirty="0" smtClean="0"/>
              <a:t>начальной </a:t>
            </a:r>
            <a:r>
              <a:rPr lang="ru-RU" dirty="0" smtClean="0"/>
              <a:t>школе:</a:t>
            </a:r>
            <a:endParaRPr lang="ru-RU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развитие умения взаимодействовать с окружающими, выполняя разные роли в пределах речевых потребностей и возможностей младшего школьника;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развитие коммуникативных способностей школьника, умения выбирать адекватные языковые и речевые средства для успешного решения коммуникативной задачи;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расширение общего лингвистического кругозора младшего школьника;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развитие познавательной, эмоциональной и волевой сфер младшего школьника;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формирование мотивации к изучению иностранного языка;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овладение умением работы с разными компонентами учебно-методического комплекта (учебником, аудиодиском, рабочей тетрадью, словарями и т.д.).</a:t>
            </a:r>
          </a:p>
          <a:p>
            <a:pPr lvl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Планируемые результаты освоения учебного предмета «Иностранный язык»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Предметные результаты </a:t>
            </a:r>
            <a:r>
              <a:rPr lang="ru-RU" dirty="0" smtClean="0"/>
              <a:t>изучения ИЯ в начальной школе:</a:t>
            </a:r>
            <a:endParaRPr lang="ru-RU" b="1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приобретение начальных навыков общения в устной и письменной форме с носителями иностранного языка на основе своих речевых возможностей и потребностей;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освоение начальных лингвистических представлений, необходимых для овладения на элементарном уровне устной и письменной речью на иностранном языке, расширение лингвистического кругозора;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сформированность дружелюбного отношения и толерантности к носителям другого языка на основе знакомства с жизнью своих сверстников в других странах, с детским фольклором и  образцами детской художественной литературы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Предметные</a:t>
            </a:r>
            <a:r>
              <a:rPr lang="ru-RU" dirty="0" smtClean="0"/>
              <a:t> планируемые результаты в коммуникативной сфере представлены двумя блоками: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«Выпускник научится»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«Выпускник получит возможность научиться»</a:t>
            </a:r>
          </a:p>
          <a:p>
            <a:pPr lvl="0" algn="just">
              <a:buFont typeface="Wingdings" pitchFamily="2" charset="2"/>
              <a:buChar char="Ø"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</a:rPr>
              <a:t>Подходы к оценке достижения планируемых результатов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2057400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/>
              <a:t>Система оценки рассматривается как «сложная и многофункциональная система, включающая как текущую, так и итоговую оценку результатов деятельности младших школьников; как оценку деятельности педагогов и школы, так и оценку результатов деятельности системы образования». </a:t>
            </a:r>
          </a:p>
          <a:p>
            <a:pPr algn="just"/>
            <a:r>
              <a:rPr lang="ru-RU" sz="2200" dirty="0" smtClean="0"/>
              <a:t>Объектом </a:t>
            </a:r>
            <a:r>
              <a:rPr lang="ru-RU" sz="2200" dirty="0" smtClean="0"/>
              <a:t>оценки предметных результатов служит способность обучающихся решать учебно-познавательные и учебно-практические задачи на основе </a:t>
            </a:r>
            <a:r>
              <a:rPr lang="ru-RU" sz="2200" dirty="0" err="1" smtClean="0"/>
              <a:t>метапредметных</a:t>
            </a:r>
            <a:r>
              <a:rPr lang="ru-RU" sz="2200" dirty="0" smtClean="0"/>
              <a:t> действий.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smtClean="0">
                <a:effectLst/>
              </a:rPr>
              <a:t>Подходы к оценке достижения планируемых результатов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dirty="0" smtClean="0"/>
              <a:t>Портфолио — это не только современная </a:t>
            </a:r>
            <a:r>
              <a:rPr lang="ru-RU" sz="2400" dirty="0" smtClean="0"/>
              <a:t>эффективная форма </a:t>
            </a:r>
            <a:r>
              <a:rPr lang="ru-RU" sz="2400" dirty="0" smtClean="0"/>
              <a:t>оценивания, но и действенное средство для решения ряда важных педагогических задач, позволяющее:</a:t>
            </a:r>
          </a:p>
          <a:p>
            <a:pPr lvl="0" algn="just"/>
            <a:r>
              <a:rPr lang="ru-RU" sz="2400" dirty="0" smtClean="0"/>
              <a:t>поддерживать высокую учебную мотивацию обучающихся;</a:t>
            </a:r>
          </a:p>
          <a:p>
            <a:pPr lvl="0" algn="just"/>
            <a:r>
              <a:rPr lang="ru-RU" sz="2400" dirty="0" smtClean="0"/>
              <a:t>поощрять их активность и самостоятельность, расширять возможности обучения и самообучения;</a:t>
            </a:r>
          </a:p>
          <a:p>
            <a:pPr lvl="0" algn="just"/>
            <a:r>
              <a:rPr lang="ru-RU" sz="2400" dirty="0" smtClean="0"/>
              <a:t>развивать навыки рефлексивной и оценочной (в том числе </a:t>
            </a:r>
            <a:r>
              <a:rPr lang="ru-RU" sz="2400" dirty="0" err="1" smtClean="0"/>
              <a:t>самооценочной</a:t>
            </a:r>
            <a:r>
              <a:rPr lang="ru-RU" sz="2400" dirty="0" smtClean="0"/>
              <a:t>) деятельности обучающихся;</a:t>
            </a:r>
          </a:p>
          <a:p>
            <a:pPr lvl="0" algn="just"/>
            <a:r>
              <a:rPr lang="ru-RU" sz="2400" dirty="0" smtClean="0"/>
              <a:t>формировать умение учиться — ставить цели, планировать и организовывать собственную учебную деятельность.</a:t>
            </a:r>
          </a:p>
          <a:p>
            <a:pPr algn="just"/>
            <a:r>
              <a:rPr lang="ru-RU" sz="2400" dirty="0" smtClean="0"/>
              <a:t>Итоговая оценка выпускника формируется на основе накопленной оценки, зафиксированной в портфолио. 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</TotalTime>
  <Words>723</Words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Преподавание иностранных языков в рамках введения ФГОС начального общего образования. </vt:lpstr>
      <vt:lpstr>«…наряду с русским языком и литературным чтением ИЯ входит в число предметов филологического цикла и формирует коммуникативную культуру школьника, способствует его общему речевому развитию, расширению его кругозора и воспитанию его чувств и эмоций». </vt:lpstr>
      <vt:lpstr>Задачи обучения иностранному языку в начальных классах: </vt:lpstr>
      <vt:lpstr>Планируемые результаты освоения учебного предмета «Иностранный язык» </vt:lpstr>
      <vt:lpstr>Планируемые результаты освоения учебного предмета «Иностранный язык»</vt:lpstr>
      <vt:lpstr>Планируемые результаты освоения учебного предмета «Иностранный язык»</vt:lpstr>
      <vt:lpstr>Подходы к оценке достижения планируемых результатов </vt:lpstr>
      <vt:lpstr>Подходы к оценке достижения планируемых результатов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елена</cp:lastModifiedBy>
  <cp:revision>9</cp:revision>
  <dcterms:modified xsi:type="dcterms:W3CDTF">2013-02-25T17:40:23Z</dcterms:modified>
</cp:coreProperties>
</file>