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3FF68A-769A-4A33-A1BA-C6B0372996F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4BE5E6-AC40-412F-9CE7-9AE4D55BB75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rusalem-korczak-home.com/" TargetMode="External"/><Relationship Id="rId2" Type="http://schemas.openxmlformats.org/officeDocument/2006/relationships/hyperlink" Target="http://www.ol-cbs.ru/resources/bibli-prod/116-2008-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29600" cy="18288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РОДИТЕЛЬСКОЕ  СОБРАНИЕ</a:t>
            </a: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Презентация создана 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педагогом - психологом  </a:t>
            </a:r>
            <a:r>
              <a:rPr lang="ru-RU" dirty="0"/>
              <a:t>МОУ СОШ </a:t>
            </a:r>
            <a:r>
              <a:rPr lang="ru-RU" dirty="0" smtClean="0"/>
              <a:t>№2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 </a:t>
            </a:r>
            <a:r>
              <a:rPr lang="ru-RU" dirty="0"/>
              <a:t>г. </a:t>
            </a:r>
            <a:r>
              <a:rPr lang="ru-RU" dirty="0" smtClean="0"/>
              <a:t>Электросталь </a:t>
            </a:r>
            <a:r>
              <a:rPr lang="ru-RU" dirty="0"/>
              <a:t>МО </a:t>
            </a:r>
            <a:r>
              <a:rPr lang="ru-RU" dirty="0" smtClean="0"/>
              <a:t>Чирковой А.С. 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09329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25950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7"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При </a:t>
            </a:r>
            <a:r>
              <a:rPr lang="ru-RU" sz="3600" b="1" dirty="0">
                <a:solidFill>
                  <a:srgbClr val="FFFF00"/>
                </a:solidFill>
              </a:rPr>
              <a:t>любой возможности позволяйте ребенку выбирать: еду, одежду, игрушки в магазине</a:t>
            </a:r>
            <a:r>
              <a:rPr lang="ru-RU" sz="3600" b="1" dirty="0" smtClean="0">
                <a:solidFill>
                  <a:srgbClr val="FFFF00"/>
                </a:solidFill>
              </a:rPr>
              <a:t>.</a:t>
            </a:r>
          </a:p>
          <a:p>
            <a:pPr marL="342900" indent="-342900">
              <a:buAutoNum type="arabicPeriod" startAt="7"/>
            </a:pPr>
            <a:endParaRPr lang="ru-RU" sz="3600" dirty="0"/>
          </a:p>
          <a:p>
            <a:pPr algn="just"/>
            <a:r>
              <a:rPr lang="ru-RU" sz="3600" dirty="0" smtClean="0"/>
              <a:t>	Так </a:t>
            </a:r>
            <a:r>
              <a:rPr lang="ru-RU" sz="3600" dirty="0"/>
              <a:t>он получает представление о том, что имеет </a:t>
            </a:r>
            <a:r>
              <a:rPr lang="ru-RU" sz="3600" dirty="0">
                <a:solidFill>
                  <a:srgbClr val="FFFF00"/>
                </a:solidFill>
              </a:rPr>
              <a:t>право на собственное мнение</a:t>
            </a:r>
            <a:r>
              <a:rPr lang="ru-RU" sz="3600" dirty="0"/>
              <a:t>, и это мнение учитывается.</a:t>
            </a:r>
          </a:p>
        </p:txBody>
      </p:sp>
    </p:spTree>
    <p:extLst>
      <p:ext uri="{BB962C8B-B14F-4D97-AF65-F5344CB8AC3E}">
        <p14:creationId xmlns:p14="http://schemas.microsoft.com/office/powerpoint/2010/main" val="520371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8"/>
            </a:pPr>
            <a:r>
              <a:rPr lang="ru-RU" sz="4000" b="1" dirty="0" smtClean="0">
                <a:solidFill>
                  <a:srgbClr val="FFFF00"/>
                </a:solidFill>
              </a:rPr>
              <a:t> Отказ </a:t>
            </a:r>
            <a:r>
              <a:rPr lang="ru-RU" sz="4000" b="1" dirty="0">
                <a:solidFill>
                  <a:srgbClr val="FFFF00"/>
                </a:solidFill>
              </a:rPr>
              <a:t>принимайте всерьез</a:t>
            </a:r>
            <a:r>
              <a:rPr lang="ru-RU" sz="4000" b="1" dirty="0" smtClean="0">
                <a:solidFill>
                  <a:srgbClr val="FFFF00"/>
                </a:solidFill>
              </a:rPr>
              <a:t>.</a:t>
            </a:r>
          </a:p>
          <a:p>
            <a:pPr marL="342900" indent="-342900">
              <a:buAutoNum type="arabicPeriod" startAt="8"/>
            </a:pPr>
            <a:endParaRPr lang="ru-RU" sz="4000" dirty="0">
              <a:solidFill>
                <a:srgbClr val="FFFF00"/>
              </a:solidFill>
            </a:endParaRPr>
          </a:p>
          <a:p>
            <a:pPr algn="just"/>
            <a:r>
              <a:rPr lang="ru-RU" sz="4000" dirty="0" smtClean="0"/>
              <a:t>	Если </a:t>
            </a:r>
            <a:r>
              <a:rPr lang="ru-RU" sz="4000" dirty="0"/>
              <a:t>вы считаете, что ребенок имеет право сказать «нет» в конкретной ситуации, – соглашайтесь. «Ты хочешь поехать на выходные к бабушке?» – «Нет». Значит, не везите его к бабушке. </a:t>
            </a:r>
            <a:r>
              <a:rPr lang="ru-RU" sz="4000" dirty="0">
                <a:solidFill>
                  <a:srgbClr val="FFFF00"/>
                </a:solidFill>
              </a:rPr>
              <a:t>Иначе не стоило и спрашивать.</a:t>
            </a:r>
          </a:p>
        </p:txBody>
      </p:sp>
    </p:spTree>
    <p:extLst>
      <p:ext uri="{BB962C8B-B14F-4D97-AF65-F5344CB8AC3E}">
        <p14:creationId xmlns:p14="http://schemas.microsoft.com/office/powerpoint/2010/main" val="3068008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 startAt="9"/>
            </a:pPr>
            <a:r>
              <a:rPr lang="ru-RU" sz="3200" b="1" dirty="0" smtClean="0">
                <a:solidFill>
                  <a:srgbClr val="FFFF00"/>
                </a:solidFill>
              </a:rPr>
              <a:t>Не </a:t>
            </a:r>
            <a:r>
              <a:rPr lang="ru-RU" sz="3200" b="1" dirty="0">
                <a:solidFill>
                  <a:srgbClr val="FFFF00"/>
                </a:solidFill>
              </a:rPr>
              <a:t>конкурируйте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за </a:t>
            </a:r>
            <a:r>
              <a:rPr lang="ru-RU" sz="3200" b="1" dirty="0">
                <a:solidFill>
                  <a:srgbClr val="FFFF00"/>
                </a:solidFill>
              </a:rPr>
              <a:t>любовь второго родителя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</a:p>
          <a:p>
            <a:endParaRPr lang="ru-RU" sz="3200" dirty="0"/>
          </a:p>
          <a:p>
            <a:pPr algn="just"/>
            <a:r>
              <a:rPr lang="ru-RU" sz="3200" dirty="0" smtClean="0"/>
              <a:t>	Всячески </a:t>
            </a:r>
            <a:r>
              <a:rPr lang="ru-RU" sz="3200" dirty="0"/>
              <a:t>поддерживайте в ребенке уважение к нему. </a:t>
            </a:r>
            <a:r>
              <a:rPr lang="ru-RU" sz="3200" dirty="0">
                <a:solidFill>
                  <a:srgbClr val="FFFF00"/>
                </a:solidFill>
              </a:rPr>
              <a:t>Не спрашивайте: «Кого ты больше любишь?» </a:t>
            </a:r>
            <a:r>
              <a:rPr lang="ru-RU" sz="3200" dirty="0"/>
              <a:t>Ребенок не должен чувствовать себя виноватым из-за того, что в данный момент предпочел кого-то из родителей, иначе вы укрепляете его в мысли, что родителей можно сравнивать и назначать «лучшего» или «худшего». В идеале, </a:t>
            </a:r>
            <a:r>
              <a:rPr lang="ru-RU" sz="3200" dirty="0">
                <a:solidFill>
                  <a:srgbClr val="FFFF00"/>
                </a:solidFill>
              </a:rPr>
              <a:t>каждый родитель должен быть незаменимой, эксклюзивной фигурой.</a:t>
            </a:r>
          </a:p>
        </p:txBody>
      </p:sp>
    </p:spTree>
    <p:extLst>
      <p:ext uri="{BB962C8B-B14F-4D97-AF65-F5344CB8AC3E}">
        <p14:creationId xmlns:p14="http://schemas.microsoft.com/office/powerpoint/2010/main" val="1124780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10"/>
            </a:pPr>
            <a:r>
              <a:rPr lang="ru-RU" sz="3600" b="1" dirty="0" smtClean="0">
                <a:solidFill>
                  <a:srgbClr val="FFFF00"/>
                </a:solidFill>
              </a:rPr>
              <a:t> Хвалите </a:t>
            </a:r>
            <a:r>
              <a:rPr lang="ru-RU" sz="3600" b="1" dirty="0">
                <a:solidFill>
                  <a:srgbClr val="FFFF00"/>
                </a:solidFill>
              </a:rPr>
              <a:t>детей</a:t>
            </a:r>
            <a:r>
              <a:rPr lang="ru-RU" sz="3600" b="1" dirty="0" smtClean="0">
                <a:solidFill>
                  <a:srgbClr val="FFFF00"/>
                </a:solidFill>
              </a:rPr>
              <a:t>!</a:t>
            </a:r>
          </a:p>
          <a:p>
            <a:pPr marL="342900" indent="-342900">
              <a:buAutoNum type="arabicPeriod" startAt="10"/>
            </a:pPr>
            <a:endParaRPr lang="ru-RU" sz="3600" dirty="0"/>
          </a:p>
          <a:p>
            <a:pPr algn="just"/>
            <a:r>
              <a:rPr lang="ru-RU" sz="3600" dirty="0" smtClean="0"/>
              <a:t>	Отмечайте </a:t>
            </a:r>
            <a:r>
              <a:rPr lang="ru-RU" sz="3600" dirty="0"/>
              <a:t>их хорошие поступки, их успехи в каком-либо виде деятельности. </a:t>
            </a:r>
            <a:r>
              <a:rPr lang="ru-RU" sz="3600" dirty="0" smtClean="0"/>
              <a:t>	</a:t>
            </a:r>
          </a:p>
          <a:p>
            <a:pPr algn="just"/>
            <a:endParaRPr lang="ru-RU" sz="3600" dirty="0"/>
          </a:p>
          <a:p>
            <a:pPr algn="just"/>
            <a:r>
              <a:rPr lang="ru-RU" sz="3600" dirty="0" smtClean="0"/>
              <a:t>	Но </a:t>
            </a:r>
            <a:r>
              <a:rPr lang="ru-RU" sz="3600" dirty="0"/>
              <a:t>не говорите: «Ты самый лучший!» </a:t>
            </a:r>
            <a:r>
              <a:rPr lang="ru-RU" sz="3600" dirty="0">
                <a:solidFill>
                  <a:srgbClr val="FFFF00"/>
                </a:solidFill>
              </a:rPr>
              <a:t>«Лучшим» быть тяжело!</a:t>
            </a:r>
          </a:p>
        </p:txBody>
      </p:sp>
    </p:spTree>
    <p:extLst>
      <p:ext uri="{BB962C8B-B14F-4D97-AF65-F5344CB8AC3E}">
        <p14:creationId xmlns:p14="http://schemas.microsoft.com/office/powerpoint/2010/main" val="38818036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9651" y="1052736"/>
            <a:ext cx="831278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7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Десять шагов </a:t>
            </a:r>
          </a:p>
          <a:p>
            <a:pPr algn="ctr"/>
            <a:r>
              <a:rPr lang="ru-RU" sz="7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навстречу ребёнку</a:t>
            </a:r>
            <a:endParaRPr lang="ru-RU" sz="7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3134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6048" y="325562"/>
            <a:ext cx="2799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1</a:t>
            </a:r>
            <a:r>
              <a:rPr lang="ru-RU" sz="2400" b="1" dirty="0" smtClean="0">
                <a:solidFill>
                  <a:srgbClr val="FFFF00"/>
                </a:solidFill>
              </a:rPr>
              <a:t>.  Не лгите детям.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7641" y="836712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2</a:t>
            </a:r>
            <a:r>
              <a:rPr lang="ru-RU" sz="2000" b="1" dirty="0" smtClean="0">
                <a:solidFill>
                  <a:srgbClr val="FFFF00"/>
                </a:solidFill>
              </a:rPr>
              <a:t>.  Если не знаете, что ответить ребенку,   помолчите и подумайте.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5721" y="1412776"/>
            <a:ext cx="7344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3.  </a:t>
            </a:r>
            <a:r>
              <a:rPr lang="ru-RU" sz="2000" b="1" dirty="0" smtClean="0">
                <a:solidFill>
                  <a:srgbClr val="FFFF00"/>
                </a:solidFill>
              </a:rPr>
              <a:t>Знайте: забывчивость – это тоже разновидность обмана.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5331" y="1957805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4</a:t>
            </a:r>
            <a:r>
              <a:rPr lang="ru-RU" sz="2000" b="1" dirty="0" smtClean="0">
                <a:solidFill>
                  <a:srgbClr val="FFFF00"/>
                </a:solidFill>
              </a:rPr>
              <a:t>.  </a:t>
            </a:r>
            <a:r>
              <a:rPr lang="ru-RU" sz="2400" b="1" dirty="0" smtClean="0">
                <a:solidFill>
                  <a:srgbClr val="FFFF00"/>
                </a:solidFill>
              </a:rPr>
              <a:t>Никогда не имитируйте общение, интерес, участие.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75144" y="2564904"/>
            <a:ext cx="799288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5.  </a:t>
            </a:r>
            <a:r>
              <a:rPr lang="ru-RU" sz="2000" b="1" dirty="0" smtClean="0">
                <a:solidFill>
                  <a:srgbClr val="FFFF00"/>
                </a:solidFill>
              </a:rPr>
              <a:t>Не делайте своему ребенку лишних подарков, откупаясь за то, что недостаточно уделяете ему времени.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0215" y="3645024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6"/>
            </a:pPr>
            <a:r>
              <a:rPr lang="ru-RU" sz="2400" b="1" dirty="0" smtClean="0">
                <a:solidFill>
                  <a:srgbClr val="FFFF00"/>
                </a:solidFill>
              </a:rPr>
              <a:t>Если не правы, искренне  просите у ребенка прощения.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221088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7"/>
            </a:pPr>
            <a:r>
              <a:rPr lang="ru-RU" sz="2000" b="1" dirty="0" smtClean="0">
                <a:solidFill>
                  <a:srgbClr val="FFFF00"/>
                </a:solidFill>
              </a:rPr>
              <a:t>При любой возможности позволяйте ребенку выбирать: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еду, одежду, игрушки в магазине.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77004" y="5085184"/>
            <a:ext cx="4334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AutoNum type="arabicPeriod" startAt="8"/>
            </a:pPr>
            <a:r>
              <a:rPr lang="ru-RU" sz="2400" b="1" dirty="0" smtClean="0">
                <a:solidFill>
                  <a:srgbClr val="FFFF00"/>
                </a:solidFill>
              </a:rPr>
              <a:t>Отказ принимайте всерьез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5116" y="5589240"/>
            <a:ext cx="8712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 startAt="9"/>
            </a:pPr>
            <a:r>
              <a:rPr lang="ru-RU" sz="2400" b="1" dirty="0" smtClean="0">
                <a:solidFill>
                  <a:srgbClr val="FFFF00"/>
                </a:solidFill>
              </a:rPr>
              <a:t>Не конкурируйте  за любовь второго родителя.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67743" y="6093296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10"/>
            </a:pPr>
            <a:r>
              <a:rPr lang="ru-RU" sz="2400" b="1" dirty="0" smtClean="0">
                <a:solidFill>
                  <a:srgbClr val="FFFF00"/>
                </a:solidFill>
              </a:rPr>
              <a:t> Хвалите детей!</a:t>
            </a:r>
          </a:p>
        </p:txBody>
      </p:sp>
    </p:spTree>
    <p:extLst>
      <p:ext uri="{BB962C8B-B14F-4D97-AF65-F5344CB8AC3E}">
        <p14:creationId xmlns:p14="http://schemas.microsoft.com/office/powerpoint/2010/main" val="2069193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837" y="1628800"/>
            <a:ext cx="88857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Дорогу  осилит  идущий…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7043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6336" y="2348880"/>
            <a:ext cx="7498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Спасибо за внимание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370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8640"/>
            <a:ext cx="70689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Интернет – ресурсы:</a:t>
            </a:r>
          </a:p>
          <a:p>
            <a:pPr algn="ctr"/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6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2"/>
              </a:rPr>
              <a:t>http://www.ol-cbs.ru/resources/bibli-prod/116-2008-.html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0692" y="2148825"/>
            <a:ext cx="7845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hlinkClick r:id="rId3"/>
              </a:rPr>
              <a:t>http://www.jerusalem-korczak-home.com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5842" y="2931041"/>
            <a:ext cx="80093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Корчак Я. Как любить детей/Я. Корчак.- М. :Знание, 1991.- 191с.-(</a:t>
            </a:r>
            <a:r>
              <a:rPr lang="ru-RU" sz="2000" dirty="0" err="1"/>
              <a:t>Пед.фак</a:t>
            </a:r>
            <a:r>
              <a:rPr lang="ru-RU" sz="2000" dirty="0"/>
              <a:t>.)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45842" y="3974286"/>
            <a:ext cx="79026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Корчак Я. Воспитание личности: книга для учителя/Я. Корчак.- М.: Просвещение,1992.- 286 с.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430163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229600" cy="18288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FF00"/>
                </a:solidFill>
              </a:rPr>
              <a:t>«10 </a:t>
            </a:r>
            <a:r>
              <a:rPr lang="ru-RU" sz="5400" dirty="0">
                <a:solidFill>
                  <a:srgbClr val="FFFF00"/>
                </a:solidFill>
              </a:rPr>
              <a:t>шагов </a:t>
            </a:r>
            <a:r>
              <a:rPr lang="ru-RU" sz="5400" dirty="0" smtClean="0">
                <a:solidFill>
                  <a:srgbClr val="FFFF00"/>
                </a:solidFill>
              </a:rPr>
              <a:t/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ru-RU" sz="5400" dirty="0" smtClean="0">
                <a:solidFill>
                  <a:srgbClr val="FFFF00"/>
                </a:solidFill>
              </a:rPr>
              <a:t>навстречу ребенку» </a:t>
            </a:r>
            <a:endParaRPr lang="ru-RU" sz="5400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ru-RU" sz="8000" b="1" dirty="0" err="1"/>
              <a:t>Януш</a:t>
            </a:r>
            <a:r>
              <a:rPr lang="ru-RU" sz="8000" b="1" dirty="0"/>
              <a:t> Корчак</a:t>
            </a:r>
          </a:p>
        </p:txBody>
      </p:sp>
    </p:spTree>
    <p:extLst>
      <p:ext uri="{BB962C8B-B14F-4D97-AF65-F5344CB8AC3E}">
        <p14:creationId xmlns:p14="http://schemas.microsoft.com/office/powerpoint/2010/main" val="3079341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4804" y="260648"/>
            <a:ext cx="5486400" cy="522288"/>
          </a:xfrm>
        </p:spPr>
        <p:txBody>
          <a:bodyPr>
            <a:noAutofit/>
          </a:bodyPr>
          <a:lstStyle/>
          <a:p>
            <a:r>
              <a:rPr lang="ru-RU" sz="4000" dirty="0" err="1">
                <a:solidFill>
                  <a:srgbClr val="FFFF00"/>
                </a:solidFill>
              </a:rPr>
              <a:t>Януш</a:t>
            </a:r>
            <a:r>
              <a:rPr lang="ru-RU" sz="4000" dirty="0">
                <a:solidFill>
                  <a:srgbClr val="FFFF00"/>
                </a:solidFill>
              </a:rPr>
              <a:t> Корчак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836712"/>
            <a:ext cx="8568952" cy="530352"/>
          </a:xfrm>
        </p:spPr>
        <p:txBody>
          <a:bodyPr>
            <a:noAutofit/>
          </a:bodyPr>
          <a:lstStyle/>
          <a:p>
            <a:r>
              <a:rPr lang="ru-RU" sz="2000" dirty="0"/>
              <a:t>выдающийся польский  писатель,         педагог, врач, общественный деятель. Автор      более 20-ти книг    о воспитании и психологии ребенка.    Самые  известные - "Как любить </a:t>
            </a:r>
            <a:r>
              <a:rPr lang="ru-RU" sz="2000" dirty="0" smtClean="0"/>
              <a:t>ребенка», </a:t>
            </a:r>
            <a:r>
              <a:rPr lang="ru-RU" sz="2000" dirty="0"/>
              <a:t>      </a:t>
            </a:r>
            <a:endParaRPr lang="ru-RU" sz="2000" dirty="0" smtClean="0"/>
          </a:p>
          <a:p>
            <a:r>
              <a:rPr lang="ru-RU" sz="2000" dirty="0" smtClean="0"/>
              <a:t>"</a:t>
            </a:r>
            <a:r>
              <a:rPr lang="ru-RU" sz="2000" dirty="0"/>
              <a:t>Право ребенка на </a:t>
            </a:r>
            <a:r>
              <a:rPr lang="ru-RU" sz="2000" dirty="0" smtClean="0"/>
              <a:t>уважение»</a:t>
            </a:r>
            <a:endParaRPr lang="ru-RU" sz="2000" dirty="0"/>
          </a:p>
        </p:txBody>
      </p:sp>
      <p:pic>
        <p:nvPicPr>
          <p:cNvPr id="1026" name="Picture 2" descr="http://rybkovskaya.ru/wp-content/uploads/2012/05/%D1%8F%D0%BD%D1%83%D1%88-%D0%BA%D0%BE%D1%80%D1%87%D0%B0%D0%B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" r="1602"/>
          <a:stretch>
            <a:fillRect/>
          </a:stretch>
        </p:blipFill>
        <p:spPr bwMode="auto">
          <a:xfrm>
            <a:off x="734174" y="980728"/>
            <a:ext cx="7437826" cy="537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rk.ru/img/site/gallery/172/c212af7b-0fff-4294-bea0-15dee0b55eba_jpg_300x100000_q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49944"/>
            <a:ext cx="4370686" cy="582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46228" y="2996952"/>
            <a:ext cx="84249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Погиб в </a:t>
            </a:r>
            <a:r>
              <a:rPr lang="ru-RU" sz="4000" b="1" dirty="0">
                <a:solidFill>
                  <a:srgbClr val="FFFF00"/>
                </a:solidFill>
              </a:rPr>
              <a:t>газовых камерах Треблинки вместе с 200 своими воспитанниками.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7024" y="1267967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FF00"/>
                </a:solidFill>
              </a:rPr>
              <a:t>	</a:t>
            </a:r>
            <a:r>
              <a:rPr lang="ru-RU" sz="3200" b="1" dirty="0" smtClean="0">
                <a:solidFill>
                  <a:srgbClr val="FFFF00"/>
                </a:solidFill>
              </a:rPr>
              <a:t>В </a:t>
            </a:r>
            <a:r>
              <a:rPr lang="ru-RU" sz="3200" b="1" dirty="0">
                <a:solidFill>
                  <a:srgbClr val="FFFF00"/>
                </a:solidFill>
              </a:rPr>
              <a:t>годы оккупации Польши фашисткой Германией Корчак героически боролся за жизнь детей в варшавском </a:t>
            </a:r>
            <a:r>
              <a:rPr lang="ru-RU" sz="3200" b="1" dirty="0" smtClean="0">
                <a:solidFill>
                  <a:srgbClr val="FFFF00"/>
                </a:solidFill>
              </a:rPr>
              <a:t>гетто. 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123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4" grpId="1" build="p"/>
      <p:bldP spid="6" grpId="0"/>
      <p:bldP spid="6" grpId="1"/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4000" b="1" dirty="0" smtClean="0">
                <a:solidFill>
                  <a:srgbClr val="FFFF00"/>
                </a:solidFill>
              </a:rPr>
              <a:t>  Не </a:t>
            </a:r>
            <a:r>
              <a:rPr lang="ru-RU" sz="4000" b="1" dirty="0">
                <a:solidFill>
                  <a:srgbClr val="FFFF00"/>
                </a:solidFill>
              </a:rPr>
              <a:t>лгите детям</a:t>
            </a:r>
            <a:r>
              <a:rPr lang="ru-RU" sz="4000" b="1" dirty="0" smtClean="0">
                <a:solidFill>
                  <a:srgbClr val="FFFF00"/>
                </a:solidFill>
              </a:rPr>
              <a:t>.</a:t>
            </a:r>
          </a:p>
          <a:p>
            <a:endParaRPr lang="ru-RU" sz="2800" dirty="0">
              <a:solidFill>
                <a:srgbClr val="FFFF00"/>
              </a:solidFill>
            </a:endParaRPr>
          </a:p>
          <a:p>
            <a:pPr algn="just"/>
            <a:r>
              <a:rPr lang="ru-RU" sz="2800" dirty="0" smtClean="0"/>
              <a:t>	</a:t>
            </a:r>
            <a:r>
              <a:rPr lang="ru-RU" sz="2800" b="1" dirty="0" smtClean="0"/>
              <a:t>Ложь </a:t>
            </a:r>
            <a:r>
              <a:rPr lang="ru-RU" sz="2800" b="1" dirty="0"/>
              <a:t>стара, как мир. Мы обманываем ребенка, исходя из соображений сиюминутного комфорта, а штраф, который мы платим, гораздо больше и неприятнее. Чаще всего </a:t>
            </a:r>
            <a:r>
              <a:rPr lang="ru-RU" sz="2800" b="1" dirty="0">
                <a:solidFill>
                  <a:srgbClr val="FFFF00"/>
                </a:solidFill>
              </a:rPr>
              <a:t>мы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rgbClr val="FFFF00"/>
                </a:solidFill>
              </a:rPr>
              <a:t>платим утратой доверия ребенка</a:t>
            </a:r>
            <a:r>
              <a:rPr lang="ru-RU" sz="2800" b="1" dirty="0"/>
              <a:t>, в худшем случае – тем, что у него создается разрозненная, противоречивая картина мира вместо непротиворечиво й и целостной. </a:t>
            </a:r>
            <a:r>
              <a:rPr lang="ru-RU" sz="2800" b="1" dirty="0">
                <a:solidFill>
                  <a:srgbClr val="FFFF00"/>
                </a:solidFill>
              </a:rPr>
              <a:t>В мире, где слова родителей не соответствуют </a:t>
            </a:r>
            <a:r>
              <a:rPr lang="ru-RU" sz="2800" b="1" dirty="0" err="1">
                <a:solidFill>
                  <a:srgbClr val="FFFF00"/>
                </a:solidFill>
              </a:rPr>
              <a:t>действительност</a:t>
            </a:r>
            <a:r>
              <a:rPr lang="ru-RU" sz="2800" b="1" dirty="0">
                <a:solidFill>
                  <a:srgbClr val="FFFF00"/>
                </a:solidFill>
              </a:rPr>
              <a:t> и, ребенку крайне трудно жить.</a:t>
            </a:r>
          </a:p>
        </p:txBody>
      </p:sp>
    </p:spTree>
    <p:extLst>
      <p:ext uri="{BB962C8B-B14F-4D97-AF65-F5344CB8AC3E}">
        <p14:creationId xmlns:p14="http://schemas.microsoft.com/office/powerpoint/2010/main" val="1564791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78" y="404664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2. </a:t>
            </a:r>
            <a:r>
              <a:rPr lang="ru-RU" sz="3600" b="1" dirty="0" smtClean="0">
                <a:solidFill>
                  <a:srgbClr val="FFFF00"/>
                </a:solidFill>
              </a:rPr>
              <a:t>Если </a:t>
            </a:r>
            <a:r>
              <a:rPr lang="ru-RU" sz="3600" b="1" dirty="0">
                <a:solidFill>
                  <a:srgbClr val="FFFF00"/>
                </a:solidFill>
              </a:rPr>
              <a:t>не знаете, что ответить ребенку, </a:t>
            </a:r>
            <a:endParaRPr lang="ru-RU" sz="36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помолчите </a:t>
            </a:r>
            <a:r>
              <a:rPr lang="ru-RU" sz="3600" b="1" dirty="0">
                <a:solidFill>
                  <a:srgbClr val="FFFF00"/>
                </a:solidFill>
              </a:rPr>
              <a:t>и подумайте</a:t>
            </a:r>
            <a:r>
              <a:rPr lang="ru-RU" sz="3600" b="1" dirty="0" smtClean="0">
                <a:solidFill>
                  <a:srgbClr val="FFFF00"/>
                </a:solidFill>
              </a:rPr>
              <a:t>.</a:t>
            </a:r>
          </a:p>
          <a:p>
            <a:endParaRPr lang="ru-RU" sz="2600" b="1" dirty="0"/>
          </a:p>
          <a:p>
            <a:pPr algn="just"/>
            <a:r>
              <a:rPr lang="ru-RU" sz="2600" b="1" dirty="0" smtClean="0"/>
              <a:t>	Помогите </a:t>
            </a:r>
            <a:r>
              <a:rPr lang="ru-RU" sz="2600" b="1" dirty="0"/>
              <a:t>себе: </a:t>
            </a:r>
            <a:r>
              <a:rPr lang="ru-RU" sz="2600" b="1" dirty="0">
                <a:solidFill>
                  <a:srgbClr val="FFFF00"/>
                </a:solidFill>
              </a:rPr>
              <a:t>возьмите тайм-аут</a:t>
            </a:r>
            <a:r>
              <a:rPr lang="ru-RU" sz="2600" b="1" dirty="0"/>
              <a:t>. Ничего страшного в словах «я отвечу тебе завтра» нет. Время, которое вы выиграли, потратьте на то, чтобы сформулировать для себя причины своего страха. Чего боитесь? Почему не можете чего-то сказать? Скорее всего, вы придете к тому, что боитесь не за ребенка, а за себя, боитесь, что правда может разрушить вас самих. Дети могут воспринять любую правду, если ее нормально воспринимает взрослый, который ребенку ее «преподносит». </a:t>
            </a:r>
            <a:r>
              <a:rPr lang="ru-RU" sz="2600" b="1" dirty="0">
                <a:solidFill>
                  <a:srgbClr val="FFFF00"/>
                </a:solidFill>
              </a:rPr>
              <a:t>Сначала справьтесь сами с собой, затем говорите с ребенком. Только не лгите!</a:t>
            </a:r>
          </a:p>
        </p:txBody>
      </p:sp>
    </p:spTree>
    <p:extLst>
      <p:ext uri="{BB962C8B-B14F-4D97-AF65-F5344CB8AC3E}">
        <p14:creationId xmlns:p14="http://schemas.microsoft.com/office/powerpoint/2010/main" val="2257585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3.   Знайте</a:t>
            </a:r>
            <a:r>
              <a:rPr lang="ru-RU" sz="3600" b="1" dirty="0">
                <a:solidFill>
                  <a:srgbClr val="FFFF00"/>
                </a:solidFill>
              </a:rPr>
              <a:t>: забывчивость – это тоже разновидность обмана</a:t>
            </a:r>
            <a:r>
              <a:rPr lang="ru-RU" sz="3600" b="1" dirty="0" smtClean="0">
                <a:solidFill>
                  <a:srgbClr val="FFFF00"/>
                </a:solidFill>
              </a:rPr>
              <a:t>.</a:t>
            </a:r>
          </a:p>
          <a:p>
            <a:endParaRPr lang="ru-RU" sz="2800" dirty="0"/>
          </a:p>
          <a:p>
            <a:pPr algn="just"/>
            <a:r>
              <a:rPr lang="ru-RU" sz="2800" dirty="0" smtClean="0"/>
              <a:t>	Пообещали </a:t>
            </a:r>
            <a:r>
              <a:rPr lang="ru-RU" sz="2800" dirty="0"/>
              <a:t>– и забыли. И ребенок забыл. Потом ребенок вспомнил. И обиделся постфактум. Нехорошо. </a:t>
            </a:r>
            <a:r>
              <a:rPr lang="ru-RU" sz="2800" dirty="0">
                <a:solidFill>
                  <a:srgbClr val="FFFF00"/>
                </a:solidFill>
              </a:rPr>
              <a:t>Если обещаете – выполняйте</a:t>
            </a:r>
            <a:r>
              <a:rPr lang="ru-RU" sz="2800" dirty="0"/>
              <a:t>. Если у вас плохая память – записывайте. Если вспомнили, что забыли, – поговорите об этом с ребенком. Скажите, что вспомнили и что обязательно выполните обещанное. </a:t>
            </a:r>
            <a:r>
              <a:rPr lang="ru-RU" sz="2800" dirty="0">
                <a:solidFill>
                  <a:srgbClr val="FFFF00"/>
                </a:solidFill>
              </a:rPr>
              <a:t>Это укрепляет доверие ребенка к миру, учит его быть обязательным, дает ему понять, что вы его уважаете.</a:t>
            </a:r>
          </a:p>
        </p:txBody>
      </p:sp>
    </p:spTree>
    <p:extLst>
      <p:ext uri="{BB962C8B-B14F-4D97-AF65-F5344CB8AC3E}">
        <p14:creationId xmlns:p14="http://schemas.microsoft.com/office/powerpoint/2010/main" val="32228835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buAutoNum type="arabicPeriod" startAt="4"/>
            </a:pPr>
            <a:r>
              <a:rPr lang="ru-RU" sz="3200" b="1" dirty="0" smtClean="0">
                <a:solidFill>
                  <a:srgbClr val="FFFF00"/>
                </a:solidFill>
              </a:rPr>
              <a:t>Никогда </a:t>
            </a:r>
            <a:r>
              <a:rPr lang="ru-RU" sz="3200" b="1" dirty="0">
                <a:solidFill>
                  <a:srgbClr val="FFFF00"/>
                </a:solidFill>
              </a:rPr>
              <a:t>не имитируйте общение, </a:t>
            </a:r>
            <a:endParaRPr lang="ru-RU" sz="32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интерес</a:t>
            </a:r>
            <a:r>
              <a:rPr lang="ru-RU" sz="3200" b="1" dirty="0">
                <a:solidFill>
                  <a:srgbClr val="FFFF00"/>
                </a:solidFill>
              </a:rPr>
              <a:t>, участие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</a:p>
          <a:p>
            <a:endParaRPr lang="ru-RU" sz="3200" dirty="0"/>
          </a:p>
          <a:p>
            <a:pPr algn="just"/>
            <a:r>
              <a:rPr lang="ru-RU" sz="3200" dirty="0" smtClean="0"/>
              <a:t>	Не </a:t>
            </a:r>
            <a:r>
              <a:rPr lang="ru-RU" sz="3200" dirty="0"/>
              <a:t>говорите: «Ах, как здорово ты нарисовал», </a:t>
            </a:r>
            <a:r>
              <a:rPr lang="ru-RU" sz="3200" dirty="0">
                <a:solidFill>
                  <a:srgbClr val="FFFF00"/>
                </a:solidFill>
              </a:rPr>
              <a:t>глядя при этом в телевизор</a:t>
            </a:r>
            <a:r>
              <a:rPr lang="ru-RU" sz="3200" dirty="0"/>
              <a:t>. Либо оторвитесь от сериала, либо честно(!) скажите: «Прости, дорогой. Я сейчас занята и как следует не могу поглядеть. Я закончу и посмотрю хорошенько, что ты нарисовал». Опять же – не обманывайте: когда закончите – обязательно посмотрите.</a:t>
            </a:r>
          </a:p>
        </p:txBody>
      </p:sp>
    </p:spTree>
    <p:extLst>
      <p:ext uri="{BB962C8B-B14F-4D97-AF65-F5344CB8AC3E}">
        <p14:creationId xmlns:p14="http://schemas.microsoft.com/office/powerpoint/2010/main" val="3160708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5"/>
            </a:pPr>
            <a:r>
              <a:rPr lang="ru-RU" sz="3200" b="1" dirty="0" smtClean="0">
                <a:solidFill>
                  <a:srgbClr val="FFFF00"/>
                </a:solidFill>
              </a:rPr>
              <a:t>Не </a:t>
            </a:r>
            <a:r>
              <a:rPr lang="ru-RU" sz="3200" b="1" dirty="0">
                <a:solidFill>
                  <a:srgbClr val="FFFF00"/>
                </a:solidFill>
              </a:rPr>
              <a:t>делайте своему ребенку лишних подарков, откупаясь за то, что недостаточно уделяете ему времени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</a:p>
          <a:p>
            <a:endParaRPr lang="ru-RU" sz="3200" dirty="0"/>
          </a:p>
          <a:p>
            <a:pPr algn="just"/>
            <a:r>
              <a:rPr lang="ru-RU" sz="3200" dirty="0" smtClean="0"/>
              <a:t>	За </a:t>
            </a:r>
            <a:r>
              <a:rPr lang="ru-RU" sz="3200" dirty="0"/>
              <a:t>свое отсутствие «платите» присутствием: идите вместе куда хотите, </a:t>
            </a:r>
            <a:r>
              <a:rPr lang="ru-RU" sz="3200" dirty="0">
                <a:solidFill>
                  <a:srgbClr val="FFFF00"/>
                </a:solidFill>
              </a:rPr>
              <a:t>дарите ребенку свое время, а не деньги</a:t>
            </a:r>
            <a:r>
              <a:rPr lang="ru-RU" sz="3200" dirty="0"/>
              <a:t>. Способ откупаться подарками за то, что «не </a:t>
            </a:r>
            <a:r>
              <a:rPr lang="ru-RU" sz="3200" dirty="0" err="1"/>
              <a:t>долюбили</a:t>
            </a:r>
            <a:r>
              <a:rPr lang="ru-RU" sz="3200" dirty="0"/>
              <a:t>» ребенка, – предшественник товарно-денежных отношений в любви. А если хотите, чтобы малыш достойно вел себя в магазине, своевременно расскажите ему, что такое деньги и откуда они берутся.</a:t>
            </a:r>
          </a:p>
        </p:txBody>
      </p:sp>
    </p:spTree>
    <p:extLst>
      <p:ext uri="{BB962C8B-B14F-4D97-AF65-F5344CB8AC3E}">
        <p14:creationId xmlns:p14="http://schemas.microsoft.com/office/powerpoint/2010/main" val="20942665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AutoNum type="arabicPeriod" startAt="6"/>
            </a:pPr>
            <a:r>
              <a:rPr lang="ru-RU" sz="4000" b="1" dirty="0" smtClean="0">
                <a:solidFill>
                  <a:srgbClr val="FFFF00"/>
                </a:solidFill>
              </a:rPr>
              <a:t>  Если </a:t>
            </a:r>
            <a:r>
              <a:rPr lang="ru-RU" sz="4000" b="1" dirty="0">
                <a:solidFill>
                  <a:srgbClr val="FFFF00"/>
                </a:solidFill>
              </a:rPr>
              <a:t>не правы, искренне </a:t>
            </a:r>
            <a:endParaRPr lang="ru-RU" sz="4000" b="1" dirty="0" smtClean="0">
              <a:solidFill>
                <a:srgbClr val="FFFF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просите </a:t>
            </a:r>
            <a:r>
              <a:rPr lang="ru-RU" sz="4000" b="1" dirty="0">
                <a:solidFill>
                  <a:srgbClr val="FFFF00"/>
                </a:solidFill>
              </a:rPr>
              <a:t>у ребенка прощения</a:t>
            </a:r>
            <a:r>
              <a:rPr lang="ru-RU" sz="4000" b="1" dirty="0" smtClean="0">
                <a:solidFill>
                  <a:srgbClr val="FFFF00"/>
                </a:solidFill>
              </a:rPr>
              <a:t>.</a:t>
            </a:r>
          </a:p>
          <a:p>
            <a:pPr marL="342900" indent="-342900">
              <a:buAutoNum type="arabicPeriod" startAt="6"/>
            </a:pPr>
            <a:endParaRPr lang="ru-RU" sz="4000" b="1" dirty="0"/>
          </a:p>
          <a:p>
            <a:pPr algn="just"/>
            <a:r>
              <a:rPr lang="ru-RU" sz="4000" dirty="0" smtClean="0"/>
              <a:t>	Взрослые </a:t>
            </a:r>
            <a:r>
              <a:rPr lang="ru-RU" sz="4000" dirty="0"/>
              <a:t>заблуждаются, когда считают, что они непогрешимы и всегда правы. Помните: </a:t>
            </a:r>
            <a:r>
              <a:rPr lang="ru-RU" sz="4000" dirty="0">
                <a:solidFill>
                  <a:srgbClr val="FFFF00"/>
                </a:solidFill>
              </a:rPr>
              <a:t>любой диктат творит зло.</a:t>
            </a:r>
          </a:p>
        </p:txBody>
      </p:sp>
    </p:spTree>
    <p:extLst>
      <p:ext uri="{BB962C8B-B14F-4D97-AF65-F5344CB8AC3E}">
        <p14:creationId xmlns:p14="http://schemas.microsoft.com/office/powerpoint/2010/main" val="1779639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312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РОДИТЕЛЬСКОЕ  СОБРАНИЕ</vt:lpstr>
      <vt:lpstr>«10 шагов  навстречу ребенку» </vt:lpstr>
      <vt:lpstr>Януш Корчак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«10 шагов  навстречу ребенку»</dc:title>
  <dc:creator>Анна</dc:creator>
  <cp:lastModifiedBy>Анна</cp:lastModifiedBy>
  <cp:revision>11</cp:revision>
  <dcterms:created xsi:type="dcterms:W3CDTF">2013-04-08T06:58:00Z</dcterms:created>
  <dcterms:modified xsi:type="dcterms:W3CDTF">2013-04-08T17:53:41Z</dcterms:modified>
</cp:coreProperties>
</file>