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5" r:id="rId8"/>
    <p:sldId id="266" r:id="rId9"/>
    <p:sldId id="267" r:id="rId10"/>
    <p:sldId id="268" r:id="rId11"/>
    <p:sldId id="262" r:id="rId12"/>
    <p:sldId id="263" r:id="rId13"/>
    <p:sldId id="259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D%D1%8F%D0%B7%D1%8C%20%D1%81%D0%B5%D1%80%D0%B5%D0%B1%D1%80%D1%8F%D0%BD%D1%8B%D0%B9%20%D1%84%D0%BE%D1%82%D0%BE&amp;img_url=http%3A%2F%2Fwww.irecommend.ru%2Fsites%2Fdefault%2Ffiles%2Fproduct-images%2F2473%2F96.jpg&amp;pos=6&amp;rpt=simage&amp;lr=213&amp;noreask=1&amp;source=wiz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//commons.wikimedia.org/wiki/File:Alexandrov_Kremlin_01.jpg?uselang=ru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0%BF%D0%B5%D1%81%D0%BD%D1%8F%20%D0%BF%D1%80%D0%BE%20%D0%BA%D1%83%D0%BF%D1%86%D0%B0%20%D0%BA%D0%B0%D0%BB%D0%B0%D1%88%D0%BD%D0%B8%D0%BA%D0%BE%D0%B2%D0%B0%20%D1%84%D0%BE%D1%82%D0%BE&amp;noreask=1&amp;pos=4&amp;lr=213&amp;rpt=simage&amp;uinfo=ww-1263-wh-705-fw-1038-fh-499-pd-1&amp;img_url=http%3A%2F%2Fartcyclopedia.ru%2Fimg%2Fbig%2F00634016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source=wiz&amp;fp=0&amp;text=%D0%BF%D0%B5%D1%81%D0%BD%D1%8F%20%D0%BF%D1%80%D0%BE%20%D0%BA%D1%83%D0%BF%D1%86%D0%B0%20%D0%BA%D0%B0%D0%BB%D0%B0%D1%88%D0%BD%D0%B8%D0%BA%D0%BE%D0%B2%D0%B0%20%D1%84%D0%BE%D1%82%D0%BE&amp;noreask=1&amp;pos=16&amp;lr=213&amp;rpt=simage&amp;uinfo=ww-1263-wh-705-fw-1038-fh-499-pd-1&amp;img_url=http%3A%2F%2Fwww.museum.ru%2Fimg.asp%3F2644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text=%D0%B8%D0%B2%D0%B0%D0%BD%20%D0%B3%D1%80%D0%BE%D0%B7%D0%BD%D1%8B%D0%B9%20%D1%83%D0%B1%D0%B8%D0%B2%D0%B0%D0%B5%D1%82%20%D1%81%D0%B2%D0%BE%D0%B5%D0%B3%D0%BE%20%D1%81%D1%8B%D0%BD%D0%B0%20%D0%BA%D0%B0%D1%80%D1%82%D0%B8%D0%BD%D0%B0&amp;noreask=1&amp;pos=10&amp;lr=213&amp;rpt=simage&amp;uinfo=ww-1263-wh-705-fw-1038-fh-499-pd-1&amp;img_url=http%3A%2F%2Favatars.yandex.net%2Fget-tv-shows%2F1348761717134M74739%2Flarg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0%B8%D0%B2%D0%B0%D0%BD%20%D0%B3%D1%80%D0%BE%D0%B7%D0%BD%D1%8B%D0%B9%20%D0%B2%20%D0%B0%D0%BB%D0%B5%D0%BA%D1%81%D0%B0%D0%BD%D0%B4%D1%80%D0%BE%D0%B2%D1%81%D0%BA%D0%BE%D0%B9%20%D1%81%D0%BB%D0%BE%D0%B1%D0%BE%D0%B4%D0%B5&amp;fp=1&amp;pos=30&amp;uinfo=ww-1263-wh-705-fw-1038-fh-499-pd-1&amp;rpt=simage&amp;img_url=http%3A%2F%2Fwww.ukrafil.com%2F_mod_files%2Fce_images%2FRU2013%2FRU01090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7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77380"/>
            <a:ext cx="9144000" cy="861420"/>
          </a:xfrm>
        </p:spPr>
        <p:txBody>
          <a:bodyPr/>
          <a:lstStyle/>
          <a:p>
            <a:r>
              <a:rPr lang="ru-RU" dirty="0" smtClean="0"/>
              <a:t>Внеклассное чтение по роману А.К. Толстого «Князь Серебряный»</a:t>
            </a:r>
            <a:endParaRPr lang="ru-RU" dirty="0"/>
          </a:p>
        </p:txBody>
      </p:sp>
      <p:pic>
        <p:nvPicPr>
          <p:cNvPr id="1026" name="Picture 2" descr="http://www.irecommend.ru/sites/default/files/product-images/2473/9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37" y="35456"/>
            <a:ext cx="2603699" cy="406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8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drumroll.wav"/>
          </p:stSnd>
        </p:sndAc>
      </p:transition>
    </mc:Choice>
    <mc:Fallback>
      <p:transition spd="slow">
        <p:circl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712968" cy="924475"/>
          </a:xfrm>
        </p:spPr>
        <p:txBody>
          <a:bodyPr/>
          <a:lstStyle/>
          <a:p>
            <a:pPr algn="ctr"/>
            <a:r>
              <a:rPr lang="ru-RU" dirty="0" smtClean="0"/>
              <a:t>Расскажите порядок дня царя Ивана </a:t>
            </a:r>
            <a:r>
              <a:rPr lang="en-US" dirty="0" smtClean="0"/>
              <a:t>IV</a:t>
            </a:r>
            <a:r>
              <a:rPr lang="ru-RU" dirty="0" smtClean="0"/>
              <a:t> в Александровой слободе</a:t>
            </a:r>
            <a:endParaRPr lang="ru-RU" dirty="0"/>
          </a:p>
        </p:txBody>
      </p:sp>
      <p:pic>
        <p:nvPicPr>
          <p:cNvPr id="11266" name="Picture 2" descr="http://upload.wikimedia.org/wikipedia/commons/thumb/6/6f/Alexandrov_Kremlin_22.jpg/169px-Alexandrov_Kremlin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2" y="2011073"/>
            <a:ext cx="2334897" cy="34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thumb/c/c8/Alexandrov_Kremlin_35.jpg/164px-Alexandrov_Kremlin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70" y="2011073"/>
            <a:ext cx="2160240" cy="32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d/d4/Alexandrov_Kremlin_43.jpg/164px-Alexandrov_Kremlin_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7811"/>
            <a:ext cx="2278774" cy="3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thumb/9/91/Alexandrov_Kremlin_01.jpg/320px-Alexandrov_Kremlin_0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7" y="2011073"/>
            <a:ext cx="5256583" cy="46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4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Отрывок из 21 главы: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772816"/>
            <a:ext cx="9144000" cy="42360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- Кто подослал тебя? Кто твои товарищи? </a:t>
            </a:r>
          </a:p>
          <a:p>
            <a:pPr marL="0" indent="0">
              <a:buNone/>
            </a:pPr>
            <a:r>
              <a:rPr lang="ru-RU" dirty="0" smtClean="0"/>
              <a:t>Коршун бесстрашно взглянул на Иоанна.</a:t>
            </a:r>
          </a:p>
          <a:p>
            <a:pPr>
              <a:buFontTx/>
              <a:buChar char="-"/>
            </a:pPr>
            <a:r>
              <a:rPr lang="ru-RU" dirty="0" smtClean="0"/>
              <a:t>Надежа, православный царь! Был я молод, певал песню: «Не шуми, </a:t>
            </a:r>
            <a:r>
              <a:rPr lang="ru-RU" dirty="0" err="1" smtClean="0"/>
              <a:t>мати</a:t>
            </a:r>
            <a:r>
              <a:rPr lang="ru-RU" dirty="0" smtClean="0"/>
              <a:t> сыра дуброва».  В той ли песне царь спрашивает у добра молодца, с кем разбой держал? А молодец говорит: «Товарищей у меня было четверо: уж как первый мой товарищ черная ночь; а второй мой товарищ…»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* Продолжите и назовите «товарищей» в этой старинной разбойничьей песне.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* В каких произведениях А.С. Пушкина и кем эта песня исполняется?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3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657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Кулачный бой</a:t>
            </a:r>
            <a:endParaRPr lang="ru-RU" dirty="0"/>
          </a:p>
        </p:txBody>
      </p:sp>
      <p:pic>
        <p:nvPicPr>
          <p:cNvPr id="2053" name="Picture 5" descr="C:\Users\Алекс\Desktop\72955320_1301745307_0VasnecovA_StarayaMoskvaS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1" y="1340768"/>
            <a:ext cx="6502102" cy="51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9675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Кулачный бой</a:t>
            </a:r>
            <a:r>
              <a:rPr lang="ru-RU" dirty="0"/>
              <a:t> (также </a:t>
            </a:r>
            <a:r>
              <a:rPr lang="ru-RU" i="1" dirty="0"/>
              <a:t>кулачки, </a:t>
            </a:r>
            <a:r>
              <a:rPr lang="ru-RU" i="1" dirty="0" err="1"/>
              <a:t>бойовище</a:t>
            </a:r>
            <a:r>
              <a:rPr lang="ru-RU" i="1" dirty="0"/>
              <a:t>, </a:t>
            </a:r>
            <a:r>
              <a:rPr lang="ru-RU" i="1" dirty="0" err="1"/>
              <a:t>навкулачки</a:t>
            </a:r>
            <a:r>
              <a:rPr lang="ru-RU" i="1" dirty="0"/>
              <a:t>, кулачная бойка, бойка</a:t>
            </a:r>
            <a:r>
              <a:rPr lang="ru-RU" dirty="0"/>
              <a:t>) — боевое искусство и народная потеха, представляющая собой бой кулаками. Существует на Руси с глубокой древности. Бои проводились обычно с Масленицы до Троицы, реже с Коляды до Петрова дня.</a:t>
            </a:r>
          </a:p>
        </p:txBody>
      </p:sp>
    </p:spTree>
    <p:extLst>
      <p:ext uri="{BB962C8B-B14F-4D97-AF65-F5344CB8AC3E}">
        <p14:creationId xmlns:p14="http://schemas.microsoft.com/office/powerpoint/2010/main" val="75116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8792" cy="924475"/>
          </a:xfrm>
        </p:spPr>
        <p:txBody>
          <a:bodyPr/>
          <a:lstStyle/>
          <a:p>
            <a:pPr algn="ctr"/>
            <a:r>
              <a:rPr lang="ru-RU" dirty="0" smtClean="0"/>
              <a:t>Найдите в тексте описание Елены Дмитриевны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50625"/>
            <a:ext cx="1958438" cy="49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7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24475"/>
          </a:xfrm>
        </p:spPr>
        <p:txBody>
          <a:bodyPr/>
          <a:lstStyle/>
          <a:p>
            <a:pPr algn="ctr"/>
            <a:r>
              <a:rPr lang="ru-RU" dirty="0" smtClean="0"/>
              <a:t>Составьте таблицу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268760"/>
            <a:ext cx="9144000" cy="15121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Сопоставьте </a:t>
            </a:r>
            <a:r>
              <a:rPr lang="ru-RU" sz="2400" dirty="0"/>
              <a:t>роман «Князь Серебряный» А.К. Толстого и «Песню про царя Ивана Васильевича, молодого опричника и удалого купца Калашникова» М. Ю. Лермонтова. Что общего имеют?</a:t>
            </a:r>
          </a:p>
        </p:txBody>
      </p:sp>
      <p:pic>
        <p:nvPicPr>
          <p:cNvPr id="12290" name="Picture 2" descr="http://s009.radikal.ru/i308/1102/66/2eb517b34f8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7" y="2824942"/>
            <a:ext cx="275068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useum.ru/imgB.asp?2644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715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9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83378"/>
              </p:ext>
            </p:extLst>
          </p:nvPr>
        </p:nvGraphicFramePr>
        <p:xfrm>
          <a:off x="683568" y="1700808"/>
          <a:ext cx="7488832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815692">
                <a:tc>
                  <a:txBody>
                    <a:bodyPr/>
                    <a:lstStyle/>
                    <a:p>
                      <a:r>
                        <a:rPr lang="ru-RU" dirty="0" smtClean="0"/>
                        <a:t>Песня про купца Калашникова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Князь Серебряный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5692">
                <a:tc>
                  <a:txBody>
                    <a:bodyPr/>
                    <a:lstStyle/>
                    <a:p>
                      <a:r>
                        <a:rPr lang="ru-RU" dirty="0" smtClean="0"/>
                        <a:t>Пир у царя Ивана Васильевича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Пир у царя Ивана Васильевича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5692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Опричник </a:t>
                      </a:r>
                      <a:r>
                        <a:rPr lang="ru-RU" dirty="0" err="1" smtClean="0"/>
                        <a:t>Кирибеевич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 </a:t>
                      </a:r>
                      <a:r>
                        <a:rPr lang="ru-RU" dirty="0" err="1" smtClean="0"/>
                        <a:t>Афонасий</a:t>
                      </a:r>
                      <a:r>
                        <a:rPr lang="ru-RU" dirty="0" smtClean="0"/>
                        <a:t> Вяземский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2584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5692">
                <a:tc>
                  <a:txBody>
                    <a:bodyPr/>
                    <a:lstStyle/>
                    <a:p>
                      <a:r>
                        <a:rPr lang="ru-RU" dirty="0" smtClean="0"/>
                        <a:t>Купец Степан   </a:t>
                      </a:r>
                      <a:r>
                        <a:rPr lang="ru-RU" dirty="0" err="1" smtClean="0"/>
                        <a:t>Парамонович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Боярин Дружина Андреевич Морозов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258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Еремеевна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Онуфревна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2584">
                <a:tc>
                  <a:txBody>
                    <a:bodyPr/>
                    <a:lstStyle/>
                    <a:p>
                      <a:r>
                        <a:rPr lang="ru-RU" dirty="0" smtClean="0"/>
                        <a:t>Кулачный бой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Кулачный бой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6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924475"/>
          </a:xfrm>
        </p:spPr>
        <p:txBody>
          <a:bodyPr/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62870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applause.wav"/>
          </p:stSnd>
        </p:sndAc>
      </p:transition>
    </mc:Choice>
    <mc:Fallback>
      <p:transition spd="slow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208912" cy="924475"/>
          </a:xfrm>
        </p:spPr>
        <p:txBody>
          <a:bodyPr/>
          <a:lstStyle/>
          <a:p>
            <a:pPr algn="ctr"/>
            <a:r>
              <a:rPr lang="ru-RU" dirty="0" smtClean="0"/>
              <a:t>Соотнесите персонажей романа: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1)Никита </a:t>
            </a:r>
            <a:r>
              <a:rPr lang="ru-RU" dirty="0"/>
              <a:t>Романович Серебряный </a:t>
            </a:r>
            <a:r>
              <a:rPr lang="ru-RU" dirty="0" smtClean="0"/>
              <a:t>   а)атаман разбойников</a:t>
            </a:r>
            <a:endParaRPr lang="ru-RU" dirty="0"/>
          </a:p>
          <a:p>
            <a:r>
              <a:rPr lang="ru-RU" dirty="0" smtClean="0"/>
              <a:t>2)Иван </a:t>
            </a:r>
            <a:r>
              <a:rPr lang="ru-RU" dirty="0"/>
              <a:t>IV Грозный </a:t>
            </a:r>
            <a:r>
              <a:rPr lang="ru-RU" dirty="0" smtClean="0"/>
              <a:t>                         б)крестьянин-богатырь</a:t>
            </a:r>
            <a:r>
              <a:rPr lang="ru-RU" dirty="0"/>
              <a:t>, </a:t>
            </a:r>
            <a:r>
              <a:rPr lang="ru-RU" dirty="0" smtClean="0"/>
              <a:t>у</a:t>
            </a:r>
          </a:p>
          <a:p>
            <a:r>
              <a:rPr lang="ru-RU" dirty="0" smtClean="0"/>
              <a:t>                                                           которого опричники увезли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невесту</a:t>
            </a:r>
            <a:endParaRPr lang="ru-RU" dirty="0"/>
          </a:p>
          <a:p>
            <a:r>
              <a:rPr lang="ru-RU" dirty="0" smtClean="0"/>
              <a:t>3)Дружина </a:t>
            </a:r>
            <a:r>
              <a:rPr lang="ru-RU" dirty="0"/>
              <a:t>Андреевич Морозов </a:t>
            </a:r>
            <a:r>
              <a:rPr lang="ru-RU" dirty="0" smtClean="0"/>
              <a:t>       в)колдун</a:t>
            </a:r>
            <a:endParaRPr lang="ru-RU" dirty="0"/>
          </a:p>
          <a:p>
            <a:r>
              <a:rPr lang="ru-RU" dirty="0" smtClean="0"/>
              <a:t>4)Елена </a:t>
            </a:r>
            <a:r>
              <a:rPr lang="ru-RU" dirty="0"/>
              <a:t>Дмитриевна </a:t>
            </a:r>
            <a:r>
              <a:rPr lang="ru-RU" dirty="0" smtClean="0"/>
              <a:t>                       г)старый </a:t>
            </a:r>
            <a:r>
              <a:rPr lang="ru-RU" dirty="0"/>
              <a:t>атаман </a:t>
            </a:r>
            <a:r>
              <a:rPr lang="ru-RU" dirty="0" smtClean="0"/>
              <a:t>разбойников </a:t>
            </a:r>
          </a:p>
          <a:p>
            <a:r>
              <a:rPr lang="ru-RU" dirty="0" smtClean="0"/>
              <a:t>5)</a:t>
            </a:r>
            <a:r>
              <a:rPr lang="ru-RU" dirty="0" err="1" smtClean="0"/>
              <a:t>Малюта</a:t>
            </a:r>
            <a:r>
              <a:rPr lang="ru-RU" dirty="0" smtClean="0"/>
              <a:t> </a:t>
            </a:r>
            <a:r>
              <a:rPr lang="ru-RU" dirty="0"/>
              <a:t>Скуратов </a:t>
            </a:r>
            <a:r>
              <a:rPr lang="ru-RU" dirty="0" smtClean="0"/>
              <a:t>                         д)разбойник</a:t>
            </a:r>
            <a:endParaRPr lang="ru-RU" dirty="0"/>
          </a:p>
          <a:p>
            <a:r>
              <a:rPr lang="ru-RU" dirty="0" smtClean="0"/>
              <a:t>6)Максим </a:t>
            </a:r>
            <a:r>
              <a:rPr lang="ru-RU" dirty="0"/>
              <a:t>Скуратов </a:t>
            </a:r>
            <a:r>
              <a:rPr lang="ru-RU" dirty="0" smtClean="0"/>
              <a:t>                         е)стремянный </a:t>
            </a:r>
            <a:r>
              <a:rPr lang="ru-RU" dirty="0"/>
              <a:t>и воспитатель князя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Серебряного</a:t>
            </a:r>
            <a:endParaRPr lang="ru-RU" dirty="0"/>
          </a:p>
          <a:p>
            <a:r>
              <a:rPr lang="ru-RU" dirty="0" smtClean="0"/>
              <a:t>7)Матвей </a:t>
            </a:r>
            <a:r>
              <a:rPr lang="ru-RU" dirty="0"/>
              <a:t>Хомяк </a:t>
            </a:r>
            <a:r>
              <a:rPr lang="ru-RU" dirty="0" smtClean="0"/>
              <a:t>                              ж)русский боярин </a:t>
            </a:r>
          </a:p>
          <a:p>
            <a:r>
              <a:rPr lang="ru-RU" dirty="0" smtClean="0"/>
              <a:t>8)Афанасий </a:t>
            </a:r>
            <a:r>
              <a:rPr lang="ru-RU" dirty="0"/>
              <a:t>Иванович Вяземский </a:t>
            </a:r>
            <a:r>
              <a:rPr lang="ru-RU" dirty="0" smtClean="0"/>
              <a:t>    з)жена </a:t>
            </a:r>
            <a:r>
              <a:rPr lang="ru-RU" dirty="0"/>
              <a:t>Дружины Андреевича</a:t>
            </a:r>
          </a:p>
          <a:p>
            <a:r>
              <a:rPr lang="ru-RU" dirty="0" smtClean="0"/>
              <a:t>9)</a:t>
            </a:r>
            <a:r>
              <a:rPr lang="ru-RU" dirty="0" err="1" smtClean="0"/>
              <a:t>Ванюха</a:t>
            </a:r>
            <a:r>
              <a:rPr lang="ru-RU" dirty="0" smtClean="0"/>
              <a:t> Перстень                          и)русский воевода</a:t>
            </a:r>
            <a:endParaRPr lang="ru-RU" dirty="0"/>
          </a:p>
          <a:p>
            <a:r>
              <a:rPr lang="ru-RU" dirty="0" smtClean="0"/>
              <a:t>10)Коршун                                      к)глава опричников</a:t>
            </a:r>
            <a:endParaRPr lang="ru-RU" dirty="0"/>
          </a:p>
          <a:p>
            <a:r>
              <a:rPr lang="ru-RU" dirty="0" smtClean="0"/>
              <a:t>11)Хлопко                                       л)вымышленный </a:t>
            </a:r>
            <a:r>
              <a:rPr lang="ru-RU" dirty="0"/>
              <a:t>сын </a:t>
            </a:r>
            <a:r>
              <a:rPr lang="ru-RU" dirty="0" err="1" smtClean="0"/>
              <a:t>Малюты</a:t>
            </a:r>
            <a:r>
              <a:rPr lang="ru-RU" dirty="0" smtClean="0"/>
              <a:t>                  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Скуратова        </a:t>
            </a:r>
          </a:p>
          <a:p>
            <a:r>
              <a:rPr lang="ru-RU" dirty="0" smtClean="0"/>
              <a:t>12)Митька                                       м)русский царь</a:t>
            </a:r>
          </a:p>
          <a:p>
            <a:r>
              <a:rPr lang="ru-RU" dirty="0" smtClean="0"/>
              <a:t>13)</a:t>
            </a:r>
            <a:r>
              <a:rPr lang="ru-RU" dirty="0" err="1" smtClean="0"/>
              <a:t>Михеич</a:t>
            </a:r>
            <a:r>
              <a:rPr lang="ru-RU" dirty="0" smtClean="0"/>
              <a:t>                                       н)стремянный </a:t>
            </a:r>
            <a:r>
              <a:rPr lang="ru-RU" dirty="0" err="1" smtClean="0"/>
              <a:t>Малюты</a:t>
            </a:r>
            <a:endParaRPr lang="ru-RU" dirty="0" smtClean="0"/>
          </a:p>
          <a:p>
            <a:r>
              <a:rPr lang="ru-RU" dirty="0" smtClean="0"/>
              <a:t>14)Мельник                                     о)палач </a:t>
            </a:r>
            <a:r>
              <a:rPr lang="ru-RU" dirty="0"/>
              <a:t>Грозного</a:t>
            </a:r>
          </a:p>
        </p:txBody>
      </p:sp>
    </p:spTree>
    <p:extLst>
      <p:ext uri="{BB962C8B-B14F-4D97-AF65-F5344CB8AC3E}">
        <p14:creationId xmlns:p14="http://schemas.microsoft.com/office/powerpoint/2010/main" val="21022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8" y="260648"/>
            <a:ext cx="8712968" cy="924475"/>
          </a:xfrm>
        </p:spPr>
        <p:txBody>
          <a:bodyPr/>
          <a:lstStyle/>
          <a:p>
            <a:pPr algn="ctr"/>
            <a:r>
              <a:rPr lang="ru-RU" dirty="0" smtClean="0"/>
              <a:t>Найдите описание Москвы в тексте романа «Князь Серебряный»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5" y="1196752"/>
            <a:ext cx="7171134" cy="505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27784" y="6265619"/>
            <a:ext cx="350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onstantia" pitchFamily="18" charset="0"/>
              </a:rPr>
              <a:t>А.М.Васнецов</a:t>
            </a:r>
            <a:r>
              <a:rPr lang="ru-RU" altLang="ru-RU" dirty="0">
                <a:latin typeface="Constantia" pitchFamily="18" charset="0"/>
              </a:rPr>
              <a:t>. Кремль, </a:t>
            </a:r>
            <a:r>
              <a:rPr lang="en-US" altLang="ru-RU" dirty="0">
                <a:latin typeface="Constantia" pitchFamily="18" charset="0"/>
              </a:rPr>
              <a:t>XVI </a:t>
            </a:r>
            <a:r>
              <a:rPr lang="ru-RU" altLang="ru-RU" dirty="0">
                <a:latin typeface="Constantia" pitchFamily="18" charset="0"/>
              </a:rPr>
              <a:t>век.</a:t>
            </a:r>
          </a:p>
        </p:txBody>
      </p:sp>
    </p:spTree>
    <p:extLst>
      <p:ext uri="{BB962C8B-B14F-4D97-AF65-F5344CB8AC3E}">
        <p14:creationId xmlns:p14="http://schemas.microsoft.com/office/powerpoint/2010/main" val="21497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952" y="2056686"/>
            <a:ext cx="8557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ru-RU" b="1" dirty="0"/>
              <a:t>Опричнина</a:t>
            </a:r>
            <a:r>
              <a:rPr lang="ru-RU" dirty="0"/>
              <a:t>, </a:t>
            </a:r>
            <a:r>
              <a:rPr lang="ru-RU" dirty="0" err="1"/>
              <a:t>опришнина</a:t>
            </a:r>
            <a:r>
              <a:rPr lang="ru-RU" dirty="0"/>
              <a:t> (от древне-русского опричный — </a:t>
            </a:r>
            <a:r>
              <a:rPr lang="ru-RU" dirty="0" smtClean="0"/>
              <a:t>особый) — в 14-15 </a:t>
            </a:r>
            <a:r>
              <a:rPr lang="ru-RU" dirty="0"/>
              <a:t>вв. </a:t>
            </a:r>
            <a:r>
              <a:rPr lang="ru-RU" dirty="0" err="1"/>
              <a:t>опришниной</a:t>
            </a:r>
            <a:r>
              <a:rPr lang="ru-RU" dirty="0"/>
              <a:t> называли особое владение, выделенное членам великокняжеской </a:t>
            </a:r>
            <a:r>
              <a:rPr lang="ru-RU" dirty="0" smtClean="0"/>
              <a:t>династии.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 smtClean="0"/>
              <a:t>Опричник — дворянин, состоявший в опричнине — войске, созданном Иваном </a:t>
            </a:r>
            <a:r>
              <a:rPr lang="en-US" dirty="0" smtClean="0"/>
              <a:t>IV</a:t>
            </a:r>
            <a:r>
              <a:rPr lang="ru-RU" dirty="0" smtClean="0"/>
              <a:t> для борьбы с боярами в 1565-1572 годах. Опричники отличались крайней жестокостью.</a:t>
            </a:r>
            <a:endParaRPr lang="ru-RU" dirty="0"/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 smtClean="0"/>
              <a:t>Царь </a:t>
            </a:r>
            <a:r>
              <a:rPr lang="ru-RU" dirty="0"/>
              <a:t>избрал </a:t>
            </a:r>
            <a:r>
              <a:rPr lang="ru-RU" dirty="0" smtClean="0"/>
              <a:t>6000 опричников, </a:t>
            </a:r>
            <a:r>
              <a:rPr lang="ru-RU" dirty="0"/>
              <a:t>и взял с них присягу служить ему верою и правдою, доносить на изменников, не дружиться с </a:t>
            </a:r>
            <a:r>
              <a:rPr lang="ru-RU" i="1" dirty="0"/>
              <a:t>земскими</a:t>
            </a:r>
            <a:r>
              <a:rPr lang="ru-RU" dirty="0"/>
              <a:t>, не знать ни отца, ни матери, знать единственно Государя. За то Государь дал им не только земли, но и </a:t>
            </a:r>
            <a:r>
              <a:rPr lang="ru-RU" dirty="0" smtClean="0"/>
              <a:t>дома </a:t>
            </a:r>
            <a:r>
              <a:rPr lang="ru-RU" dirty="0"/>
              <a:t>и всю движимую собственность старых владельцев, высланных из пределов опричнины с голыми руками.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Иоанн предает всю Россию в жертву своим опричным: они были всегда правы в судах, а на них не было ни суда, ни управы. Опричник или </a:t>
            </a:r>
            <a:r>
              <a:rPr lang="ru-RU" i="1" dirty="0"/>
              <a:t>кромешник</a:t>
            </a:r>
            <a:r>
              <a:rPr lang="ru-RU" dirty="0"/>
              <a:t>  мог безопасно теснить, грабить соседа, и в случае жалобы брал с него пеню за бесчестье.</a:t>
            </a:r>
          </a:p>
        </p:txBody>
      </p:sp>
      <p:pic>
        <p:nvPicPr>
          <p:cNvPr id="4" name="Заголовок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5" y="836712"/>
            <a:ext cx="8242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Найдите описание опричника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005622" cy="44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9036496" cy="924475"/>
          </a:xfrm>
        </p:spPr>
        <p:txBody>
          <a:bodyPr/>
          <a:lstStyle/>
          <a:p>
            <a:pPr algn="ctr"/>
            <a:r>
              <a:rPr lang="ru-RU" dirty="0"/>
              <a:t>Репин </a:t>
            </a:r>
            <a:r>
              <a:rPr lang="ru-RU" dirty="0" err="1"/>
              <a:t>И</a:t>
            </a:r>
            <a:r>
              <a:rPr lang="ru-RU" dirty="0" err="1" smtClean="0"/>
              <a:t>."</a:t>
            </a:r>
            <a:r>
              <a:rPr lang="ru-RU" dirty="0" err="1"/>
              <a:t>Иван</a:t>
            </a:r>
            <a:r>
              <a:rPr lang="ru-RU" dirty="0"/>
              <a:t> Грозный и сын его Иван 16 ноября 1581 года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8194" name="Picture 2" descr="http://wdwf.ru/attach.asp?a_no=71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4579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1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3509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Иван Грозный </a:t>
            </a:r>
            <a:r>
              <a:rPr lang="ru-RU" dirty="0"/>
              <a:t>сжимает рукой окровавленный левый висок своего </a:t>
            </a:r>
            <a:r>
              <a:rPr lang="ru-RU" dirty="0" smtClean="0"/>
              <a:t>сына. Царевич </a:t>
            </a:r>
            <a:r>
              <a:rPr lang="ru-RU" dirty="0"/>
              <a:t>был тяжело ранен </a:t>
            </a:r>
            <a:r>
              <a:rPr lang="ru-RU" dirty="0" err="1"/>
              <a:t>полохом</a:t>
            </a:r>
            <a:r>
              <a:rPr lang="ru-RU" dirty="0"/>
              <a:t> в голову у </a:t>
            </a:r>
            <a:r>
              <a:rPr lang="ru-RU" dirty="0" smtClean="0"/>
              <a:t>виска.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Очевидец </a:t>
            </a:r>
            <a:r>
              <a:rPr lang="ru-RU" dirty="0" err="1"/>
              <a:t>Гейденштейн</a:t>
            </a:r>
            <a:r>
              <a:rPr lang="ru-RU" dirty="0"/>
              <a:t> вскользь упоминает, что после удара у царевича "развилась падучая".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исследовании останков царевича выявили большое содержание ртути и свинца в них. На счет состояния черепа мнения расходятся. Одни исследователи пишут, что череп был полностью невредим, другие (по источнику Э. Радзинского) - череп был разрушен в такой степени, что даже не удалось восстановить внешность Ивана Ивановича.</a:t>
            </a:r>
          </a:p>
        </p:txBody>
      </p:sp>
    </p:spTree>
    <p:extLst>
      <p:ext uri="{BB962C8B-B14F-4D97-AF65-F5344CB8AC3E}">
        <p14:creationId xmlns:p14="http://schemas.microsoft.com/office/powerpoint/2010/main" val="81576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152128"/>
          </a:xfrm>
        </p:spPr>
        <p:txBody>
          <a:bodyPr/>
          <a:lstStyle/>
          <a:p>
            <a:pPr algn="ctr"/>
            <a:r>
              <a:rPr lang="ru-RU" dirty="0" smtClean="0"/>
              <a:t>Как мотив убийства сына Ивана Грозного раскрыт в сюжете романа </a:t>
            </a:r>
            <a:br>
              <a:rPr lang="ru-RU" dirty="0" smtClean="0"/>
            </a:br>
            <a:r>
              <a:rPr lang="ru-RU" dirty="0" smtClean="0"/>
              <a:t>«Князь Серебряный»?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3990"/>
            <a:ext cx="2592288" cy="47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9125" y="4929188"/>
            <a:ext cx="31765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Monotype Corsiva" pitchFamily="66" charset="0"/>
              </a:rPr>
              <a:t>В.М.Васнецов</a:t>
            </a:r>
            <a:r>
              <a:rPr lang="ru-RU" altLang="ru-RU" sz="2800" dirty="0">
                <a:latin typeface="Monotype Corsiva" pitchFamily="66" charset="0"/>
              </a:rPr>
              <a:t>. </a:t>
            </a:r>
          </a:p>
          <a:p>
            <a:pPr eaLnBrk="1" hangingPunct="1"/>
            <a:r>
              <a:rPr lang="ru-RU" altLang="ru-RU" sz="2800" dirty="0">
                <a:latin typeface="Monotype Corsiva" pitchFamily="66" charset="0"/>
              </a:rPr>
              <a:t>«Царь Иван Грозный»</a:t>
            </a:r>
          </a:p>
          <a:p>
            <a:pPr eaLnBrk="1" hangingPunct="1"/>
            <a:r>
              <a:rPr lang="ru-RU" altLang="ru-RU" sz="2800" dirty="0">
                <a:latin typeface="Monotype Corsiva" pitchFamily="66" charset="0"/>
              </a:rPr>
              <a:t>(1530-1584)</a:t>
            </a:r>
          </a:p>
        </p:txBody>
      </p:sp>
    </p:spTree>
    <p:extLst>
      <p:ext uri="{BB962C8B-B14F-4D97-AF65-F5344CB8AC3E}">
        <p14:creationId xmlns:p14="http://schemas.microsoft.com/office/powerpoint/2010/main" val="328893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Александрова Слобода</a:t>
            </a:r>
            <a:endParaRPr lang="ru-RU" dirty="0"/>
          </a:p>
        </p:txBody>
      </p:sp>
      <p:pic>
        <p:nvPicPr>
          <p:cNvPr id="9218" name="Picture 2" descr="http://ukrafil.com/_mod_files/ce_images/RU2013/RU010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98" y="1628800"/>
            <a:ext cx="6840760" cy="50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9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203</TotalTime>
  <Words>454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Литература 7 класс</vt:lpstr>
      <vt:lpstr>Соотнесите персонажей романа:</vt:lpstr>
      <vt:lpstr>Найдите описание Москвы в тексте романа «Князь Серебряный»</vt:lpstr>
      <vt:lpstr>Историческая справка</vt:lpstr>
      <vt:lpstr>Найдите описание опричника</vt:lpstr>
      <vt:lpstr>Репин И."Иван Грозный и сын его Иван 16 ноября 1581 года"</vt:lpstr>
      <vt:lpstr>Историческая справка</vt:lpstr>
      <vt:lpstr>Как мотив убийства сына Ивана Грозного раскрыт в сюжете романа  «Князь Серебряный»?</vt:lpstr>
      <vt:lpstr>Александрова Слобода</vt:lpstr>
      <vt:lpstr>Расскажите порядок дня царя Ивана IV в Александровой слободе</vt:lpstr>
      <vt:lpstr>Отрывок из 21 главы:</vt:lpstr>
      <vt:lpstr>Кулачный бой</vt:lpstr>
      <vt:lpstr>Найдите в тексте описание Елены Дмитриевны</vt:lpstr>
      <vt:lpstr>Составьте таблицу</vt:lpstr>
      <vt:lpstr>Таблица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Алекс</cp:lastModifiedBy>
  <cp:revision>18</cp:revision>
  <dcterms:created xsi:type="dcterms:W3CDTF">2013-11-06T15:10:31Z</dcterms:created>
  <dcterms:modified xsi:type="dcterms:W3CDTF">2013-11-06T18:38:53Z</dcterms:modified>
</cp:coreProperties>
</file>