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75" r:id="rId9"/>
    <p:sldId id="276" r:id="rId10"/>
    <p:sldId id="263" r:id="rId11"/>
    <p:sldId id="268" r:id="rId12"/>
    <p:sldId id="269" r:id="rId13"/>
    <p:sldId id="264" r:id="rId14"/>
    <p:sldId id="277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104" d="100"/>
          <a:sy n="104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E393B-3E28-472C-93A0-7AE831F66064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26A16-8835-4F23-9343-1B7494A74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27E8-4059-4BFB-BF71-3234FBF08572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F5B5-21CF-477D-9716-5177AC4510A0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626A-CA88-496F-8CA7-974106D5809F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3C25-26C3-4E5F-A17C-02DFB81B94EE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F942-E444-45E5-B46A-2F724C0E048B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1CB6-5D03-4A7E-B407-B1474F4D9A18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98DC-4379-4CC3-B0F6-59C750DAFBAA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CEC3-1E2D-4AF9-A649-608EC7A6A877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B5C5-9573-42E9-9877-2BCC0C620A31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51E7-4136-42B6-AEA4-254D643AA1DC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BF35-3999-417D-960C-76F699AC0018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8A53-2020-4350-B80D-EC5CA6F66762}" type="datetime1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6EAC-AAE3-4D12-9C86-F1772FAFB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6;&#1072;&#1073;&#1086;&#1095;&#1080;&#1081;%20&#1089;&#1090;&#1086;&#1083;\&#1052;&#1099;%20&#1085;&#1072;&#1095;&#1080;&#1085;&#1072;&#1077;&#1084;%20&#1050;&#1042;&#1053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72;&#1073;&#1086;&#1095;&#1080;&#1081;%20&#1089;&#1090;&#1086;&#1083;\&#1050;&#1072;&#1087;&#1080;&#1090;&#1072;&#1085;&#1099;.mp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6;&#1072;&#1073;&#1086;&#1095;&#1080;&#1081;%20&#1089;&#1090;&#1086;&#1083;\&#1053;&#1072;%20&#1074;&#1099;&#1093;&#1086;&#1076;%20&#1082;&#1086;&#1084;&#1072;&#1085;&#1076;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КОНКУРС </a:t>
            </a:r>
            <a:r>
              <a:rPr lang="ru-RU" b="1" i="1" dirty="0" smtClean="0">
                <a:solidFill>
                  <a:srgbClr val="002060"/>
                </a:solidFill>
              </a:rPr>
              <a:t>- ИГРА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«МИФ»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171451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Arial Black" pitchFamily="34" charset="0"/>
              </a:rPr>
              <a:t>« Думай, соображай, решай! »</a:t>
            </a:r>
          </a:p>
          <a:p>
            <a:pPr algn="r"/>
            <a:r>
              <a:rPr lang="ru-RU" sz="1800" i="1" dirty="0" smtClean="0">
                <a:solidFill>
                  <a:schemeClr val="tx1"/>
                </a:solidFill>
                <a:latin typeface="Arial Black" pitchFamily="34" charset="0"/>
              </a:rPr>
              <a:t>Составил учитель математики:</a:t>
            </a:r>
          </a:p>
          <a:p>
            <a:pPr algn="r"/>
            <a:r>
              <a:rPr lang="ru-RU" sz="1800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Arial Black" pitchFamily="34" charset="0"/>
              </a:rPr>
              <a:t>Каскинова</a:t>
            </a:r>
            <a:r>
              <a:rPr lang="ru-RU" sz="1800" i="1" dirty="0" smtClean="0">
                <a:solidFill>
                  <a:schemeClr val="tx1"/>
                </a:solidFill>
                <a:latin typeface="Arial Black" pitchFamily="34" charset="0"/>
              </a:rPr>
              <a:t> Т.М.</a:t>
            </a:r>
            <a:endParaRPr lang="ru-RU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500570"/>
            <a:ext cx="800105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 smtClean="0">
                <a:latin typeface="Arial Black" pitchFamily="34" charset="0"/>
              </a:rPr>
              <a:t>Ноябрь,2012г.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п.Сулея,</a:t>
            </a:r>
            <a:endParaRPr lang="ru-RU" sz="2000" dirty="0">
              <a:latin typeface="Arial Black" pitchFamily="34" charset="0"/>
            </a:endParaRPr>
          </a:p>
          <a:p>
            <a:pPr algn="ctr"/>
            <a:r>
              <a:rPr lang="ru-RU" sz="2000" dirty="0" err="1">
                <a:latin typeface="Arial Black" pitchFamily="34" charset="0"/>
              </a:rPr>
              <a:t>Саткинский</a:t>
            </a:r>
            <a:r>
              <a:rPr lang="ru-RU" sz="2000" dirty="0">
                <a:latin typeface="Arial Black" pitchFamily="34" charset="0"/>
              </a:rPr>
              <a:t> район,</a:t>
            </a:r>
          </a:p>
          <a:p>
            <a:pPr algn="ctr"/>
            <a:r>
              <a:rPr lang="ru-RU" sz="2000" dirty="0">
                <a:latin typeface="Arial Black" pitchFamily="34" charset="0"/>
              </a:rPr>
              <a:t>Челябинская область</a:t>
            </a:r>
            <a:r>
              <a:rPr lang="ru-RU" sz="2400" dirty="0">
                <a:latin typeface="Arial Black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Солнце 6"/>
          <p:cNvSpPr/>
          <p:nvPr/>
        </p:nvSpPr>
        <p:spPr>
          <a:xfrm>
            <a:off x="7429520" y="1500174"/>
            <a:ext cx="914400" cy="914400"/>
          </a:xfrm>
          <a:prstGeom prst="su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Мы начинаем КВ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429520" y="52863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Переменка.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5)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"Каждой руке - своё дело"  Правая рука чертит окружность, левая - треугольник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b="1" i="1" dirty="0" smtClean="0"/>
              <a:t>                              </a:t>
            </a:r>
            <a:endParaRPr lang="ru-RU" i="1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57224" y="1643050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правая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643702" y="1643050"/>
            <a:ext cx="1928826" cy="1143008"/>
          </a:xfrm>
          <a:prstGeom prst="triangle">
            <a:avLst>
              <a:gd name="adj" fmla="val 56896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левая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Четвертый тур.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002060"/>
                </a:solidFill>
              </a:rPr>
              <a:t>"Игра"!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>
                <a:solidFill>
                  <a:schemeClr val="tx1"/>
                </a:solidFill>
              </a:rPr>
              <a:t>1</a:t>
            </a:r>
            <a:r>
              <a:rPr lang="ru-RU" sz="6400" b="1" dirty="0" smtClean="0">
                <a:solidFill>
                  <a:schemeClr val="tx1"/>
                </a:solidFill>
              </a:rPr>
              <a:t>.  </a:t>
            </a:r>
            <a:r>
              <a:rPr lang="ru-RU" sz="6400" b="1" dirty="0">
                <a:solidFill>
                  <a:schemeClr val="tx1"/>
                </a:solidFill>
              </a:rPr>
              <a:t>Нарисуй из цифр человечка.</a:t>
            </a:r>
          </a:p>
          <a:p>
            <a:pPr>
              <a:buNone/>
            </a:pPr>
            <a:r>
              <a:rPr lang="ru-RU" sz="6400" b="1" dirty="0">
                <a:solidFill>
                  <a:schemeClr val="tx1"/>
                </a:solidFill>
              </a:rPr>
              <a:t>2</a:t>
            </a:r>
            <a:r>
              <a:rPr lang="ru-RU" sz="6400" b="1" dirty="0" smtClean="0">
                <a:solidFill>
                  <a:schemeClr val="tx1"/>
                </a:solidFill>
              </a:rPr>
              <a:t>.  </a:t>
            </a:r>
            <a:r>
              <a:rPr lang="ru-RU" sz="6400" b="1" dirty="0">
                <a:solidFill>
                  <a:schemeClr val="tx1"/>
                </a:solidFill>
              </a:rPr>
              <a:t>Конкурс на внимание.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     </a:t>
            </a:r>
            <a:r>
              <a:rPr lang="ru-RU" sz="6400" b="1" dirty="0">
                <a:solidFill>
                  <a:schemeClr val="tx1"/>
                </a:solidFill>
              </a:rPr>
              <a:t>Считаем до 30, вместо чисел, кратных </a:t>
            </a:r>
            <a:r>
              <a:rPr lang="ru-RU" sz="6400" b="1" dirty="0" smtClean="0">
                <a:solidFill>
                  <a:schemeClr val="tx1"/>
                </a:solidFill>
              </a:rPr>
              <a:t>четырём</a:t>
            </a:r>
            <a:r>
              <a:rPr lang="ru-RU" sz="6400" b="1" dirty="0">
                <a:solidFill>
                  <a:schemeClr val="tx1"/>
                </a:solidFill>
              </a:rPr>
              <a:t>, произносим:"Ай, да я"!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  </a:t>
            </a:r>
            <a:endParaRPr lang="ru-RU" sz="64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 3.  </a:t>
            </a:r>
            <a:r>
              <a:rPr lang="ru-RU" sz="6400" b="1" dirty="0">
                <a:solidFill>
                  <a:schemeClr val="tx1"/>
                </a:solidFill>
              </a:rPr>
              <a:t>Кто быстрее впишет в прямоугольники нужные цифры?</a:t>
            </a:r>
          </a:p>
          <a:p>
            <a:pPr>
              <a:buNone/>
            </a:pPr>
            <a:r>
              <a:rPr lang="ru-RU" sz="6400" b="1" dirty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6400" b="1" dirty="0" smtClean="0"/>
              <a:t> </a:t>
            </a:r>
          </a:p>
          <a:p>
            <a:pPr>
              <a:buNone/>
            </a:pPr>
            <a:r>
              <a:rPr lang="ru-RU" sz="6400" b="1" dirty="0" smtClean="0"/>
              <a:t>4.   Отгадайте слова, содержащие известную аббревиатуру ПК </a:t>
            </a:r>
          </a:p>
          <a:p>
            <a:pPr>
              <a:buNone/>
            </a:pPr>
            <a:r>
              <a:rPr lang="ru-RU" sz="6400" b="1" dirty="0" smtClean="0"/>
              <a:t>                     ( Персональный компьютер)       </a:t>
            </a:r>
            <a:endParaRPr lang="ru-RU" sz="36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0" cy="2095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0" cy="209550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728" y="3357562"/>
          <a:ext cx="5072096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012"/>
                <a:gridCol w="634012"/>
                <a:gridCol w="634012"/>
                <a:gridCol w="634012"/>
                <a:gridCol w="634012"/>
                <a:gridCol w="634012"/>
                <a:gridCol w="634012"/>
                <a:gridCol w="634012"/>
              </a:tblGrid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    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  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олнце 9"/>
          <p:cNvSpPr/>
          <p:nvPr/>
        </p:nvSpPr>
        <p:spPr>
          <a:xfrm>
            <a:off x="7072330" y="428604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Четвертый тур.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</a:rPr>
              <a:t>"Игра"!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Ответы:</a:t>
            </a:r>
          </a:p>
          <a:p>
            <a:pPr marL="514350" indent="-514350"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tx1"/>
                </a:solidFill>
              </a:rPr>
              <a:t>3.  100-99=1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None/>
            </a:pP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4. Топка, сопка, тяпка, шапка, кепка, щепка, папка, кнопка, тряпка, шлюпка, оляпка, скрепка, покупка.</a:t>
            </a:r>
          </a:p>
          <a:p>
            <a:pPr marL="514350" indent="-514350">
              <a:buAutoNum type="arabicPeriod" startAt="3"/>
            </a:pP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7000892" y="428604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5940152" y="270892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5940152" y="2276872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Пятый тур.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Логические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i="1" dirty="0"/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1)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Из спичек сложена фигура, состоящая из 9 равных треугольников. Требуется убрать 5 спичек так, чтобы осталось 5 треугольников. Как это сделать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2) </a:t>
            </a:r>
            <a:r>
              <a:rPr lang="ru-RU" sz="2800" b="1" i="1" dirty="0">
                <a:solidFill>
                  <a:srgbClr val="7030A0"/>
                </a:solidFill>
              </a:rPr>
              <a:t>На озере росли лилии. </a:t>
            </a:r>
            <a:r>
              <a:rPr lang="ru-RU" sz="2800" b="1" i="1" dirty="0" smtClean="0">
                <a:solidFill>
                  <a:srgbClr val="7030A0"/>
                </a:solidFill>
              </a:rPr>
              <a:t>Каждый </a:t>
            </a:r>
            <a:r>
              <a:rPr lang="ru-RU" sz="2800" b="1" i="1" dirty="0">
                <a:solidFill>
                  <a:srgbClr val="7030A0"/>
                </a:solidFill>
              </a:rPr>
              <a:t>день их число удваивалось, и на 20-й день заросло всё озеро. На какой день заросла половина озера?                                        </a:t>
            </a:r>
            <a:r>
              <a:rPr lang="ru-RU" dirty="0"/>
              <a:t>           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6248" y="3429000"/>
            <a:ext cx="9144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393273" y="3464719"/>
            <a:ext cx="928694" cy="8572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28992" y="4357694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00496" y="371475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14744" y="4000504"/>
            <a:ext cx="11430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964777" y="3750471"/>
            <a:ext cx="642942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964777" y="3750471"/>
            <a:ext cx="642942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3679025" y="4036223"/>
            <a:ext cx="357190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500562" y="4000504"/>
            <a:ext cx="357190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Пятый тур.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Логические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Ответы:</a:t>
            </a:r>
          </a:p>
          <a:p>
            <a:pPr marL="2571750" lvl="4" indent="-742950">
              <a:buAutoNum type="arabicPeriod"/>
            </a:pPr>
            <a:r>
              <a:rPr lang="ru-RU" sz="4000" i="1" dirty="0" smtClean="0">
                <a:solidFill>
                  <a:srgbClr val="00B050"/>
                </a:solidFill>
              </a:rPr>
              <a:t>Показать.</a:t>
            </a:r>
          </a:p>
          <a:p>
            <a:pPr marL="2571750" lvl="4" indent="-742950">
              <a:buAutoNum type="arabicPeriod"/>
            </a:pPr>
            <a:endParaRPr lang="ru-RU" sz="4000" i="1" dirty="0" smtClean="0">
              <a:solidFill>
                <a:srgbClr val="00B050"/>
              </a:solidFill>
            </a:endParaRPr>
          </a:p>
          <a:p>
            <a:pPr marL="2571750" lvl="4" indent="-742950">
              <a:buAutoNum type="arabicPeriod"/>
            </a:pPr>
            <a:r>
              <a:rPr lang="ru-RU" sz="4000" b="1" i="1" dirty="0" smtClean="0">
                <a:solidFill>
                  <a:srgbClr val="7030A0"/>
                </a:solidFill>
              </a:rPr>
              <a:t>На 19 день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Шестой тур «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Капитанов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1. </a:t>
            </a:r>
            <a:r>
              <a:rPr lang="ru-RU" b="1" i="1" dirty="0" smtClean="0">
                <a:solidFill>
                  <a:srgbClr val="002060"/>
                </a:solidFill>
              </a:rPr>
              <a:t>   Что легко поднять, но трудно кинуть? </a:t>
            </a:r>
            <a:endParaRPr lang="ru-RU" dirty="0"/>
          </a:p>
          <a:p>
            <a:r>
              <a:rPr lang="ru-RU" b="1" i="1" dirty="0">
                <a:solidFill>
                  <a:srgbClr val="C00000"/>
                </a:solidFill>
              </a:rPr>
              <a:t>2. </a:t>
            </a:r>
            <a:r>
              <a:rPr lang="ru-RU" b="1" i="1" dirty="0" smtClean="0">
                <a:solidFill>
                  <a:srgbClr val="C00000"/>
                </a:solidFill>
              </a:rPr>
              <a:t>    Опознай пословицу: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</a:t>
            </a:r>
            <a:r>
              <a:rPr lang="ru-RU" b="1" i="1" dirty="0" smtClean="0">
                <a:solidFill>
                  <a:srgbClr val="0070C0"/>
                </a:solidFill>
              </a:rPr>
              <a:t>Дареному компьютеру в системный блок не заглядывают.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3.    </a:t>
            </a:r>
            <a:r>
              <a:rPr lang="ru-RU" dirty="0" smtClean="0">
                <a:solidFill>
                  <a:srgbClr val="C00000"/>
                </a:solidFill>
              </a:rPr>
              <a:t>Заглавия каких литературных произведений начинается с числа 20, 12, 3 ?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endParaRPr lang="ru-RU" b="1" i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6516216" y="2420888"/>
            <a:ext cx="642942" cy="700086"/>
          </a:xfrm>
          <a:prstGeom prst="star5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740352" y="2060848"/>
            <a:ext cx="571504" cy="628648"/>
          </a:xfrm>
          <a:prstGeom prst="star5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668344" y="3140968"/>
            <a:ext cx="500066" cy="571504"/>
          </a:xfrm>
          <a:prstGeom prst="star5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6012160" y="5301208"/>
            <a:ext cx="714380" cy="714380"/>
          </a:xfrm>
          <a:prstGeom prst="star5">
            <a:avLst/>
          </a:prstGeom>
          <a:solidFill>
            <a:schemeClr val="bg2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Капитан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980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Шестой тур «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Капитанов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Ответы и решения: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1.  Перо или пух.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AutoNum type="arabicPeriod" startAt="2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Дареному коню в зубы не смотрят.</a:t>
            </a:r>
          </a:p>
          <a:p>
            <a:pPr marL="514350" indent="-514350">
              <a:buAutoNum type="arabicPeriod" startAt="2"/>
            </a:pP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20 лет спустя, 12 стульев,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3 толстяка.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Солнце 4"/>
          <p:cNvSpPr/>
          <p:nvPr/>
        </p:nvSpPr>
        <p:spPr>
          <a:xfrm>
            <a:off x="5643570" y="5000636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5827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Седьмой тур.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Викторина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2000" dirty="0" smtClean="0"/>
              <a:t>(для команд и болельщиков)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58204" cy="4572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</a:rPr>
              <a:t>1. Сколько сейчас времени, если оставшаяся часть суток вдвое больше предыдущей? 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2</a:t>
            </a:r>
            <a:r>
              <a:rPr lang="ru-RU" sz="3500" dirty="0" smtClean="0">
                <a:solidFill>
                  <a:srgbClr val="C00000"/>
                </a:solidFill>
              </a:rPr>
              <a:t>.	Какое число делится на все числа без остатка?    </a:t>
            </a:r>
            <a:r>
              <a:rPr lang="ru-RU" sz="3500" b="1" i="1" dirty="0" smtClean="0"/>
              <a:t>                                                                                                                                                          </a:t>
            </a:r>
            <a:endParaRPr lang="ru-RU" sz="3500" dirty="0" smtClean="0"/>
          </a:p>
          <a:p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</a:rPr>
              <a:t>.	В каком случае произведение двух чисел равно множителю?                                                                                          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4.</a:t>
            </a:r>
            <a:r>
              <a:rPr lang="ru-RU" sz="3500" dirty="0" smtClean="0">
                <a:solidFill>
                  <a:srgbClr val="C00000"/>
                </a:solidFill>
              </a:rPr>
              <a:t>	Какое частное равняется делимому?                              </a:t>
            </a:r>
          </a:p>
          <a:p>
            <a:r>
              <a:rPr lang="ru-RU" sz="3500" b="1" dirty="0" smtClean="0">
                <a:solidFill>
                  <a:schemeClr val="accent4">
                    <a:lumMod val="75000"/>
                  </a:schemeClr>
                </a:solidFill>
              </a:rPr>
              <a:t>5.</a:t>
            </a:r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</a:rPr>
              <a:t>	Когда сумма двух чисел равна их разности?       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6.</a:t>
            </a:r>
            <a:r>
              <a:rPr lang="ru-RU" sz="3500" dirty="0" smtClean="0">
                <a:solidFill>
                  <a:srgbClr val="C00000"/>
                </a:solidFill>
              </a:rPr>
              <a:t>	Летела стая уток. Всего 5. Одну убили. Сколько осталось?  </a:t>
            </a:r>
          </a:p>
          <a:p>
            <a:pPr>
              <a:buNone/>
            </a:pPr>
            <a:r>
              <a:rPr lang="ru-RU" sz="3500" dirty="0" smtClean="0">
                <a:solidFill>
                  <a:srgbClr val="C00000"/>
                </a:solidFill>
              </a:rPr>
              <a:t>   </a:t>
            </a:r>
          </a:p>
          <a:p>
            <a:r>
              <a:rPr lang="ru-RU" sz="3500" dirty="0" smtClean="0">
                <a:solidFill>
                  <a:schemeClr val="accent4">
                    <a:lumMod val="75000"/>
                  </a:schemeClr>
                </a:solidFill>
              </a:rPr>
              <a:t>7.	5 свечей. Две из них потухли. Сколько свечей осталось?     </a:t>
            </a:r>
            <a:r>
              <a:rPr lang="ru-RU" sz="3500" dirty="0" smtClean="0"/>
              <a:t>                                                                                </a:t>
            </a:r>
            <a:r>
              <a:rPr lang="ru-RU" sz="3500" dirty="0" smtClean="0">
                <a:solidFill>
                  <a:srgbClr val="C00000"/>
                </a:solidFill>
              </a:rPr>
              <a:t>	 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8.</a:t>
            </a:r>
            <a:r>
              <a:rPr lang="ru-RU" sz="3500" dirty="0" smtClean="0">
                <a:solidFill>
                  <a:srgbClr val="C00000"/>
                </a:solidFill>
              </a:rPr>
              <a:t>	Шоколадка стоит 10 рублей, и ещё половина шоколадки. Сколько стоит шоколадка?                                                                                                               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7858148" y="1214422"/>
            <a:ext cx="914400" cy="914400"/>
          </a:xfrm>
          <a:prstGeom prst="bentConnector3">
            <a:avLst>
              <a:gd name="adj1" fmla="val 40769"/>
            </a:avLst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Седьмой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тур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3600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Викторина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br>
              <a:rPr lang="ru-RU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b="1" dirty="0" smtClean="0"/>
              <a:t> </a:t>
            </a:r>
            <a:r>
              <a:rPr lang="ru-RU" sz="2000" dirty="0"/>
              <a:t>(для команд и болельщиков)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Ответы 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1.  </a:t>
            </a:r>
            <a:r>
              <a:rPr lang="ru-RU" b="1" i="1" dirty="0" smtClean="0">
                <a:solidFill>
                  <a:srgbClr val="7030A0"/>
                </a:solidFill>
              </a:rPr>
              <a:t>8часов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b="1" i="1" dirty="0" smtClean="0">
                <a:solidFill>
                  <a:srgbClr val="7030A0"/>
                </a:solidFill>
              </a:rPr>
              <a:t>  0</a:t>
            </a:r>
            <a:r>
              <a:rPr lang="ru-RU" b="1" dirty="0">
                <a:solidFill>
                  <a:srgbClr val="7030A0"/>
                </a:solidFill>
              </a:rPr>
              <a:t>	</a:t>
            </a:r>
            <a:r>
              <a:rPr lang="ru-RU" b="1" i="1" dirty="0" smtClean="0">
                <a:solidFill>
                  <a:srgbClr val="7030A0"/>
                </a:solidFill>
              </a:rPr>
              <a:t>                                                                                                                                                          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3.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Когда </a:t>
            </a:r>
            <a:r>
              <a:rPr lang="ru-RU" b="1" i="1" dirty="0">
                <a:solidFill>
                  <a:srgbClr val="7030A0"/>
                </a:solidFill>
              </a:rPr>
              <a:t>один из множителей равен 0 или </a:t>
            </a:r>
            <a:r>
              <a:rPr lang="ru-RU" b="1" i="1" dirty="0" smtClean="0">
                <a:solidFill>
                  <a:srgbClr val="7030A0"/>
                </a:solidFill>
              </a:rPr>
              <a:t>1    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4.	</a:t>
            </a:r>
            <a:r>
              <a:rPr lang="ru-RU" b="1" i="1" dirty="0" smtClean="0">
                <a:solidFill>
                  <a:srgbClr val="7030A0"/>
                </a:solidFill>
              </a:rPr>
              <a:t>Когда </a:t>
            </a:r>
            <a:r>
              <a:rPr lang="ru-RU" b="1" i="1" dirty="0">
                <a:solidFill>
                  <a:srgbClr val="7030A0"/>
                </a:solidFill>
              </a:rPr>
              <a:t>делитель равен </a:t>
            </a:r>
            <a:r>
              <a:rPr lang="ru-RU" b="1" i="1" dirty="0" smtClean="0">
                <a:solidFill>
                  <a:srgbClr val="7030A0"/>
                </a:solidFill>
              </a:rPr>
              <a:t>1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5.	</a:t>
            </a:r>
            <a:r>
              <a:rPr lang="ru-RU" b="1" i="1" dirty="0" smtClean="0">
                <a:solidFill>
                  <a:srgbClr val="7030A0"/>
                </a:solidFill>
              </a:rPr>
              <a:t>Когда </a:t>
            </a:r>
            <a:r>
              <a:rPr lang="ru-RU" b="1" i="1" dirty="0">
                <a:solidFill>
                  <a:srgbClr val="7030A0"/>
                </a:solidFill>
              </a:rPr>
              <a:t>одно из слагаемых равно </a:t>
            </a:r>
            <a:r>
              <a:rPr lang="ru-RU" b="1" i="1" dirty="0" smtClean="0">
                <a:solidFill>
                  <a:srgbClr val="7030A0"/>
                </a:solidFill>
              </a:rPr>
              <a:t>0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6.  </a:t>
            </a:r>
            <a:r>
              <a:rPr lang="ru-RU" b="1" i="1" dirty="0" smtClean="0">
                <a:solidFill>
                  <a:srgbClr val="7030A0"/>
                </a:solidFill>
              </a:rPr>
              <a:t>1 </a:t>
            </a:r>
            <a:r>
              <a:rPr lang="ru-RU" b="1" i="1" dirty="0">
                <a:solidFill>
                  <a:srgbClr val="7030A0"/>
                </a:solidFill>
              </a:rPr>
              <a:t>утка осталась, остальные </a:t>
            </a:r>
            <a:r>
              <a:rPr lang="ru-RU" b="1" i="1" dirty="0" smtClean="0">
                <a:solidFill>
                  <a:srgbClr val="7030A0"/>
                </a:solidFill>
              </a:rPr>
              <a:t>улетели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7.	</a:t>
            </a:r>
            <a:r>
              <a:rPr lang="ru-RU" b="1" i="1" dirty="0" smtClean="0">
                <a:solidFill>
                  <a:srgbClr val="7030A0"/>
                </a:solidFill>
              </a:rPr>
              <a:t>2 </a:t>
            </a:r>
            <a:r>
              <a:rPr lang="ru-RU" b="1" i="1" dirty="0">
                <a:solidFill>
                  <a:srgbClr val="7030A0"/>
                </a:solidFill>
              </a:rPr>
              <a:t>свечи осталось, остальные </a:t>
            </a:r>
            <a:r>
              <a:rPr lang="ru-RU" b="1" i="1" dirty="0" smtClean="0">
                <a:solidFill>
                  <a:srgbClr val="7030A0"/>
                </a:solidFill>
              </a:rPr>
              <a:t>догорели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8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b="1" dirty="0">
                <a:solidFill>
                  <a:srgbClr val="7030A0"/>
                </a:solidFill>
              </a:rPr>
              <a:t>	</a:t>
            </a:r>
            <a:r>
              <a:rPr lang="ru-RU" b="1" i="1" dirty="0" smtClean="0">
                <a:solidFill>
                  <a:srgbClr val="7030A0"/>
                </a:solidFill>
              </a:rPr>
              <a:t>20 рублей</a:t>
            </a: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	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endParaRPr lang="ru-RU" b="1" dirty="0">
              <a:solidFill>
                <a:srgbClr val="7030A0"/>
              </a:solidFill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flipV="1">
            <a:off x="6715140" y="1214422"/>
            <a:ext cx="1643074" cy="1143008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7030A0"/>
                </a:solidFill>
              </a:rPr>
              <a:t>Подведение итогов конкурса. </a:t>
            </a:r>
            <a:r>
              <a:rPr lang="ru-RU" sz="2800" b="1" i="1" dirty="0" smtClean="0">
                <a:solidFill>
                  <a:srgbClr val="7030A0"/>
                </a:solidFill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642910" y="3643314"/>
            <a:ext cx="2214578" cy="178595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2место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286116" y="1928802"/>
            <a:ext cx="2357454" cy="2071702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r>
              <a:rPr lang="ru-RU" sz="1400" dirty="0" smtClean="0"/>
              <a:t>место</a:t>
            </a:r>
            <a:endParaRPr lang="ru-RU" sz="1400" dirty="0"/>
          </a:p>
        </p:txBody>
      </p:sp>
      <p:sp>
        <p:nvSpPr>
          <p:cNvPr id="6" name="8-конечная звезда 5"/>
          <p:cNvSpPr/>
          <p:nvPr/>
        </p:nvSpPr>
        <p:spPr>
          <a:xfrm>
            <a:off x="6786578" y="3643314"/>
            <a:ext cx="1928826" cy="1643074"/>
          </a:xfrm>
          <a:prstGeom prst="star8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3место</a:t>
            </a:r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6732240" y="1844824"/>
            <a:ext cx="914400" cy="914400"/>
          </a:xfrm>
          <a:prstGeom prst="smileyFace">
            <a:avLst/>
          </a:prstGeom>
          <a:solidFill>
            <a:srgbClr val="7030A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>План </a:t>
            </a:r>
            <a:r>
              <a:rPr lang="ru-RU" b="1" u="sng" dirty="0"/>
              <a:t>проведения конкурса: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/>
              <a:t>1</a:t>
            </a:r>
            <a:r>
              <a:rPr lang="ru-RU" b="1" i="1" dirty="0" smtClean="0"/>
              <a:t>.</a:t>
            </a:r>
            <a:r>
              <a:rPr lang="ru-RU" b="1" i="1" dirty="0"/>
              <a:t> </a:t>
            </a:r>
            <a:r>
              <a:rPr lang="ru-RU" b="1" i="1" dirty="0" smtClean="0"/>
              <a:t> </a:t>
            </a:r>
            <a:r>
              <a:rPr lang="ru-RU" b="1" i="1" dirty="0"/>
              <a:t>Представление команд.</a:t>
            </a:r>
            <a:endParaRPr lang="ru-RU" dirty="0"/>
          </a:p>
          <a:p>
            <a:r>
              <a:rPr lang="ru-RU" b="1" i="1" dirty="0"/>
              <a:t>2.	Решение задач на внимание.                  </a:t>
            </a:r>
            <a:endParaRPr lang="ru-RU" dirty="0"/>
          </a:p>
          <a:p>
            <a:r>
              <a:rPr lang="ru-RU" b="1" i="1" dirty="0"/>
              <a:t>3.	Логические задачки.                                 </a:t>
            </a:r>
            <a:endParaRPr lang="ru-RU" dirty="0"/>
          </a:p>
          <a:p>
            <a:r>
              <a:rPr lang="ru-RU" b="1" i="1" dirty="0"/>
              <a:t>4</a:t>
            </a:r>
            <a:r>
              <a:rPr lang="ru-RU" b="1" i="1" dirty="0" smtClean="0"/>
              <a:t>.   </a:t>
            </a:r>
            <a:r>
              <a:rPr lang="ru-RU" b="1" i="1" dirty="0"/>
              <a:t>Задачки игрового </a:t>
            </a:r>
            <a:r>
              <a:rPr lang="ru-RU" b="1" i="1" dirty="0" smtClean="0"/>
              <a:t>характера</a:t>
            </a:r>
            <a:endParaRPr lang="ru-RU" dirty="0"/>
          </a:p>
          <a:p>
            <a:r>
              <a:rPr lang="ru-RU" b="1" i="1" dirty="0"/>
              <a:t>5. </a:t>
            </a:r>
            <a:r>
              <a:rPr lang="ru-RU" b="1" i="1" dirty="0" smtClean="0"/>
              <a:t>  </a:t>
            </a:r>
            <a:r>
              <a:rPr lang="ru-RU" b="1" i="1" dirty="0"/>
              <a:t>Конкурс капитанов.                                 </a:t>
            </a:r>
            <a:endParaRPr lang="ru-RU" dirty="0"/>
          </a:p>
          <a:p>
            <a:r>
              <a:rPr lang="ru-RU" b="1" i="1" dirty="0"/>
              <a:t>6. </a:t>
            </a:r>
            <a:r>
              <a:rPr lang="ru-RU" b="1" i="1" dirty="0" smtClean="0"/>
              <a:t>  Викторина</a:t>
            </a:r>
            <a:r>
              <a:rPr lang="ru-RU" b="1" i="1" dirty="0"/>
              <a:t>. </a:t>
            </a:r>
            <a:endParaRPr lang="ru-RU" b="1" i="1" dirty="0" smtClean="0"/>
          </a:p>
          <a:p>
            <a:r>
              <a:rPr lang="ru-RU" b="1" i="1" dirty="0" smtClean="0"/>
              <a:t>7.   Подведение итогов конкурса.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57818" y="3071810"/>
            <a:ext cx="628648" cy="6286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286380" y="4000504"/>
            <a:ext cx="914400" cy="70008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rot="10800000" flipV="1">
            <a:off x="7643834" y="2643182"/>
            <a:ext cx="1000132" cy="357190"/>
          </a:xfrm>
          <a:prstGeom prst="bentConnector3">
            <a:avLst>
              <a:gd name="adj1" fmla="val 50000"/>
            </a:avLst>
          </a:prstGeom>
          <a:ln w="762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Шестиугольник 10"/>
          <p:cNvSpPr/>
          <p:nvPr/>
        </p:nvSpPr>
        <p:spPr>
          <a:xfrm>
            <a:off x="7429520" y="4572008"/>
            <a:ext cx="714380" cy="571504"/>
          </a:xfrm>
          <a:prstGeom prst="hexagon">
            <a:avLst/>
          </a:prstGeom>
          <a:solidFill>
            <a:srgbClr val="00B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ирог 17"/>
          <p:cNvSpPr/>
          <p:nvPr/>
        </p:nvSpPr>
        <p:spPr>
          <a:xfrm>
            <a:off x="7072330" y="3500438"/>
            <a:ext cx="714380" cy="642942"/>
          </a:xfrm>
          <a:prstGeom prst="pi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Улыбающееся лицо 24"/>
          <p:cNvSpPr/>
          <p:nvPr/>
        </p:nvSpPr>
        <p:spPr>
          <a:xfrm>
            <a:off x="6929454" y="5286388"/>
            <a:ext cx="857256" cy="642942"/>
          </a:xfrm>
          <a:prstGeom prst="smileyFace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Название команд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1                     2                   3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28596" y="2500306"/>
            <a:ext cx="2786082" cy="2500330"/>
          </a:xfrm>
          <a:prstGeom prst="triangle">
            <a:avLst>
              <a:gd name="adj" fmla="val 5047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714620"/>
            <a:ext cx="2214578" cy="23574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15074" y="2571744"/>
            <a:ext cx="2500330" cy="2500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u="sng" dirty="0" smtClean="0"/>
              <a:t/>
            </a:r>
            <a:br>
              <a:rPr lang="ru-RU" sz="4000" b="1" u="sng" dirty="0" smtClean="0"/>
            </a:br>
            <a:r>
              <a:rPr lang="ru-RU" sz="4000" b="1" u="sng" dirty="0" smtClean="0">
                <a:solidFill>
                  <a:srgbClr val="002060"/>
                </a:solidFill>
              </a:rPr>
              <a:t>Первый </a:t>
            </a:r>
            <a:r>
              <a:rPr lang="ru-RU" sz="4000" b="1" u="sng" dirty="0">
                <a:solidFill>
                  <a:srgbClr val="002060"/>
                </a:solidFill>
              </a:rPr>
              <a:t>тур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Математический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1. Шла старушка в Москву, и навстречу ей три старика. Сколько человек шло в Москву</a:t>
            </a:r>
            <a:r>
              <a:rPr lang="ru-RU" dirty="0"/>
              <a:t>?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2. Что легче: пуд ваты или пуд железа?                                                     </a:t>
            </a:r>
            <a:endParaRPr lang="ru-RU" b="1" i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3.Сколько горошин может войти в пустой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стакан?</a:t>
            </a:r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4. К 7 прибавить 5. Как правильно записать "одиннадцать" или "</a:t>
            </a:r>
            <a:r>
              <a:rPr lang="ru-RU" b="1" dirty="0" err="1">
                <a:solidFill>
                  <a:srgbClr val="C00000"/>
                </a:solidFill>
              </a:rPr>
              <a:t>адиннадцать</a:t>
            </a:r>
            <a:r>
              <a:rPr lang="ru-RU" b="1" dirty="0">
                <a:solidFill>
                  <a:srgbClr val="C00000"/>
                </a:solidFill>
              </a:rPr>
              <a:t>"?   </a:t>
            </a:r>
            <a:r>
              <a:rPr lang="ru-RU" b="1" dirty="0" smtClean="0">
                <a:solidFill>
                  <a:srgbClr val="C00000"/>
                </a:solidFill>
              </a:rPr>
              <a:t>        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5. Спутник Земли делает один оборот за 1 час 40 мин., а второй оборот за 100 мин. Как это получается?                                                                                          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6. Двое играли в шахматы 4 часа. Сколько времени играл каждый?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7. Из Москвы в Петербург вышел поезд со скоростью 60 км/ч, а из Петербурга в Москву вышел второй поезд со скоростью 70 км/ч. Какой из поездов будет дальше от Москвы в момент встречи?              </a:t>
            </a:r>
          </a:p>
          <a:p>
            <a:endParaRPr lang="ru-RU" dirty="0"/>
          </a:p>
        </p:txBody>
      </p:sp>
      <p:sp>
        <p:nvSpPr>
          <p:cNvPr id="4" name="Арка 3"/>
          <p:cNvSpPr/>
          <p:nvPr/>
        </p:nvSpPr>
        <p:spPr>
          <a:xfrm>
            <a:off x="7072330" y="857232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>
            <a:off x="7929586" y="857232"/>
            <a:ext cx="914400" cy="9144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есяц 5"/>
          <p:cNvSpPr/>
          <p:nvPr/>
        </p:nvSpPr>
        <p:spPr>
          <a:xfrm>
            <a:off x="7572396" y="57148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На выход команд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000892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1. В Москву шла 1 старушка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2. Одинаково, по пуду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3. Одна, вторая горошина войдёт уже не в пустой.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4. 12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5.  1ч 40 мин = 100 мин 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6.  4 часа играл каждый шахматист.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7. Поезда будут на одинаковом расстоянии от Москвы в момент встречи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Ответы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858016" y="428604"/>
            <a:ext cx="914400" cy="914400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Второй тур.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Информатический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               </a:t>
            </a: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 Расшифровать закодированный текст и объяснить способ кодирования: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1.Лоса шила </a:t>
            </a:r>
            <a:r>
              <a:rPr lang="ru-RU" sz="3600" b="1" i="1" dirty="0" err="1" smtClean="0">
                <a:solidFill>
                  <a:schemeClr val="accent6">
                    <a:lumMod val="75000"/>
                  </a:schemeClr>
                </a:solidFill>
              </a:rPr>
              <a:t>ф</a:t>
            </a: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 фасе.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2.Коляманлядаля.</a:t>
            </a: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3.Акитамрофни.</a:t>
            </a:r>
            <a:r>
              <a:rPr lang="ru-RU" sz="3600" b="1" i="1" dirty="0" smtClean="0">
                <a:solidFill>
                  <a:srgbClr val="C00000"/>
                </a:solidFill>
              </a:rPr>
              <a:t>    </a:t>
            </a:r>
            <a:endParaRPr lang="ru-RU" sz="3600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/>
              <a:t>  </a:t>
            </a:r>
            <a:endParaRPr lang="ru-RU" b="1" i="1" dirty="0"/>
          </a:p>
        </p:txBody>
      </p:sp>
      <p:sp>
        <p:nvSpPr>
          <p:cNvPr id="4" name="Молния 3"/>
          <p:cNvSpPr/>
          <p:nvPr/>
        </p:nvSpPr>
        <p:spPr>
          <a:xfrm>
            <a:off x="7143768" y="214290"/>
            <a:ext cx="1643074" cy="150019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олния 4"/>
          <p:cNvSpPr/>
          <p:nvPr/>
        </p:nvSpPr>
        <p:spPr>
          <a:xfrm>
            <a:off x="785786" y="357166"/>
            <a:ext cx="1571636" cy="148590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Второй тур.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Ответы.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800" b="1" i="1" dirty="0" smtClean="0"/>
              <a:t> </a:t>
            </a:r>
          </a:p>
          <a:p>
            <a:pPr algn="ctr">
              <a:buNone/>
            </a:pPr>
            <a:endParaRPr lang="ru-RU" sz="2800" b="1" i="1" dirty="0" smtClean="0"/>
          </a:p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1) Роза жила в вазе.            </a:t>
            </a:r>
          </a:p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2) Команда.  </a:t>
            </a:r>
          </a:p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 3) Информатика.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buNone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Третий тур.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Физический.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1. </a:t>
            </a:r>
            <a:r>
              <a:rPr lang="ru-RU" sz="2800" b="1" dirty="0" smtClean="0">
                <a:solidFill>
                  <a:srgbClr val="7030A0"/>
                </a:solidFill>
              </a:rPr>
              <a:t>Волокнами хлопка издавна пользуется человечество для своих нужд. А для какой цели тонкое шелковистое волокно  служит самому растению?</a:t>
            </a:r>
          </a:p>
          <a:p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2.  </a:t>
            </a:r>
            <a:r>
              <a:rPr lang="ru-RU" sz="2800" dirty="0" smtClean="0">
                <a:solidFill>
                  <a:srgbClr val="C00000"/>
                </a:solidFill>
              </a:rPr>
              <a:t>Дым от костра стелется низко, а не поднимается вверх. По верной примете это к дождливой погоде. Почему</a:t>
            </a:r>
            <a:r>
              <a:rPr lang="ru-RU" sz="2800" b="1" dirty="0" smtClean="0">
                <a:solidFill>
                  <a:srgbClr val="C00000"/>
                </a:solidFill>
              </a:rPr>
              <a:t>? </a:t>
            </a:r>
            <a:endParaRPr lang="ru-RU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Третий тур.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Ответы: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1. Парашют. Переносит семена.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2.  Уже д</a:t>
            </a:r>
            <a:r>
              <a:rPr lang="ru-RU" b="1" i="1" dirty="0" smtClean="0">
                <a:solidFill>
                  <a:srgbClr val="C00000"/>
                </a:solidFill>
              </a:rPr>
              <a:t>о дождя в воздухе появляются частицы воды, пылинки угля смачиваются, тяжелеют и опускаются вниз.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579</TotalTime>
  <Words>650</Words>
  <Application>Microsoft Office PowerPoint</Application>
  <PresentationFormat>Экран (4:3)</PresentationFormat>
  <Paragraphs>153</Paragraphs>
  <Slides>19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КОНКУРС - ИГРА  «МИФ»  </vt:lpstr>
      <vt:lpstr>  План проведения конкурса:   </vt:lpstr>
      <vt:lpstr>Название команд</vt:lpstr>
      <vt:lpstr> Первый тур. Математический. </vt:lpstr>
      <vt:lpstr>Ответы</vt:lpstr>
      <vt:lpstr>Второй тур.             Информатический.</vt:lpstr>
      <vt:lpstr>Второй тур. Ответы.</vt:lpstr>
      <vt:lpstr>Третий тур. Физический.</vt:lpstr>
      <vt:lpstr>Третий тур. Ответы:</vt:lpstr>
      <vt:lpstr> Переменка.</vt:lpstr>
      <vt:lpstr>  Четвертый тур. "Игра"!  </vt:lpstr>
      <vt:lpstr>Четвертый тур. "Игра"!</vt:lpstr>
      <vt:lpstr>Пятый тур. Логические задачи.</vt:lpstr>
      <vt:lpstr>Пятый тур. Логические задачи.</vt:lpstr>
      <vt:lpstr>Шестой тур «Капитанов»</vt:lpstr>
      <vt:lpstr>Шестой тур «Капитанов»</vt:lpstr>
      <vt:lpstr>Седьмой тур.  Викторина  (для команд и болельщиков)</vt:lpstr>
      <vt:lpstr> Седьмой тур.   Викторина.   (для команд и болельщиков) </vt:lpstr>
      <vt:lpstr>Подведение итогов конкурса.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КОНКУРС</dc:title>
  <dc:creator>Администратор</dc:creator>
  <cp:lastModifiedBy>Admin</cp:lastModifiedBy>
  <cp:revision>69</cp:revision>
  <dcterms:created xsi:type="dcterms:W3CDTF">2012-03-11T18:05:54Z</dcterms:created>
  <dcterms:modified xsi:type="dcterms:W3CDTF">2013-04-01T12:11:16Z</dcterms:modified>
</cp:coreProperties>
</file>