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1DBD4C-0D65-4913-BEC7-3481B30B09F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ECFD9-C1C2-42DC-9C7C-00F0195D2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akartinki.narod.ru/215651321/Pic_108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www.kids-price.ru/i/shop/aFamilyxephin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000924" cy="4572032"/>
          </a:xfrm>
        </p:spPr>
        <p:txBody>
          <a:bodyPr>
            <a:noAutofit/>
          </a:bodyPr>
          <a:lstStyle/>
          <a:p>
            <a:pPr algn="ctr"/>
            <a:r>
              <a:rPr lang="ru-RU" sz="2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Картинка 14 из 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657229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«Именно семья признается всеми исследователями основным носителем культурных образцов, наследуемых из поколения в поколение, а также необходимым условием социализации личности. Именно в семье человек обучается социальным ролям, получает основы образования, навыки поведения»! </a:t>
            </a:r>
          </a:p>
          <a:p>
            <a:pPr algn="r">
              <a:buNone/>
            </a:pPr>
            <a:r>
              <a:rPr lang="ru-RU" dirty="0" smtClean="0"/>
              <a:t>Фролов С.С.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Семья – носитель культурных традиций.</a:t>
            </a:r>
          </a:p>
          <a:p>
            <a:r>
              <a:rPr lang="ru-RU" dirty="0" smtClean="0"/>
              <a:t>Основу специфически культурологического изучения семьи составляет культурно-ценностный подход.</a:t>
            </a:r>
          </a:p>
          <a:p>
            <a:r>
              <a:rPr lang="ru-RU" dirty="0" smtClean="0"/>
              <a:t>Семья в истории традиции приобретала различное ценностное содержание на различных этапах ее становления и развития. </a:t>
            </a:r>
          </a:p>
          <a:p>
            <a:r>
              <a:rPr lang="ru-RU" dirty="0" smtClean="0"/>
              <a:t>Семья является важнейшим носителем культурных традиций от их становления и развития до распространения.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Ценность </a:t>
            </a:r>
            <a:r>
              <a:rPr lang="ru-RU" dirty="0" smtClean="0"/>
              <a:t>- это общепринятое убеждение относительно целей, к которым человек должен стремиться, они составляют основу нравственных принципов.</a:t>
            </a:r>
          </a:p>
          <a:p>
            <a:r>
              <a:rPr lang="ru-RU" dirty="0" smtClean="0"/>
              <a:t>Культурная норма - это "устойчивое регулятивное образование, которое в этом качестве утверждено, признано и оправдано членами сообщества, а часто даже кодифицировано, то есть облачено в устную или письменную формулу, составляющую часть морального кодекса". [Орлова Э.А.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500298" y="1142984"/>
            <a:ext cx="3714776" cy="350046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7 я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42860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Культурные ценности семьи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000100" y="1214422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традиции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71472" y="2714620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досуг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357290" y="4286256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книги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571868" y="5000636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ремесло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572132" y="4071942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быт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357950" y="2643182"/>
            <a:ext cx="2071702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искусство</a:t>
            </a:r>
            <a:endParaRPr lang="ru-RU" sz="2000" dirty="0">
              <a:solidFill>
                <a:srgbClr val="00589A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5786446" y="1142984"/>
            <a:ext cx="1857388" cy="857256"/>
          </a:xfrm>
          <a:prstGeom prst="clou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589A"/>
                </a:solidFill>
              </a:rPr>
              <a:t>спорт</a:t>
            </a:r>
            <a:endParaRPr lang="ru-RU" sz="2000" dirty="0">
              <a:solidFill>
                <a:srgbClr val="005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71736" y="1142984"/>
            <a:ext cx="3643338" cy="4214842"/>
            <a:chOff x="2643174" y="1428736"/>
            <a:chExt cx="3643338" cy="4214842"/>
          </a:xfrm>
        </p:grpSpPr>
        <p:sp>
          <p:nvSpPr>
            <p:cNvPr id="5" name="Овал 4"/>
            <p:cNvSpPr/>
            <p:nvPr/>
          </p:nvSpPr>
          <p:spPr>
            <a:xfrm>
              <a:off x="2643174" y="1428736"/>
              <a:ext cx="3643338" cy="4214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dirty="0" smtClean="0"/>
                <a:t>семья</a:t>
              </a:r>
              <a:endParaRPr lang="ru-RU" sz="5400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 rot="16200000">
              <a:off x="3786182" y="2643182"/>
              <a:ext cx="1143008" cy="285752"/>
            </a:xfrm>
            <a:prstGeom prst="rightArrow">
              <a:avLst>
                <a:gd name="adj1" fmla="val 50000"/>
                <a:gd name="adj2" fmla="val 8666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286248" y="3143248"/>
              <a:ext cx="928694" cy="285752"/>
            </a:xfrm>
            <a:prstGeom prst="rightArrow">
              <a:avLst>
                <a:gd name="adj1" fmla="val 50000"/>
                <a:gd name="adj2" fmla="val 8666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Блок-схема: процесс 8"/>
          <p:cNvSpPr/>
          <p:nvPr/>
        </p:nvSpPr>
        <p:spPr>
          <a:xfrm>
            <a:off x="4214810" y="1214422"/>
            <a:ext cx="142876" cy="2857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5400000">
            <a:off x="2721755" y="2850353"/>
            <a:ext cx="128590" cy="2857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5400000">
            <a:off x="5925748" y="2861070"/>
            <a:ext cx="150024" cy="2857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286248" y="4929198"/>
            <a:ext cx="142876" cy="2857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18 из 5321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664"/>
          <a:stretch>
            <a:fillRect/>
          </a:stretch>
        </p:blipFill>
        <p:spPr bwMode="auto">
          <a:xfrm>
            <a:off x="6429388" y="357166"/>
            <a:ext cx="2395067" cy="1857388"/>
          </a:xfrm>
          <a:prstGeom prst="rect">
            <a:avLst/>
          </a:prstGeom>
          <a:noFill/>
        </p:spPr>
      </p:pic>
      <p:pic>
        <p:nvPicPr>
          <p:cNvPr id="1032" name="Picture 8" descr="http://im0-tub.yandex.net/i?id=73826097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214578" cy="2214578"/>
          </a:xfrm>
          <a:prstGeom prst="rect">
            <a:avLst/>
          </a:prstGeom>
          <a:noFill/>
        </p:spPr>
      </p:pic>
      <p:pic>
        <p:nvPicPr>
          <p:cNvPr id="1036" name="Picture 12" descr="http://im8-tub.yandex.net/i?id=4930495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86058"/>
            <a:ext cx="1928826" cy="1563924"/>
          </a:xfrm>
          <a:prstGeom prst="rect">
            <a:avLst/>
          </a:prstGeom>
          <a:noFill/>
        </p:spPr>
      </p:pic>
      <p:pic>
        <p:nvPicPr>
          <p:cNvPr id="1038" name="Picture 14" descr="http://im0-tub.yandex.net/i?id=105947684-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684" y="2500306"/>
            <a:ext cx="2161148" cy="1714512"/>
          </a:xfrm>
          <a:prstGeom prst="rect">
            <a:avLst/>
          </a:prstGeom>
          <a:noFill/>
        </p:spPr>
      </p:pic>
      <p:pic>
        <p:nvPicPr>
          <p:cNvPr id="1040" name="Picture 16" descr="http://im0-tub.yandex.net/i?id=177999684-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43446"/>
            <a:ext cx="2490017" cy="1643074"/>
          </a:xfrm>
          <a:prstGeom prst="rect">
            <a:avLst/>
          </a:prstGeom>
          <a:noFill/>
        </p:spPr>
      </p:pic>
      <p:pic>
        <p:nvPicPr>
          <p:cNvPr id="1042" name="Picture 18" descr="http://im3-tub.yandex.net/i?id=24100735-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429132"/>
            <a:ext cx="2514608" cy="1920883"/>
          </a:xfrm>
          <a:prstGeom prst="rect">
            <a:avLst/>
          </a:prstGeom>
          <a:noFill/>
        </p:spPr>
      </p:pic>
      <p:pic>
        <p:nvPicPr>
          <p:cNvPr id="22" name="Picture 6" descr="http://im5-tub.yandex.net/i?id=29102515-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42852"/>
            <a:ext cx="1220568" cy="9286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Книга жизни</a:t>
            </a:r>
            <a:endParaRPr lang="ru-RU" sz="6600" dirty="0"/>
          </a:p>
        </p:txBody>
      </p:sp>
      <p:pic>
        <p:nvPicPr>
          <p:cNvPr id="16386" name="Picture 2" descr="http://im8-tub.yandex.net/i?id=8218687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2058623" cy="314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http://4put.ru/pictures/max/159/489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3724275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Время от времени в различных культурах возникают опасения, что может произойти размывание культурного, ценностного ядра, подмена "своих" ценностей "чужими". </a:t>
            </a:r>
          </a:p>
          <a:p>
            <a:r>
              <a:rPr lang="ru-RU" dirty="0" smtClean="0"/>
              <a:t>Ценности (и на уровне личности, и на уровне общества) обнажаются в ситуации кризиса или конфликта. Между тем, ценности ядра любой культуры невозможно изменить ни доказательством их несостоятельности, ни демонстрацией более привлекательных ценностей.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234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7 я</vt:lpstr>
      <vt:lpstr>Слайд 2</vt:lpstr>
      <vt:lpstr>Слайд 3</vt:lpstr>
      <vt:lpstr>Слайд 4</vt:lpstr>
      <vt:lpstr>Слайд 5</vt:lpstr>
      <vt:lpstr>Слайд 6</vt:lpstr>
      <vt:lpstr>Слайд 7</vt:lpstr>
      <vt:lpstr>Книга жизни</vt:lpstr>
      <vt:lpstr>Слайд 9</vt:lpstr>
    </vt:vector>
  </TitlesOfParts>
  <Company>КСОШ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я</dc:title>
  <dc:creator>USER</dc:creator>
  <cp:lastModifiedBy>user1</cp:lastModifiedBy>
  <cp:revision>18</cp:revision>
  <dcterms:created xsi:type="dcterms:W3CDTF">2010-04-08T01:20:09Z</dcterms:created>
  <dcterms:modified xsi:type="dcterms:W3CDTF">2013-02-05T07:31:31Z</dcterms:modified>
</cp:coreProperties>
</file>