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81" r:id="rId24"/>
    <p:sldId id="279" r:id="rId25"/>
    <p:sldId id="278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2D48B0-7CD8-4923-A71A-8AA50C2C9E1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A48C1F-B0A1-4028-B3B0-B92D9D01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senin.niv.ru/esenin/foto.htm" TargetMode="External"/><Relationship Id="rId2" Type="http://schemas.openxmlformats.org/officeDocument/2006/relationships/hyperlink" Target="http://esenin.niv.ru/esenin/biografiy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enin.niv.ru/esenin/family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5"/>
            <a:ext cx="7886728" cy="279656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Александрович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Есенин</a:t>
            </a:r>
            <a:r>
              <a:rPr lang="ru-RU" dirty="0" smtClean="0"/>
              <a:t>. Биография писателя.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Презентация </a:t>
            </a:r>
            <a:r>
              <a:rPr lang="ru-RU" dirty="0" smtClean="0"/>
              <a:t> </a:t>
            </a:r>
            <a:r>
              <a:rPr lang="ru-RU" dirty="0" err="1" smtClean="0"/>
              <a:t>Гаськовой</a:t>
            </a:r>
            <a:r>
              <a:rPr lang="ru-RU" dirty="0" smtClean="0"/>
              <a:t> Э.А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Учителя литературы </a:t>
            </a:r>
            <a:r>
              <a:rPr lang="ru-RU" dirty="0" smtClean="0"/>
              <a:t>МБОУ СОШ № 2 г. Тайшета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6841" y="1571612"/>
            <a:ext cx="579124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Сергей Есенин с Н. А. Клюевым. Осень 1916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4786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В первой половине 1916 г. Есенин призывается в армию, но благодаря хлопотам друзей получает назначение ("с высочайшего соизволения") санитаром в Царскосельский военно-санитарный поезд № 143 Ее Императорского Величества Государыни Императрицы Александры Федоровны, что позволяет ему беспрепятственно посещать литературные салоны, бывать на приемах у меценатов, выступать на концертах.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Служба в армии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9750" y="1920081"/>
            <a:ext cx="5524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Групповой снимок персонала и команды поезда 7 июня 1916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9190" y="4876800"/>
            <a:ext cx="4214810" cy="1266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"Радуница"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14810" y="357166"/>
            <a:ext cx="4572032" cy="44894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Первый сборник стихов Есенина </a:t>
            </a:r>
            <a:r>
              <a:rPr lang="ru-RU" dirty="0" smtClean="0">
                <a:solidFill>
                  <a:srgbClr val="FF0000"/>
                </a:solidFill>
              </a:rPr>
              <a:t>"Радуница" </a:t>
            </a:r>
            <a:r>
              <a:rPr lang="ru-RU" dirty="0" smtClean="0"/>
              <a:t>(1916) восторженно приветствуется критикой, обнаружившей в нем свежую струю, отмечавшей юную непосредственность и </a:t>
            </a:r>
            <a:r>
              <a:rPr lang="ru-RU" dirty="0" smtClean="0"/>
              <a:t>природный </a:t>
            </a:r>
            <a:r>
              <a:rPr lang="ru-RU" dirty="0" smtClean="0"/>
              <a:t>вкус автора.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3571868" cy="51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481329"/>
            <a:ext cx="8401080" cy="4233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В начале 1918 Есенин переезжает в Москву. С воодушевлением встретив революцию, он пишет несколько небольших поэм ("Иорданская голубица", "</a:t>
            </a:r>
            <a:r>
              <a:rPr lang="ru-RU" sz="3600" dirty="0" err="1" smtClean="0"/>
              <a:t>Инония</a:t>
            </a:r>
            <a:r>
              <a:rPr lang="ru-RU" sz="3600" dirty="0" smtClean="0"/>
              <a:t>", "Небесный барабанщик", все 1918) проникнутых радостным предчувствием "преображения" жизни.</a:t>
            </a:r>
            <a:endParaRPr lang="ru-RU" sz="3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Революция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214810" cy="64294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Имажинизм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428992" y="5355102"/>
            <a:ext cx="4965200" cy="914400"/>
          </a:xfrm>
        </p:spPr>
        <p:txBody>
          <a:bodyPr/>
          <a:lstStyle/>
          <a:p>
            <a:r>
              <a:rPr lang="ru-RU" sz="2800" dirty="0" smtClean="0"/>
              <a:t>С.А.Есенин 1919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0430" y="1000108"/>
            <a:ext cx="4893762" cy="38462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Поиски в сфере образности сближают Есенина с А. Б. </a:t>
            </a:r>
            <a:r>
              <a:rPr lang="ru-RU" dirty="0" err="1" smtClean="0"/>
              <a:t>Мариенгофом</a:t>
            </a:r>
            <a:r>
              <a:rPr lang="ru-RU" dirty="0" smtClean="0"/>
              <a:t>, В. Г. </a:t>
            </a:r>
            <a:r>
              <a:rPr lang="ru-RU" dirty="0" err="1" smtClean="0"/>
              <a:t>Шершеневичем</a:t>
            </a:r>
            <a:r>
              <a:rPr lang="ru-RU" dirty="0" smtClean="0"/>
              <a:t>, Р. Ивневым, в начале 1919 они объединяются в группу </a:t>
            </a:r>
            <a:r>
              <a:rPr lang="ru-RU" dirty="0" smtClean="0">
                <a:solidFill>
                  <a:srgbClr val="FF0000"/>
                </a:solidFill>
              </a:rPr>
              <a:t>имажинистов</a:t>
            </a:r>
            <a:r>
              <a:rPr lang="ru-RU" dirty="0" smtClean="0"/>
              <a:t>; Есенин становится завсегдатаем «Стойла Пегаса» -  литературного кафе имажинистов у </a:t>
            </a:r>
            <a:r>
              <a:rPr lang="ru-RU" dirty="0" err="1" smtClean="0"/>
              <a:t>Никитских</a:t>
            </a:r>
            <a:r>
              <a:rPr lang="ru-RU" dirty="0" smtClean="0"/>
              <a:t> ворот в Москве.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630" y="1785926"/>
            <a:ext cx="2832618" cy="415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p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81329"/>
            <a:ext cx="8258204" cy="42336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В начале 1920-х гг. в стихах Есенина появляются мотивы "развороченного бурей быта" (в 1920 распался длившийся около трех лет брак с З. Н. </a:t>
            </a:r>
            <a:r>
              <a:rPr lang="ru-RU" dirty="0" err="1" smtClean="0"/>
              <a:t>Райх</a:t>
            </a:r>
            <a:r>
              <a:rPr lang="ru-RU" dirty="0" smtClean="0"/>
              <a:t>), пьяной удали, сменяющейся надрывной тоской.</a:t>
            </a:r>
          </a:p>
          <a:p>
            <a:r>
              <a:rPr lang="ru-RU" dirty="0" smtClean="0"/>
              <a:t> Поэт предстает хулиганом, скандалистом, пропойцей с окровавленной душой, ковыляющим "из притона в притон", где его окружает "чужой и хохочущий сброд" (сборники "Исповедь хулигана", 1921; "Москва кабацкая", 1924).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"Москва кабацкая"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481776" cy="57150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Айседора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29058" y="1714488"/>
            <a:ext cx="4929222" cy="32861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Событием в жизни Есенина явилась встреча с американской танцовщицей </a:t>
            </a:r>
            <a:r>
              <a:rPr lang="ru-RU" sz="2800" dirty="0" err="1" smtClean="0">
                <a:solidFill>
                  <a:srgbClr val="FF0000"/>
                </a:solidFill>
              </a:rPr>
              <a:t>Айседорой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Дункан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(осень 1921), которая через полгода стала его женой.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1214422"/>
            <a:ext cx="317184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Есенин и </a:t>
            </a:r>
            <a:r>
              <a:rPr lang="ru-RU" dirty="0" err="1" smtClean="0"/>
              <a:t>Айседора</a:t>
            </a:r>
            <a:r>
              <a:rPr lang="ru-RU" dirty="0" smtClean="0"/>
              <a:t>, 1922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1071546"/>
            <a:ext cx="4750886" cy="37747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Совместное путешествие по Европе (Германия, Бельгия, Франция, Италия) и Америке (май 1922 август 1923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857364"/>
            <a:ext cx="23574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481329"/>
            <a:ext cx="8258204" cy="43051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На родину Есенин вернулся с радостью, ощущением обновления, желанием "быть певцом и гражданином... в великих штатах СССР".</a:t>
            </a:r>
          </a:p>
          <a:p>
            <a:r>
              <a:rPr lang="ru-RU" dirty="0" smtClean="0"/>
              <a:t>К этому периоду относятся лучшие произведения:</a:t>
            </a:r>
          </a:p>
          <a:p>
            <a:r>
              <a:rPr lang="ru-RU" dirty="0" smtClean="0"/>
              <a:t>"Отговорила роща золотая...",</a:t>
            </a:r>
          </a:p>
          <a:p>
            <a:r>
              <a:rPr lang="ru-RU" dirty="0" smtClean="0"/>
              <a:t> "Письмо к матери",</a:t>
            </a:r>
          </a:p>
          <a:p>
            <a:r>
              <a:rPr lang="ru-RU" dirty="0" smtClean="0"/>
              <a:t> "Мы теперь уходим понемногу...", </a:t>
            </a:r>
          </a:p>
          <a:p>
            <a:r>
              <a:rPr lang="ru-RU" dirty="0" smtClean="0"/>
              <a:t>цикл "Персидские мотивы", </a:t>
            </a:r>
          </a:p>
          <a:p>
            <a:r>
              <a:rPr lang="ru-RU" dirty="0" smtClean="0"/>
              <a:t>поэма "Анна </a:t>
            </a:r>
            <a:r>
              <a:rPr lang="ru-RU" dirty="0" err="1" smtClean="0"/>
              <a:t>Снегина</a:t>
            </a:r>
            <a:r>
              <a:rPr lang="ru-RU" dirty="0" smtClean="0"/>
              <a:t>" и др.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1923-1925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786182" y="571500"/>
            <a:ext cx="5072098" cy="5429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Сергей Есенин родился 21 сентября (4 октября) 1895 в селе Константиново Рязанской губернии в семье крестьянина Александра Есенина.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Александр Никитич Есенин (1873-1931) и Татьяна Федоровна Есенина (Титова) (1865-1955).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00108"/>
            <a:ext cx="3029447" cy="46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1329"/>
            <a:ext cx="8329642" cy="43051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Одним из последних произведений стала поэма «Страна негодяев» ,  в которой он обличал советскую власть. После этого на него началась травля в газетах.</a:t>
            </a:r>
          </a:p>
          <a:p>
            <a:r>
              <a:rPr lang="ru-RU" dirty="0" smtClean="0"/>
              <a:t>Последние два года жизни Есенина прошли в постоянных разъездах: скрываясь от судебного преследования,  он трижды совершает путешествия на Кавказ, несколько раз ездит в Ленинград, семь раз в Константиново. При этом в очередной раз пытается начать семейную жизнь, но его союз с С. А. Толстой (внучкой Л. Н. Толстого) не был счастливым.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Трагический финал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21497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В конце ноября 1925 из-за угрозы ареста ему пришлось лечь в психоневрологическую клинику. </a:t>
            </a:r>
          </a:p>
          <a:p>
            <a:r>
              <a:rPr lang="ru-RU" dirty="0" smtClean="0"/>
              <a:t>Софья Толстая договорилась с профессором П.Б. Ганнушкиным о госпитализации поэта в платную клинику Московского университета. Сотрудники ГПУ и милиции сбились с ног, разыскивая поэта.</a:t>
            </a:r>
          </a:p>
          <a:p>
            <a:r>
              <a:rPr lang="ru-RU" dirty="0" smtClean="0"/>
              <a:t>28 ноября чекисты  потребовали выдачи Есенина, но П.Б. Ганнушкин не выдал своего земляка.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929190" y="714355"/>
            <a:ext cx="3714776" cy="48577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23 декабря уезжает в Ленинград.</a:t>
            </a:r>
          </a:p>
          <a:p>
            <a:r>
              <a:rPr lang="ru-RU" dirty="0" smtClean="0"/>
              <a:t> В ночь на 28 декабря жизнь Есенина трагически оборвалась в Ленинграде, в гостинице «</a:t>
            </a:r>
            <a:r>
              <a:rPr lang="ru-RU" dirty="0" err="1" smtClean="0"/>
              <a:t>Англетер</a:t>
            </a:r>
            <a:r>
              <a:rPr lang="ru-RU" dirty="0" smtClean="0"/>
              <a:t>», при невыясненных обстоятельствах.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46"/>
            <a:ext cx="4038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4876800"/>
            <a:ext cx="7429520" cy="766778"/>
          </a:xfrm>
        </p:spPr>
        <p:txBody>
          <a:bodyPr>
            <a:normAutofit/>
          </a:bodyPr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643306" y="5715016"/>
            <a:ext cx="5500694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Гостиница «</a:t>
            </a:r>
            <a:r>
              <a:rPr lang="ru-RU" sz="2000" dirty="0" err="1" smtClean="0"/>
              <a:t>Англетер</a:t>
            </a:r>
            <a:r>
              <a:rPr lang="ru-RU" sz="2400" dirty="0" smtClean="0"/>
              <a:t>» 2010 год</a:t>
            </a:r>
            <a:endParaRPr lang="ru-RU" sz="2400" dirty="0"/>
          </a:p>
        </p:txBody>
      </p:sp>
      <p:pic>
        <p:nvPicPr>
          <p:cNvPr id="2050" name="Picture 2" descr="C:\Users\Кирилл\Desktop\P101039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8572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168900" y="5354638"/>
            <a:ext cx="3975100" cy="914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Последнее стихотворение Сергея Есенина.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85786" y="274638"/>
            <a:ext cx="7715304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До свиданья, друг мой, до свиданья.</a:t>
            </a:r>
          </a:p>
          <a:p>
            <a:r>
              <a:rPr lang="ru-RU" dirty="0" smtClean="0"/>
              <a:t>Милый мой, ты у меня в груди.</a:t>
            </a:r>
          </a:p>
          <a:p>
            <a:r>
              <a:rPr lang="ru-RU" dirty="0" smtClean="0"/>
              <a:t>Предназначенное расставанье</a:t>
            </a:r>
          </a:p>
          <a:p>
            <a:r>
              <a:rPr lang="ru-RU" dirty="0" smtClean="0"/>
              <a:t>Обещает встречу впереди. </a:t>
            </a:r>
          </a:p>
          <a:p>
            <a:endParaRPr lang="ru-RU" dirty="0" smtClean="0"/>
          </a:p>
          <a:p>
            <a:r>
              <a:rPr lang="ru-RU" dirty="0" smtClean="0"/>
              <a:t>До свиданья, друг мой, без руки, без слова,</a:t>
            </a:r>
          </a:p>
          <a:p>
            <a:r>
              <a:rPr lang="ru-RU" dirty="0" smtClean="0"/>
              <a:t>Не грусти и не печаль бровей, —</a:t>
            </a:r>
          </a:p>
          <a:p>
            <a:r>
              <a:rPr lang="ru-RU" dirty="0" smtClean="0"/>
              <a:t>В этой жизни умирать не ново,</a:t>
            </a:r>
          </a:p>
          <a:p>
            <a:r>
              <a:rPr lang="ru-RU" dirty="0" smtClean="0"/>
              <a:t>Но и жить, конечно, не новей.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571868" y="5354638"/>
            <a:ext cx="5572132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Похоронен поэт в Москве на </a:t>
            </a:r>
            <a:r>
              <a:rPr lang="ru-RU" sz="2800" dirty="0" smtClean="0"/>
              <a:t>Ваганьковском кладбище</a:t>
            </a:r>
            <a:r>
              <a:rPr lang="ru-RU" sz="1400" dirty="0" smtClean="0"/>
              <a:t>.</a:t>
            </a:r>
            <a:endParaRPr lang="ru-RU" sz="1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57224" y="431800"/>
            <a:ext cx="7429552" cy="48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http://esenin.niv.ru/esenin/biografiya.htm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http://esenin.niv.ru/esenin/foto.htm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http://esenin.niv.ru/esenin/family.htm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981200" y="5443538"/>
            <a:ext cx="7162800" cy="6477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Дом-музей Сергея Александровича Есенина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214313"/>
            <a:ext cx="65008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"С двух лет был отдан на воспитание довольно зажиточному деду по матери, у которого было трое взрослых неженатых сыновей, с которыми протекло почти все мое детство. Дядья мои были ребята озорные и отчаянные. Трех с половиной лет они посадили меня на лошадь без седла и сразу пустили в галоп. Потом меня учили плавать. Дядя Саша брал меня в лодку, отъезжал от берега, снимал с меня белье и, как щенка, бросал в воду".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Есенин о своем детстве: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429124" y="5357826"/>
            <a:ext cx="4714876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емская начальная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071934" y="500042"/>
            <a:ext cx="4714875" cy="4572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В 1904 Есенина отдают на обучение в </a:t>
            </a:r>
            <a:r>
              <a:rPr lang="ru-RU" dirty="0" err="1" smtClean="0"/>
              <a:t>Константиновское</a:t>
            </a:r>
            <a:r>
              <a:rPr lang="ru-RU" dirty="0" smtClean="0"/>
              <a:t> земское училище, а затем - в церковно-учительскую школу в городке Спас-Клепики (1909-12), из которой вышел "учителем школы грамоты".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009" y="642918"/>
            <a:ext cx="378404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81329"/>
            <a:ext cx="8043890" cy="32335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Летом 1912 Есенин переехал в Москву, некоторое время служил в мясной лавке, где приказчиком работал его отец. </a:t>
            </a:r>
          </a:p>
          <a:p>
            <a:r>
              <a:rPr lang="ru-RU" dirty="0" smtClean="0"/>
              <a:t>После конфликта с отцом ушел из лавки, работал в книгоиздательстве, затем в типографии И. Д. Сытина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642910" y="214291"/>
            <a:ext cx="3286148" cy="928710"/>
          </a:xfrm>
        </p:spPr>
        <p:txBody>
          <a:bodyPr>
            <a:normAutofit/>
          </a:bodyPr>
          <a:lstStyle/>
          <a:p>
            <a:r>
              <a:rPr lang="ru-RU" dirty="0" smtClean="0"/>
              <a:t>1913 год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28662" y="1428736"/>
            <a:ext cx="2854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071934" y="857232"/>
            <a:ext cx="4786346" cy="44012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Есенин примкнул к революционно настроенным рабочим и оказался под надзором полиции.</a:t>
            </a:r>
          </a:p>
          <a:p>
            <a:r>
              <a:rPr lang="ru-RU" sz="2800" dirty="0" smtClean="0"/>
              <a:t> В это же время Есенин занимается на историко-философском отделении университета Шанявского (1913-15).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481329"/>
            <a:ext cx="8186766" cy="430512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 детства слагавший стихи (в основном в подражание А. В. Кольцову, И. С. Никитину, С. Д. Дрожжину), Есенин обретает единомышленников в "</a:t>
            </a:r>
            <a:r>
              <a:rPr lang="ru-RU" dirty="0" err="1" smtClean="0"/>
              <a:t>Суриковском</a:t>
            </a:r>
            <a:r>
              <a:rPr lang="ru-RU" dirty="0" smtClean="0"/>
              <a:t> литературно-музыкальном кружке", членом которого он становится в 1912.</a:t>
            </a:r>
          </a:p>
          <a:p>
            <a:r>
              <a:rPr lang="ru-RU" dirty="0" smtClean="0"/>
              <a:t> Печататься начинает в 1914 в московских детских журналах (первое  стихотворение "Береза").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Дебют поэта.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1329"/>
            <a:ext cx="8329642" cy="40908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Есенин приезжает в Петроград, где знакомится с А. А. Блоком, С. М. Городецким, А. М. Ремизовым, Н. С. Гумилевым , сближается с Н. А. Клюевым, оказавшим на него значительное влияние. Их совместные выступления со стихами и частушками, стилизованными под "крестьянскую", "народную" манеру (Есенин являлся публике златокудрым молодцем в расшитой рубашке и сафьяновых сапожках), имели большой успех.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1915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1072</Words>
  <Application>Microsoft Office PowerPoint</Application>
  <PresentationFormat>Экран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Сергей Александрович Есенин. Биография писателя. </vt:lpstr>
      <vt:lpstr>Слайд 2</vt:lpstr>
      <vt:lpstr>Слайд 3</vt:lpstr>
      <vt:lpstr>Есенин о своем детстве:</vt:lpstr>
      <vt:lpstr>Земская начальная школа</vt:lpstr>
      <vt:lpstr>Москва </vt:lpstr>
      <vt:lpstr>1913 год</vt:lpstr>
      <vt:lpstr>Дебют поэта.</vt:lpstr>
      <vt:lpstr>1915 год</vt:lpstr>
      <vt:lpstr>Сергей Есенин с Н. А. Клюевым. Осень 1916 г.</vt:lpstr>
      <vt:lpstr>Служба в армии  </vt:lpstr>
      <vt:lpstr>Групповой снимок персонала и команды поезда 7 июня 1916 г</vt:lpstr>
      <vt:lpstr>"Радуница"  </vt:lpstr>
      <vt:lpstr>Революция  </vt:lpstr>
      <vt:lpstr>Имажинизм  </vt:lpstr>
      <vt:lpstr>"Москва кабацкая"  </vt:lpstr>
      <vt:lpstr>Айседора  </vt:lpstr>
      <vt:lpstr>Есенин и Айседора, 1922</vt:lpstr>
      <vt:lpstr>1923-1925</vt:lpstr>
      <vt:lpstr>Трагический финал</vt:lpstr>
      <vt:lpstr>Слайд 21</vt:lpstr>
      <vt:lpstr>Слайд 22</vt:lpstr>
      <vt:lpstr>Санкт-Петербург</vt:lpstr>
      <vt:lpstr>Слайд 24</vt:lpstr>
      <vt:lpstr>Слайд 25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Александрович Есенин</dc:title>
  <dc:creator>Кирилл</dc:creator>
  <cp:lastModifiedBy>Элла</cp:lastModifiedBy>
  <cp:revision>13</cp:revision>
  <dcterms:created xsi:type="dcterms:W3CDTF">2011-03-10T18:23:51Z</dcterms:created>
  <dcterms:modified xsi:type="dcterms:W3CDTF">2014-06-13T12:20:44Z</dcterms:modified>
</cp:coreProperties>
</file>