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12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8" y="20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26E9F9-5ECD-4CA2-85AB-4EC6C70140D1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9B2276-E838-4CBE-8474-D656C8E28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CD6C1-79FB-46FA-957D-E6BF3518E8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8F4C0-D425-41BD-B86E-857748C9C8FA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F6DA-FD75-4B66-AF13-87F8CBAB7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5FCF-335D-4AB5-B93C-0943C2F8F349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6311-7033-42A3-8315-4C4B453F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A987-B36B-4074-A417-A515DC0FE400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B4DD-BFFD-4195-8769-98BDE2AA2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1FF4-4364-4755-B697-54AE9FA11235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9DC3-FA4D-4BEB-842C-3AC1E6F65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D5BA-79A7-444B-BEFB-8FEEE570EC0A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42EE-2302-4ED1-9FAD-5098747AE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D499-7145-48B5-9AB3-A548F12F12E3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375D-A40D-4D64-A14E-E4D14B2DC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6E60-408D-4B99-B5C7-9E4E34E69837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90BC-1DC4-4325-A626-CC5BB42A8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527F-DE3F-4490-B90E-20347A537EA7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45F4-7C60-415A-B192-73942147B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558F-AD84-4249-9B9F-3169A1AB1B9E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65CA-1F40-4C05-BBD9-BC1D21A9F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14F6-3803-4529-8716-7D47D4E37DB6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B615-43E3-42CC-B991-99F5B52B8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73C4-94D5-428D-83AE-B019B65364B4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142-46C5-4C2A-8D80-F29159BC6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64C89-0D7E-4615-BC5D-996B5BC24DD2}" type="datetimeFigureOut">
              <a:rPr lang="ru-RU"/>
              <a:pPr>
                <a:defRPr/>
              </a:pPr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4508B5-83ED-4AD4-AE1D-D7F20996E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6"/>
          <p:cNvGrpSpPr>
            <a:grpSpLocks/>
          </p:cNvGrpSpPr>
          <p:nvPr/>
        </p:nvGrpSpPr>
        <p:grpSpPr bwMode="auto">
          <a:xfrm>
            <a:off x="39688" y="9525"/>
            <a:ext cx="9828212" cy="6804025"/>
            <a:chOff x="48364" y="54586"/>
            <a:chExt cx="9024230" cy="674882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8364" y="54586"/>
              <a:ext cx="2951714" cy="67315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039435" y="71907"/>
              <a:ext cx="3040631" cy="6731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120880" y="71907"/>
              <a:ext cx="2951714" cy="6731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6589713" y="87313"/>
            <a:ext cx="315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Серия</a:t>
            </a:r>
          </a:p>
          <a:p>
            <a:pPr algn="ctr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«Коррекция  звукопроизношения»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6883400" y="5499100"/>
            <a:ext cx="2730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Gothic" pitchFamily="34" charset="0"/>
              </a:rPr>
              <a:t>Учитель – логопед</a:t>
            </a:r>
          </a:p>
          <a:p>
            <a:pPr algn="ctr"/>
            <a:r>
              <a:rPr lang="ru-RU" sz="1400" b="1">
                <a:latin typeface="Century Gothic" pitchFamily="34" charset="0"/>
              </a:rPr>
              <a:t>  Ягилева </a:t>
            </a:r>
          </a:p>
          <a:p>
            <a:pPr algn="ctr"/>
            <a:r>
              <a:rPr lang="ru-RU" sz="1400" b="1">
                <a:latin typeface="Century Gothic" pitchFamily="34" charset="0"/>
              </a:rPr>
              <a:t>Светлана  Леонидовна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04225" y="6300788"/>
            <a:ext cx="12287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2013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4225" y="4000504"/>
            <a:ext cx="3159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МОУ  </a:t>
            </a:r>
            <a:r>
              <a:rPr lang="ru-RU" sz="1600" b="1" kern="0" dirty="0" err="1">
                <a:solidFill>
                  <a:sysClr val="windowText" lastClr="000000"/>
                </a:solidFill>
                <a:latin typeface="+mn-lt"/>
                <a:cs typeface="+mn-cs"/>
              </a:rPr>
              <a:t>Ветлужская</a:t>
            </a:r>
            <a:r>
              <a:rPr lang="ru-RU" sz="16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 СОШ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6400" y="1341438"/>
            <a:ext cx="2944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entury Gothic" pitchFamily="34" charset="0"/>
                <a:cs typeface="+mn-cs"/>
              </a:rPr>
              <a:t>Звук  Л</a:t>
            </a:r>
          </a:p>
        </p:txBody>
      </p:sp>
      <p:pic>
        <p:nvPicPr>
          <p:cNvPr id="2057" name="Рисунок 16" descr="1277323181_4-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947863"/>
            <a:ext cx="2071688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21"/>
          <p:cNvSpPr txBox="1">
            <a:spLocks noChangeArrowheads="1"/>
          </p:cNvSpPr>
          <p:nvPr/>
        </p:nvSpPr>
        <p:spPr bwMode="auto">
          <a:xfrm>
            <a:off x="71438" y="71438"/>
            <a:ext cx="3167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entury Gothic" pitchFamily="34" charset="0"/>
              </a:rPr>
              <a:t>Правильная 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Century Gothic" pitchFamily="34" charset="0"/>
              </a:rPr>
              <a:t> артикуляция  звука  Л  </a:t>
            </a:r>
          </a:p>
        </p:txBody>
      </p:sp>
      <p:pic>
        <p:nvPicPr>
          <p:cNvPr id="2059" name="Рисунок 22" descr="звукЛ.jpg"/>
          <p:cNvPicPr>
            <a:picLocks noChangeAspect="1"/>
          </p:cNvPicPr>
          <p:nvPr/>
        </p:nvPicPr>
        <p:blipFill>
          <a:blip r:embed="rId4"/>
          <a:srcRect l="5949" t="3847" r="3154" b="3847"/>
          <a:stretch>
            <a:fillRect/>
          </a:stretch>
        </p:blipFill>
        <p:spPr bwMode="auto">
          <a:xfrm>
            <a:off x="166688" y="857250"/>
            <a:ext cx="1500187" cy="1439863"/>
          </a:xfrm>
          <a:prstGeom prst="rect">
            <a:avLst/>
          </a:prstGeom>
          <a:noFill/>
          <a:ln w="9525">
            <a:solidFill>
              <a:srgbClr val="001236"/>
            </a:solidFill>
            <a:miter lim="800000"/>
            <a:headEnd/>
            <a:tailEnd/>
          </a:ln>
        </p:spPr>
      </p:pic>
      <p:sp>
        <p:nvSpPr>
          <p:cNvPr id="2060" name="TextBox 23"/>
          <p:cNvSpPr txBox="1">
            <a:spLocks noChangeArrowheads="1"/>
          </p:cNvSpPr>
          <p:nvPr/>
        </p:nvSpPr>
        <p:spPr bwMode="auto">
          <a:xfrm>
            <a:off x="79375" y="2286000"/>
            <a:ext cx="31591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omic Sans MS" pitchFamily="66" charset="0"/>
              </a:rPr>
              <a:t>   Кончик языка упирается в верхние зубы или в бугорки за верхними зубами. Средняя часть спинки языка опущена, задняя часть спинки языка поднята, боковые края языка опущены. Форма языка напоминает седло. Выдыхаемый воздух проходит по бокам языка.  </a:t>
            </a:r>
          </a:p>
          <a:p>
            <a:pPr algn="ctr"/>
            <a:r>
              <a:rPr lang="ru-RU" sz="1400" b="1">
                <a:latin typeface="Comic Sans MS" pitchFamily="66" charset="0"/>
              </a:rPr>
              <a:t>Голосовые связки  работают, горло дрожит (есть голос).</a:t>
            </a:r>
          </a:p>
        </p:txBody>
      </p:sp>
      <p:sp>
        <p:nvSpPr>
          <p:cNvPr id="2061" name="TextBox 24"/>
          <p:cNvSpPr txBox="1">
            <a:spLocks noChangeArrowheads="1"/>
          </p:cNvSpPr>
          <p:nvPr/>
        </p:nvSpPr>
        <p:spPr bwMode="auto">
          <a:xfrm>
            <a:off x="1666875" y="928688"/>
            <a:ext cx="157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1236"/>
                </a:solidFill>
                <a:latin typeface="Calibri" pitchFamily="34" charset="0"/>
              </a:rPr>
              <a:t>Звук  Л – согласный, твердый,</a:t>
            </a:r>
          </a:p>
          <a:p>
            <a:pPr algn="ctr"/>
            <a:r>
              <a:rPr lang="ru-RU" b="1">
                <a:solidFill>
                  <a:srgbClr val="001236"/>
                </a:solidFill>
                <a:latin typeface="Calibri" pitchFamily="34" charset="0"/>
              </a:rPr>
              <a:t>звонкий.</a:t>
            </a:r>
          </a:p>
        </p:txBody>
      </p:sp>
      <p:sp>
        <p:nvSpPr>
          <p:cNvPr id="2062" name="TextBox 25"/>
          <p:cNvSpPr txBox="1">
            <a:spLocks noChangeArrowheads="1"/>
          </p:cNvSpPr>
          <p:nvPr/>
        </p:nvSpPr>
        <p:spPr bwMode="auto">
          <a:xfrm>
            <a:off x="217488" y="5072063"/>
            <a:ext cx="2879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1236"/>
                </a:solidFill>
                <a:latin typeface="Calibri" pitchFamily="34" charset="0"/>
              </a:rPr>
              <a:t>На схемах  звук обозначается  синим</a:t>
            </a:r>
          </a:p>
          <a:p>
            <a:pPr algn="ctr"/>
            <a:r>
              <a:rPr lang="ru-RU" b="1">
                <a:solidFill>
                  <a:srgbClr val="001236"/>
                </a:solidFill>
                <a:latin typeface="Calibri" pitchFamily="34" charset="0"/>
              </a:rPr>
              <a:t>цветом -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66938" y="5715000"/>
            <a:ext cx="287337" cy="2873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6"/>
          <p:cNvGrpSpPr>
            <a:grpSpLocks/>
          </p:cNvGrpSpPr>
          <p:nvPr/>
        </p:nvGrpSpPr>
        <p:grpSpPr bwMode="auto">
          <a:xfrm>
            <a:off x="39688" y="9525"/>
            <a:ext cx="9828212" cy="6804025"/>
            <a:chOff x="48364" y="54586"/>
            <a:chExt cx="9024230" cy="674882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8364" y="54586"/>
              <a:ext cx="2951714" cy="67315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039435" y="71907"/>
              <a:ext cx="3040631" cy="6731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120880" y="71907"/>
              <a:ext cx="2951714" cy="6731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75" name="Прямоугольник 7"/>
          <p:cNvSpPr>
            <a:spLocks noChangeArrowheads="1"/>
          </p:cNvSpPr>
          <p:nvPr/>
        </p:nvSpPr>
        <p:spPr bwMode="auto">
          <a:xfrm>
            <a:off x="552450" y="-26988"/>
            <a:ext cx="2097088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entury Gothic" pitchFamily="34" charset="0"/>
              </a:rPr>
              <a:t>Артикуляционная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Century Gothic" pitchFamily="34" charset="0"/>
              </a:rPr>
              <a:t> гимнастика</a:t>
            </a:r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57150" y="404813"/>
            <a:ext cx="31575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Все упражнения выполняются перед зеркалом.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Упражнения 2,3,4 предполагают удержание позы под счет до 5 (до 10); упражнения 1,5-9 выполняются 10—15 раз.</a:t>
            </a:r>
          </a:p>
        </p:txBody>
      </p:sp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1065213" y="1700213"/>
            <a:ext cx="16557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1. Лопаточка </a:t>
            </a:r>
          </a:p>
        </p:txBody>
      </p:sp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1065213" y="3500438"/>
            <a:ext cx="1655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2. Иголочка </a:t>
            </a:r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1296988" y="5157788"/>
            <a:ext cx="1655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3. Заборчик</a:t>
            </a:r>
          </a:p>
        </p:txBody>
      </p:sp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3595688" y="3660775"/>
            <a:ext cx="16557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6. Маляр</a:t>
            </a:r>
          </a:p>
        </p:txBody>
      </p:sp>
      <p:sp>
        <p:nvSpPr>
          <p:cNvPr id="3081" name="TextBox 13"/>
          <p:cNvSpPr txBox="1">
            <a:spLocks noChangeArrowheads="1"/>
          </p:cNvSpPr>
          <p:nvPr/>
        </p:nvSpPr>
        <p:spPr bwMode="auto">
          <a:xfrm>
            <a:off x="4511675" y="1660525"/>
            <a:ext cx="1655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5. Лошадка </a:t>
            </a:r>
          </a:p>
        </p:txBody>
      </p:sp>
      <p:sp>
        <p:nvSpPr>
          <p:cNvPr id="3082" name="TextBox 14"/>
          <p:cNvSpPr txBox="1">
            <a:spLocks noChangeArrowheads="1"/>
          </p:cNvSpPr>
          <p:nvPr/>
        </p:nvSpPr>
        <p:spPr bwMode="auto">
          <a:xfrm>
            <a:off x="4225925" y="0"/>
            <a:ext cx="1655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4. Грибок</a:t>
            </a:r>
          </a:p>
        </p:txBody>
      </p:sp>
      <p:sp>
        <p:nvSpPr>
          <p:cNvPr id="3083" name="TextBox 15"/>
          <p:cNvSpPr txBox="1">
            <a:spLocks noChangeArrowheads="1"/>
          </p:cNvSpPr>
          <p:nvPr/>
        </p:nvSpPr>
        <p:spPr bwMode="auto">
          <a:xfrm>
            <a:off x="7167563" y="19050"/>
            <a:ext cx="223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7. Почистим зубки</a:t>
            </a:r>
          </a:p>
        </p:txBody>
      </p:sp>
      <p:sp>
        <p:nvSpPr>
          <p:cNvPr id="3084" name="TextBox 16"/>
          <p:cNvSpPr txBox="1">
            <a:spLocks noChangeArrowheads="1"/>
          </p:cNvSpPr>
          <p:nvPr/>
        </p:nvSpPr>
        <p:spPr bwMode="auto">
          <a:xfrm>
            <a:off x="7453313" y="2349500"/>
            <a:ext cx="16557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8. Индюк</a:t>
            </a:r>
          </a:p>
        </p:txBody>
      </p:sp>
      <p:sp>
        <p:nvSpPr>
          <p:cNvPr id="3085" name="TextBox 17"/>
          <p:cNvSpPr txBox="1">
            <a:spLocks noChangeArrowheads="1"/>
          </p:cNvSpPr>
          <p:nvPr/>
        </p:nvSpPr>
        <p:spPr bwMode="auto">
          <a:xfrm>
            <a:off x="7893050" y="4508500"/>
            <a:ext cx="2244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9. Пароход гудит</a:t>
            </a:r>
          </a:p>
        </p:txBody>
      </p:sp>
      <p:sp>
        <p:nvSpPr>
          <p:cNvPr id="3086" name="TextBox 18"/>
          <p:cNvSpPr txBox="1">
            <a:spLocks noChangeArrowheads="1"/>
          </p:cNvSpPr>
          <p:nvPr/>
        </p:nvSpPr>
        <p:spPr bwMode="auto">
          <a:xfrm>
            <a:off x="128588" y="2014538"/>
            <a:ext cx="31829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1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вырабатывать умение 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делать язык широким,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удерживать его в спокойном,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расслабленном состоянии.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Положить  широкий                     расслабленный язык  на нижнюю   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губу.  Занести «лопатку» в рот,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стараясь не напрягать язык.</a:t>
            </a:r>
          </a:p>
        </p:txBody>
      </p:sp>
      <p:pic>
        <p:nvPicPr>
          <p:cNvPr id="30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989138"/>
            <a:ext cx="974725" cy="971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88" name="Рисунок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5" y="3848100"/>
            <a:ext cx="927100" cy="9382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089" name="TextBox 22"/>
          <p:cNvSpPr txBox="1">
            <a:spLocks noChangeArrowheads="1"/>
          </p:cNvSpPr>
          <p:nvPr/>
        </p:nvSpPr>
        <p:spPr bwMode="auto">
          <a:xfrm>
            <a:off x="57150" y="3727450"/>
            <a:ext cx="3105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укреплять   мышцы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языка, развивать подвижность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гибкость  кончика языка,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умение им  управлять.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Рот открыть.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Узкий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язык сильно  выдвинуть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вперед.  Не прикасаться к  губам и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к  зубам.</a:t>
            </a:r>
          </a:p>
        </p:txBody>
      </p:sp>
      <p:sp>
        <p:nvSpPr>
          <p:cNvPr id="3090" name="TextBox 20"/>
          <p:cNvSpPr txBox="1">
            <a:spLocks noChangeArrowheads="1"/>
          </p:cNvSpPr>
          <p:nvPr/>
        </p:nvSpPr>
        <p:spPr bwMode="auto">
          <a:xfrm>
            <a:off x="107950" y="5373688"/>
            <a:ext cx="31591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1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укреплять круговую   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мышцу рта,   развивать     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умение  держать губы в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улыбке.  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Зубы сомкнуты. Губы 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в широкой улыбке.  Верхние и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нижние резцы видны.</a:t>
            </a:r>
          </a:p>
        </p:txBody>
      </p:sp>
      <p:pic>
        <p:nvPicPr>
          <p:cNvPr id="3091" name="Рисунок 22" descr="7316616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75" y="928688"/>
            <a:ext cx="1008063" cy="1001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92" name="TextBox 23"/>
          <p:cNvSpPr txBox="1">
            <a:spLocks noChangeArrowheads="1"/>
          </p:cNvSpPr>
          <p:nvPr/>
        </p:nvSpPr>
        <p:spPr bwMode="auto">
          <a:xfrm>
            <a:off x="3309938" y="285750"/>
            <a:ext cx="32861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вырабатывать    движение языка  вверх, 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растягивать подъязычную   связку.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Улыбнуться, приоткрыть  рот.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   Присосать широкий        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 язык всей плоскостью к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   нёбу и открыть рот.</a:t>
            </a:r>
          </a:p>
        </p:txBody>
      </p:sp>
      <p:sp>
        <p:nvSpPr>
          <p:cNvPr id="3093" name="TextBox 22"/>
          <p:cNvSpPr txBox="1">
            <a:spLocks noChangeArrowheads="1"/>
          </p:cNvSpPr>
          <p:nvPr/>
        </p:nvSpPr>
        <p:spPr bwMode="auto">
          <a:xfrm>
            <a:off x="3341688" y="1992313"/>
            <a:ext cx="31829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вырабатывать движение языка вверх, растягивать подъязычную связку.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Присасывать язык к нёбу,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растягивая подъязычную связку. Щелкать языком медленно, сильно. Нижняя челюсть должна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быть неподвижна!</a:t>
            </a:r>
          </a:p>
        </p:txBody>
      </p:sp>
      <p:pic>
        <p:nvPicPr>
          <p:cNvPr id="3094" name="Рисунок 28" descr="0975199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500563"/>
            <a:ext cx="1028700" cy="1079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95" name="TextBox 22"/>
          <p:cNvSpPr txBox="1">
            <a:spLocks noChangeArrowheads="1"/>
          </p:cNvSpPr>
          <p:nvPr/>
        </p:nvSpPr>
        <p:spPr bwMode="auto">
          <a:xfrm>
            <a:off x="3309938" y="3921125"/>
            <a:ext cx="32861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вырабатывать движение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языка вверх, его подвижность, умение 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управлять им.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Рот открыть.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Широким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 кончиком языка, как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   кисточкой маляра,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 проводить от верхних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резцов до мягкого нёба,   производя движения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вперед – назад.</a:t>
            </a:r>
          </a:p>
        </p:txBody>
      </p:sp>
      <p:pic>
        <p:nvPicPr>
          <p:cNvPr id="3096" name="Рисунок 27" descr="маляр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7313" y="5572125"/>
            <a:ext cx="1143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8"/>
          <p:cNvPicPr>
            <a:picLocks noChangeAspect="1" noChangeArrowheads="1"/>
          </p:cNvPicPr>
          <p:nvPr/>
        </p:nvPicPr>
        <p:blipFill>
          <a:blip r:embed="rId7"/>
          <a:srcRect l="3477" t="5034" r="3477" b="5034"/>
          <a:stretch>
            <a:fillRect/>
          </a:stretch>
        </p:blipFill>
        <p:spPr bwMode="auto">
          <a:xfrm>
            <a:off x="8810625" y="357188"/>
            <a:ext cx="966788" cy="966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98" name="Рисунок 31" descr="индюк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636838"/>
            <a:ext cx="1104900" cy="110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99" name="TextBox 18"/>
          <p:cNvSpPr txBox="1">
            <a:spLocks noChangeArrowheads="1"/>
          </p:cNvSpPr>
          <p:nvPr/>
        </p:nvSpPr>
        <p:spPr bwMode="auto">
          <a:xfrm>
            <a:off x="6700838" y="2565400"/>
            <a:ext cx="31829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1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вырабатывать подъем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языка, развивать гибкость и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подвижность его передней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части.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          Рот открыть.      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           Широким кончиком языка проводить по верхней губе вперед – назад, не отрывая языка.  При этом произносить: БЛ-БЛ-БЛ-... Нижняя челюсть неподвижна!</a:t>
            </a:r>
          </a:p>
        </p:txBody>
      </p:sp>
      <p:pic>
        <p:nvPicPr>
          <p:cNvPr id="3100" name="Рисунок 3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24875" y="642938"/>
            <a:ext cx="674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1" name="TextBox 26"/>
          <p:cNvSpPr txBox="1">
            <a:spLocks noChangeArrowheads="1"/>
          </p:cNvSpPr>
          <p:nvPr/>
        </p:nvSpPr>
        <p:spPr bwMode="auto">
          <a:xfrm>
            <a:off x="6669088" y="260350"/>
            <a:ext cx="31416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учиться удерживать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кончик языка за верхними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зубами, развивать умение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управлять языком,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точность движений.</a:t>
            </a:r>
          </a:p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Сначала при  закрытом,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затем при 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открытом  рте.</a:t>
            </a:r>
            <a:endParaRPr lang="en-US" sz="14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  «Почистить»  кончиком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языка 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верхние зубы с внутренней стороны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(слева – направо, сверху – вниз).      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Нижняя челюсть неподвижна.</a:t>
            </a:r>
          </a:p>
        </p:txBody>
      </p:sp>
      <p:pic>
        <p:nvPicPr>
          <p:cNvPr id="3102" name="Рисунок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7038" y="2927350"/>
            <a:ext cx="115887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Рисунок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4662488"/>
            <a:ext cx="1143000" cy="7826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104" name="TextBox 18"/>
          <p:cNvSpPr txBox="1">
            <a:spLocks noChangeArrowheads="1"/>
          </p:cNvSpPr>
          <p:nvPr/>
        </p:nvSpPr>
        <p:spPr bwMode="auto">
          <a:xfrm>
            <a:off x="6665913" y="4724400"/>
            <a:ext cx="31829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1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вырабатывать 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подъем  спинки и корня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языка,  укреплять мышцы  </a:t>
            </a:r>
          </a:p>
          <a:p>
            <a:r>
              <a:rPr lang="ru-RU" sz="1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языка.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Рот открыт. Губы в широкой улыбке.    Зубами чуть  закусываем кончик языка и произносим на выдохе звук Ы-Ы-Ы. Воздух идет по бокам языка. Получается звук, 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приближенный  к звуку Л.</a:t>
            </a:r>
          </a:p>
        </p:txBody>
      </p:sp>
      <p:pic>
        <p:nvPicPr>
          <p:cNvPr id="3105" name="Рисунок 36" descr="заборчик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250" y="5429250"/>
            <a:ext cx="1214438" cy="854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544</Words>
  <Application>Microsoft Office PowerPoint</Application>
  <PresentationFormat>Лист A4 (210x297 мм)</PresentationFormat>
  <Paragraphs>94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Century Gothic</vt:lpstr>
      <vt:lpstr>Comic Sans MS</vt:lpstr>
      <vt:lpstr>Тема Office</vt:lpstr>
      <vt:lpstr>Слайд 1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34</cp:revision>
  <dcterms:created xsi:type="dcterms:W3CDTF">2013-01-23T16:51:52Z</dcterms:created>
  <dcterms:modified xsi:type="dcterms:W3CDTF">2013-03-03T11:26:48Z</dcterms:modified>
</cp:coreProperties>
</file>