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D3D7D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78" y="16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C5321-01DD-4079-83A1-929367CBDE7E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44547-5143-4D8C-86D7-88C21191E0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5F3CE-08AA-4971-BA31-9D33EBDB071C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A649A-21AA-45F6-8059-9AB8489C2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80B24-FC71-4BB2-ACCE-9DF908B32921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F43-CD55-4E4E-8C9D-21D5128A53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80292-BE7B-4B70-9228-96794748EE06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184FB-C932-4AEC-B63D-16A266B9A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BD07C-2E87-4E6E-AB81-732F157404B3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0AAE2-7417-4233-931D-BA2C3234C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7CA40-3BC1-4F15-9EA5-EE747B2FDF3A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70A40-1F88-4BA1-9774-706182C19D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F8BBC-432D-48FA-99F8-8A9602013300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08758-D2EE-4A79-85B1-D43B8F1D3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DA769-B894-4065-90F2-5B715FCB087C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16EF2-51E9-4D7F-8181-A7BBA4479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CB017-F06E-47FF-8710-4A5B28362559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732E9-7FDD-40CD-8FC3-347A5B09A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7AF7-EE30-4E4A-97C0-007EF65E78D5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9D62-7E9B-4783-93BD-554D33023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62E21-97AF-41A4-9D07-552AAA56366C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8C5EE-ADC0-4C21-BEF7-98193D4AD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B0624C-89E4-4BF8-88C5-90F35A2663AD}" type="datetimeFigureOut">
              <a:rPr lang="ru-RU"/>
              <a:pPr>
                <a:defRPr/>
              </a:pPr>
              <a:t>03.03.2013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0195C6-0DFA-4E21-9960-409353936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Группа 8"/>
          <p:cNvGrpSpPr>
            <a:grpSpLocks/>
          </p:cNvGrpSpPr>
          <p:nvPr/>
        </p:nvGrpSpPr>
        <p:grpSpPr bwMode="auto">
          <a:xfrm>
            <a:off x="23813" y="53975"/>
            <a:ext cx="9821862" cy="6750050"/>
            <a:chOff x="23778" y="54586"/>
            <a:chExt cx="9822444" cy="674882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3778" y="54586"/>
              <a:ext cx="3240279" cy="673136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319623" y="72046"/>
              <a:ext cx="3240279" cy="673136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605943" y="54586"/>
              <a:ext cx="3240279" cy="673136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051" name="TextBox 7"/>
          <p:cNvSpPr txBox="1">
            <a:spLocks noChangeArrowheads="1"/>
          </p:cNvSpPr>
          <p:nvPr/>
        </p:nvSpPr>
        <p:spPr bwMode="auto">
          <a:xfrm>
            <a:off x="6589713" y="87313"/>
            <a:ext cx="3159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Серия</a:t>
            </a:r>
          </a:p>
          <a:p>
            <a:pPr algn="ctr"/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 «Коррекция  звукопроизношения»</a:t>
            </a:r>
          </a:p>
        </p:txBody>
      </p:sp>
      <p:sp>
        <p:nvSpPr>
          <p:cNvPr id="2052" name="TextBox 8"/>
          <p:cNvSpPr txBox="1">
            <a:spLocks noChangeArrowheads="1"/>
          </p:cNvSpPr>
          <p:nvPr/>
        </p:nvSpPr>
        <p:spPr bwMode="auto">
          <a:xfrm>
            <a:off x="6883400" y="5499100"/>
            <a:ext cx="27305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Century Gothic" pitchFamily="34" charset="0"/>
              </a:rPr>
              <a:t>Учитель – логопед</a:t>
            </a:r>
          </a:p>
          <a:p>
            <a:pPr algn="ctr"/>
            <a:r>
              <a:rPr lang="ru-RU" sz="1400" b="1">
                <a:latin typeface="Century Gothic" pitchFamily="34" charset="0"/>
              </a:rPr>
              <a:t>  Ягилева </a:t>
            </a:r>
          </a:p>
          <a:p>
            <a:pPr algn="ctr"/>
            <a:r>
              <a:rPr lang="ru-RU" sz="1400" b="1">
                <a:latin typeface="Century Gothic" pitchFamily="34" charset="0"/>
              </a:rPr>
              <a:t>Светлана  Леонидовна</a:t>
            </a:r>
          </a:p>
        </p:txBody>
      </p:sp>
      <p:sp>
        <p:nvSpPr>
          <p:cNvPr id="2053" name="TextBox 11"/>
          <p:cNvSpPr txBox="1">
            <a:spLocks noChangeArrowheads="1"/>
          </p:cNvSpPr>
          <p:nvPr/>
        </p:nvSpPr>
        <p:spPr bwMode="auto">
          <a:xfrm>
            <a:off x="8404225" y="6300788"/>
            <a:ext cx="12287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8000"/>
                </a:solidFill>
                <a:latin typeface="Calibri" pitchFamily="34" charset="0"/>
              </a:rPr>
              <a:t>2013 год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56400" y="1341438"/>
            <a:ext cx="29448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  <a:cs typeface="+mn-cs"/>
              </a:rPr>
              <a:t> </a:t>
            </a:r>
            <a:r>
              <a:rPr lang="ru-RU" sz="3200" b="1" dirty="0">
                <a:solidFill>
                  <a:srgbClr val="C00000"/>
                </a:solidFill>
                <a:latin typeface="Century Gothic" pitchFamily="34" charset="0"/>
                <a:cs typeface="+mn-cs"/>
              </a:rPr>
              <a:t>Звук  Ль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81364" y="3714752"/>
            <a:ext cx="3159125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kern="0" dirty="0">
                <a:solidFill>
                  <a:sysClr val="windowText" lastClr="000000"/>
                </a:solidFill>
                <a:latin typeface="+mn-lt"/>
                <a:cs typeface="+mn-cs"/>
              </a:rPr>
              <a:t>МОУ  </a:t>
            </a:r>
            <a:r>
              <a:rPr lang="ru-RU" sz="1600" b="1" kern="0" dirty="0" err="1">
                <a:solidFill>
                  <a:sysClr val="windowText" lastClr="000000"/>
                </a:solidFill>
                <a:latin typeface="+mn-lt"/>
                <a:cs typeface="+mn-cs"/>
              </a:rPr>
              <a:t>Ветлужская</a:t>
            </a:r>
            <a:r>
              <a:rPr lang="ru-RU" sz="1600" b="1" kern="0" dirty="0">
                <a:solidFill>
                  <a:sysClr val="windowText" lastClr="000000"/>
                </a:solidFill>
                <a:latin typeface="+mn-lt"/>
                <a:cs typeface="+mn-cs"/>
              </a:rPr>
              <a:t> СОШ № 2</a:t>
            </a:r>
          </a:p>
        </p:txBody>
      </p:sp>
      <p:sp>
        <p:nvSpPr>
          <p:cNvPr id="20" name="TextBox 21"/>
          <p:cNvSpPr txBox="1">
            <a:spLocks noChangeArrowheads="1"/>
          </p:cNvSpPr>
          <p:nvPr/>
        </p:nvSpPr>
        <p:spPr bwMode="auto">
          <a:xfrm>
            <a:off x="71438" y="139700"/>
            <a:ext cx="3167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cs typeface="+mn-cs"/>
              </a:rPr>
              <a:t>Правильная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  <a:cs typeface="+mn-cs"/>
              </a:rPr>
              <a:t> артикуляция  звука  Ль  </a:t>
            </a:r>
          </a:p>
        </p:txBody>
      </p:sp>
      <p:sp>
        <p:nvSpPr>
          <p:cNvPr id="2058" name="TextBox 23"/>
          <p:cNvSpPr txBox="1">
            <a:spLocks noChangeArrowheads="1"/>
          </p:cNvSpPr>
          <p:nvPr/>
        </p:nvSpPr>
        <p:spPr bwMode="auto">
          <a:xfrm>
            <a:off x="79375" y="2540000"/>
            <a:ext cx="315912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Comic Sans MS" pitchFamily="66" charset="0"/>
              </a:rPr>
              <a:t>Губы растянуты в улыбке. Передняя часть языка касается бугорков за верхними зубами. Средняя часть спинки языка приподнята. Задняя часть спинки языка опущена. Язык напряжен. Выдыхаемый воздух проход по бокам языка.</a:t>
            </a:r>
          </a:p>
          <a:p>
            <a:pPr algn="ctr"/>
            <a:r>
              <a:rPr lang="ru-RU" sz="1400" b="1">
                <a:latin typeface="Comic Sans MS" pitchFamily="66" charset="0"/>
              </a:rPr>
              <a:t>Голосовые связки  работают, горло дрожит (есть голос).</a:t>
            </a:r>
          </a:p>
        </p:txBody>
      </p:sp>
      <p:sp>
        <p:nvSpPr>
          <p:cNvPr id="2059" name="TextBox 24"/>
          <p:cNvSpPr txBox="1">
            <a:spLocks noChangeArrowheads="1"/>
          </p:cNvSpPr>
          <p:nvPr/>
        </p:nvSpPr>
        <p:spPr bwMode="auto">
          <a:xfrm>
            <a:off x="1738313" y="1157288"/>
            <a:ext cx="1571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8000"/>
                </a:solidFill>
                <a:latin typeface="Calibri" pitchFamily="34" charset="0"/>
              </a:rPr>
              <a:t>Звук  Ль – согласный,  мягкий,</a:t>
            </a:r>
          </a:p>
          <a:p>
            <a:pPr algn="ctr"/>
            <a:r>
              <a:rPr lang="ru-RU" b="1">
                <a:solidFill>
                  <a:srgbClr val="008000"/>
                </a:solidFill>
                <a:latin typeface="Calibri" pitchFamily="34" charset="0"/>
              </a:rPr>
              <a:t>звонкий.</a:t>
            </a:r>
          </a:p>
        </p:txBody>
      </p:sp>
      <p:sp>
        <p:nvSpPr>
          <p:cNvPr id="2060" name="TextBox 25"/>
          <p:cNvSpPr txBox="1">
            <a:spLocks noChangeArrowheads="1"/>
          </p:cNvSpPr>
          <p:nvPr/>
        </p:nvSpPr>
        <p:spPr bwMode="auto">
          <a:xfrm>
            <a:off x="217488" y="5072063"/>
            <a:ext cx="28797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8000"/>
                </a:solidFill>
                <a:latin typeface="Calibri" pitchFamily="34" charset="0"/>
              </a:rPr>
              <a:t>На схемах  звук обозначается  зеленым</a:t>
            </a:r>
          </a:p>
          <a:p>
            <a:pPr algn="ctr"/>
            <a:r>
              <a:rPr lang="ru-RU" b="1">
                <a:solidFill>
                  <a:srgbClr val="008000"/>
                </a:solidFill>
                <a:latin typeface="Calibri" pitchFamily="34" charset="0"/>
              </a:rPr>
              <a:t>цветом - </a:t>
            </a:r>
          </a:p>
        </p:txBody>
      </p:sp>
      <p:pic>
        <p:nvPicPr>
          <p:cNvPr id="2061" name="Рисунок 23" descr="1288079926_120912364_1----d--128807992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0375" y="2071688"/>
            <a:ext cx="2928938" cy="257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125" y="896938"/>
            <a:ext cx="1571625" cy="1531937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2166938" y="5715000"/>
            <a:ext cx="287337" cy="287338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Группа 8"/>
          <p:cNvGrpSpPr>
            <a:grpSpLocks/>
          </p:cNvGrpSpPr>
          <p:nvPr/>
        </p:nvGrpSpPr>
        <p:grpSpPr bwMode="auto">
          <a:xfrm>
            <a:off x="23813" y="53975"/>
            <a:ext cx="9821862" cy="6750050"/>
            <a:chOff x="23778" y="54586"/>
            <a:chExt cx="9822444" cy="6748828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3778" y="54586"/>
              <a:ext cx="3240279" cy="673136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319623" y="72046"/>
              <a:ext cx="3240279" cy="6731368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6605943" y="54586"/>
              <a:ext cx="3240279" cy="673136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075" name="Прямоугольник 7"/>
          <p:cNvSpPr>
            <a:spLocks noChangeArrowheads="1"/>
          </p:cNvSpPr>
          <p:nvPr/>
        </p:nvSpPr>
        <p:spPr bwMode="auto">
          <a:xfrm>
            <a:off x="552450" y="58738"/>
            <a:ext cx="2097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solidFill>
                  <a:srgbClr val="FF0000"/>
                </a:solidFill>
                <a:latin typeface="Century Gothic" pitchFamily="34" charset="0"/>
              </a:rPr>
              <a:t>Артикуляционная </a:t>
            </a:r>
          </a:p>
          <a:p>
            <a:pPr algn="ctr"/>
            <a:r>
              <a:rPr lang="ru-RU" sz="1600" b="1">
                <a:solidFill>
                  <a:srgbClr val="FF0000"/>
                </a:solidFill>
                <a:latin typeface="Century Gothic" pitchFamily="34" charset="0"/>
              </a:rPr>
              <a:t> гимнастика</a:t>
            </a:r>
          </a:p>
        </p:txBody>
      </p:sp>
      <p:sp>
        <p:nvSpPr>
          <p:cNvPr id="3076" name="TextBox 8"/>
          <p:cNvSpPr txBox="1">
            <a:spLocks noChangeArrowheads="1"/>
          </p:cNvSpPr>
          <p:nvPr/>
        </p:nvSpPr>
        <p:spPr bwMode="auto">
          <a:xfrm>
            <a:off x="57150" y="571500"/>
            <a:ext cx="31575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Все упражнения выполняются перед зеркалом. </a:t>
            </a:r>
          </a:p>
          <a:p>
            <a:pPr algn="ctr"/>
            <a:r>
              <a:rPr lang="ru-RU" sz="1400" b="1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Упражнения 1,3,7 предполагают удержание позы под счет до 5 (до 10); упражнения 2,4,5,6,8,9 выполняются 10—15 раз.</a:t>
            </a:r>
          </a:p>
        </p:txBody>
      </p:sp>
      <p:sp>
        <p:nvSpPr>
          <p:cNvPr id="3077" name="TextBox 9"/>
          <p:cNvSpPr txBox="1">
            <a:spLocks noChangeArrowheads="1"/>
          </p:cNvSpPr>
          <p:nvPr/>
        </p:nvSpPr>
        <p:spPr bwMode="auto">
          <a:xfrm>
            <a:off x="1065213" y="1946275"/>
            <a:ext cx="16557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1. Заборчик 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3873500" y="2060575"/>
            <a:ext cx="2370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4. Вкусное  варенье</a:t>
            </a:r>
          </a:p>
        </p:txBody>
      </p:sp>
      <p:sp>
        <p:nvSpPr>
          <p:cNvPr id="3079" name="TextBox 9"/>
          <p:cNvSpPr txBox="1">
            <a:spLocks noChangeArrowheads="1"/>
          </p:cNvSpPr>
          <p:nvPr/>
        </p:nvSpPr>
        <p:spPr bwMode="auto">
          <a:xfrm>
            <a:off x="3944938" y="4292600"/>
            <a:ext cx="22987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5. Почистим зубки</a:t>
            </a:r>
          </a:p>
        </p:txBody>
      </p:sp>
      <p:sp>
        <p:nvSpPr>
          <p:cNvPr id="3080" name="TextBox 9"/>
          <p:cNvSpPr txBox="1">
            <a:spLocks noChangeArrowheads="1"/>
          </p:cNvSpPr>
          <p:nvPr/>
        </p:nvSpPr>
        <p:spPr bwMode="auto">
          <a:xfrm>
            <a:off x="4011613" y="142875"/>
            <a:ext cx="16557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3. Иголочка</a:t>
            </a:r>
          </a:p>
        </p:txBody>
      </p:sp>
      <p:sp>
        <p:nvSpPr>
          <p:cNvPr id="3081" name="TextBox 9"/>
          <p:cNvSpPr txBox="1">
            <a:spLocks noChangeArrowheads="1"/>
          </p:cNvSpPr>
          <p:nvPr/>
        </p:nvSpPr>
        <p:spPr bwMode="auto">
          <a:xfrm>
            <a:off x="8121650" y="2009775"/>
            <a:ext cx="1655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7. Грибок</a:t>
            </a:r>
          </a:p>
        </p:txBody>
      </p:sp>
      <p:sp>
        <p:nvSpPr>
          <p:cNvPr id="3082" name="TextBox 9"/>
          <p:cNvSpPr txBox="1">
            <a:spLocks noChangeArrowheads="1"/>
          </p:cNvSpPr>
          <p:nvPr/>
        </p:nvSpPr>
        <p:spPr bwMode="auto">
          <a:xfrm>
            <a:off x="7226300" y="160338"/>
            <a:ext cx="1655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6. Лошадка </a:t>
            </a:r>
          </a:p>
        </p:txBody>
      </p:sp>
      <p:sp>
        <p:nvSpPr>
          <p:cNvPr id="3083" name="TextBox 9"/>
          <p:cNvSpPr txBox="1">
            <a:spLocks noChangeArrowheads="1"/>
          </p:cNvSpPr>
          <p:nvPr/>
        </p:nvSpPr>
        <p:spPr bwMode="auto">
          <a:xfrm>
            <a:off x="7689850" y="3860800"/>
            <a:ext cx="1655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8. Индюк</a:t>
            </a:r>
          </a:p>
        </p:txBody>
      </p:sp>
      <p:pic>
        <p:nvPicPr>
          <p:cNvPr id="308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" y="4500563"/>
            <a:ext cx="974725" cy="9715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3085" name="Рисунок 24" descr="заборчик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66938" y="3532188"/>
            <a:ext cx="928687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TextBox 20"/>
          <p:cNvSpPr txBox="1">
            <a:spLocks noChangeArrowheads="1"/>
          </p:cNvSpPr>
          <p:nvPr/>
        </p:nvSpPr>
        <p:spPr bwMode="auto">
          <a:xfrm>
            <a:off x="95250" y="2370138"/>
            <a:ext cx="315912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 укреплять круговую  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мышцу рта,   развивать    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умение  держать губы в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улыбке. 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Зубы сомкнуты. Губы 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в широкой улыбке.  Верхние и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нижние резцы видны.</a:t>
            </a:r>
          </a:p>
        </p:txBody>
      </p:sp>
      <p:pic>
        <p:nvPicPr>
          <p:cNvPr id="3087" name="Рисунок 36" descr="заборчик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0" y="2341563"/>
            <a:ext cx="1214438" cy="8540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3088" name="Рисунок 2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6498126">
            <a:off x="2230437" y="5846763"/>
            <a:ext cx="109061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9" name="TextBox 9"/>
          <p:cNvSpPr txBox="1">
            <a:spLocks noChangeArrowheads="1"/>
          </p:cNvSpPr>
          <p:nvPr/>
        </p:nvSpPr>
        <p:spPr bwMode="auto">
          <a:xfrm>
            <a:off x="238125" y="4143375"/>
            <a:ext cx="1655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C00000"/>
                </a:solidFill>
                <a:latin typeface="Comic Sans MS" pitchFamily="66" charset="0"/>
              </a:rPr>
              <a:t>2. Лопаточка </a:t>
            </a:r>
          </a:p>
        </p:txBody>
      </p:sp>
      <p:sp>
        <p:nvSpPr>
          <p:cNvPr id="3090" name="TextBox 18"/>
          <p:cNvSpPr txBox="1">
            <a:spLocks noChangeArrowheads="1"/>
          </p:cNvSpPr>
          <p:nvPr/>
        </p:nvSpPr>
        <p:spPr bwMode="auto">
          <a:xfrm>
            <a:off x="95250" y="4581525"/>
            <a:ext cx="3182938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вырабатывать умение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делать язык широким,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удерживать его в спокойном,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расслабленном состоянии.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Положить  широкий                     расслабленный язык  на нижнюю   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губу.  Занести «лопатку» в рот,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стараясь не напрягать язык.</a:t>
            </a:r>
          </a:p>
        </p:txBody>
      </p:sp>
      <p:pic>
        <p:nvPicPr>
          <p:cNvPr id="3091" name="Рисунок 20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29263" y="546100"/>
            <a:ext cx="927100" cy="93821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3092" name="TextBox 22"/>
          <p:cNvSpPr txBox="1">
            <a:spLocks noChangeArrowheads="1"/>
          </p:cNvSpPr>
          <p:nvPr/>
        </p:nvSpPr>
        <p:spPr bwMode="auto">
          <a:xfrm>
            <a:off x="3368675" y="476250"/>
            <a:ext cx="310515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 укреплять   мышцы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языка, развивать подвижность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 гибкость  кончика языка,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умение им  управлять.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Рот открыть.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Узкий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язык сильно  выдвинуть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вперед.  Не прикасаться к  губам и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к  зубам.</a:t>
            </a:r>
          </a:p>
        </p:txBody>
      </p:sp>
      <p:pic>
        <p:nvPicPr>
          <p:cNvPr id="3093" name="Picture 17"/>
          <p:cNvPicPr>
            <a:picLocks noChangeAspect="1" noChangeArrowheads="1"/>
          </p:cNvPicPr>
          <p:nvPr/>
        </p:nvPicPr>
        <p:blipFill>
          <a:blip r:embed="rId7"/>
          <a:srcRect l="6044" t="6044" r="3296" b="3296"/>
          <a:stretch>
            <a:fillRect/>
          </a:stretch>
        </p:blipFill>
        <p:spPr bwMode="auto">
          <a:xfrm>
            <a:off x="3381375" y="2500313"/>
            <a:ext cx="1000125" cy="10001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3094" name="TextBox 27"/>
          <p:cNvSpPr txBox="1">
            <a:spLocks noChangeArrowheads="1"/>
          </p:cNvSpPr>
          <p:nvPr/>
        </p:nvSpPr>
        <p:spPr bwMode="auto">
          <a:xfrm>
            <a:off x="3494088" y="2544763"/>
            <a:ext cx="31829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развивать подвижность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языка, вырабатывать подъем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широкой передней части языка.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 Рот приоткрыть.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Широким языком облизывать верхнюю губу, делая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движения сверху вниз.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Нижняя челюсть неподвижна!</a:t>
            </a:r>
          </a:p>
        </p:txBody>
      </p:sp>
      <p:sp>
        <p:nvSpPr>
          <p:cNvPr id="3095" name="TextBox 26"/>
          <p:cNvSpPr txBox="1">
            <a:spLocks noChangeArrowheads="1"/>
          </p:cNvSpPr>
          <p:nvPr/>
        </p:nvSpPr>
        <p:spPr bwMode="auto">
          <a:xfrm>
            <a:off x="3368675" y="4581525"/>
            <a:ext cx="314166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учиться удерживать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кончик языка за верхними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зубами, развивать умение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управлять языком,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точность движений.</a:t>
            </a:r>
          </a:p>
          <a:p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Сначала при  закрытом,</a:t>
            </a:r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i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затем при </a:t>
            </a:r>
            <a:r>
              <a:rPr lang="en-US" sz="1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>
                <a:latin typeface="Times New Roman" pitchFamily="18" charset="0"/>
                <a:cs typeface="Times New Roman" pitchFamily="18" charset="0"/>
              </a:rPr>
              <a:t>открытом  рте.</a:t>
            </a:r>
            <a:endParaRPr lang="en-US" sz="1400" b="1" i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  «Почистить»  кончиком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языка </a:t>
            </a:r>
            <a:endParaRPr lang="en-US" sz="14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верхние зубы с внутренней стороны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b="1">
                <a:latin typeface="Times New Roman" pitchFamily="18" charset="0"/>
                <a:cs typeface="Times New Roman" pitchFamily="18" charset="0"/>
              </a:rPr>
              <a:t>(слева – направо, сверху – вниз).      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Нижняя челюсть неподвижна.</a:t>
            </a:r>
          </a:p>
        </p:txBody>
      </p:sp>
      <p:pic>
        <p:nvPicPr>
          <p:cNvPr id="3096" name="Picture 28"/>
          <p:cNvPicPr>
            <a:picLocks noChangeAspect="1" noChangeArrowheads="1"/>
          </p:cNvPicPr>
          <p:nvPr/>
        </p:nvPicPr>
        <p:blipFill>
          <a:blip r:embed="rId8"/>
          <a:srcRect l="3477" t="5034" r="3477" b="5034"/>
          <a:stretch>
            <a:fillRect/>
          </a:stretch>
        </p:blipFill>
        <p:spPr bwMode="auto">
          <a:xfrm>
            <a:off x="5468938" y="4700588"/>
            <a:ext cx="1008062" cy="10080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3097" name="Рисунок 27" descr="73166164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54813" y="1781175"/>
            <a:ext cx="1150937" cy="11430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3098" name="TextBox 22"/>
          <p:cNvSpPr txBox="1">
            <a:spLocks noChangeArrowheads="1"/>
          </p:cNvSpPr>
          <p:nvPr/>
        </p:nvSpPr>
        <p:spPr bwMode="auto">
          <a:xfrm>
            <a:off x="6681788" y="404813"/>
            <a:ext cx="3182937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вырабатывать движение языка вверх, растягивать подъязычную связку.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Присасывать язык к нёбу,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растягивая подъязычную связку. Щелкать языком медленно, сильно. Нижняя челюсть должна быть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         неподвижна!</a:t>
            </a:r>
          </a:p>
        </p:txBody>
      </p:sp>
      <p:sp>
        <p:nvSpPr>
          <p:cNvPr id="3099" name="TextBox 23"/>
          <p:cNvSpPr txBox="1">
            <a:spLocks noChangeArrowheads="1"/>
          </p:cNvSpPr>
          <p:nvPr/>
        </p:nvSpPr>
        <p:spPr bwMode="auto">
          <a:xfrm>
            <a:off x="6665913" y="2373313"/>
            <a:ext cx="3182937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вырабатывать  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движение языка  вверх,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растягивать подъязычную  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связку.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Улыбнуться, приоткрыть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рот. Присосать широкий язык всей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плоскостью к нёбу и открыть рот.</a:t>
            </a:r>
          </a:p>
        </p:txBody>
      </p:sp>
      <p:pic>
        <p:nvPicPr>
          <p:cNvPr id="3100" name="Рисунок 31" descr="индюк.jpe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05600" y="4221163"/>
            <a:ext cx="1104900" cy="11049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</p:spPr>
      </p:pic>
      <p:sp>
        <p:nvSpPr>
          <p:cNvPr id="3101" name="TextBox 18"/>
          <p:cNvSpPr txBox="1">
            <a:spLocks noChangeArrowheads="1"/>
          </p:cNvSpPr>
          <p:nvPr/>
        </p:nvSpPr>
        <p:spPr bwMode="auto">
          <a:xfrm>
            <a:off x="6681788" y="4175125"/>
            <a:ext cx="3182937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1100" b="1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вырабатывать подъем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языка, развивать гибкость и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подвижность его передней  </a:t>
            </a:r>
          </a:p>
          <a:p>
            <a:r>
              <a:rPr lang="ru-RU" sz="11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части.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          Рот открыть.         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                   Широким кончиком языка проводить по верхней губе вперед – назад, не отрывая языка.  При этом произносить: БЛ-БЛ-БЛ-... Нижняя челюсть неподвижна!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471</Words>
  <Application>Microsoft Office PowerPoint</Application>
  <PresentationFormat>Лист A4 (210x297 мм)</PresentationFormat>
  <Paragraphs>85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Century Gothic</vt:lpstr>
      <vt:lpstr>Comic Sans MS</vt:lpstr>
      <vt:lpstr>Тема Office</vt:lpstr>
      <vt:lpstr>Слайд 1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14</cp:revision>
  <dcterms:created xsi:type="dcterms:W3CDTF">2013-01-27T11:47:59Z</dcterms:created>
  <dcterms:modified xsi:type="dcterms:W3CDTF">2013-03-03T11:28:02Z</dcterms:modified>
</cp:coreProperties>
</file>