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6858000" cy="9906000" type="A4"/>
  <p:notesSz cx="6834188" cy="99790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85" autoAdjust="0"/>
    <p:restoredTop sz="94660"/>
  </p:normalViewPr>
  <p:slideViewPr>
    <p:cSldViewPr>
      <p:cViewPr>
        <p:scale>
          <a:sx n="75" d="100"/>
          <a:sy n="75" d="100"/>
        </p:scale>
        <p:origin x="-2040" y="-6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3258" y="-108"/>
      </p:cViewPr>
      <p:guideLst>
        <p:guide orient="horz" pos="3143"/>
        <p:guide pos="215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22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71913" y="0"/>
            <a:ext cx="2960687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BA9B43B-033F-47EA-897C-F79896610C4C}" type="datetimeFigureOut">
              <a:rPr lang="ru-RU"/>
              <a:pPr>
                <a:defRPr/>
              </a:pPr>
              <a:t>10.04.2012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22488" y="747713"/>
            <a:ext cx="2590800" cy="3743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4213" y="4740275"/>
            <a:ext cx="5467350" cy="44910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78963"/>
            <a:ext cx="29622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71913" y="9478963"/>
            <a:ext cx="2960687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8BA7BA5-2D3C-4610-A88B-01D35D25DB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52B63-0E15-4F2B-AEA5-EB29B443F935}" type="datetimeFigureOut">
              <a:rPr lang="ru-RU"/>
              <a:pPr>
                <a:defRPr/>
              </a:pPr>
              <a:t>10.04.2012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EDC2B-4CEF-4B25-9905-A75530C57E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B5E94-E0DB-44F4-8931-7D6D91A5A3B4}" type="datetimeFigureOut">
              <a:rPr lang="ru-RU"/>
              <a:pPr>
                <a:defRPr/>
              </a:pPr>
              <a:t>10.04.2012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5DCEF-B6C0-47BA-B74E-518A5AF62D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FFE1F-F19D-4427-9D60-B812C699CEF7}" type="datetimeFigureOut">
              <a:rPr lang="ru-RU"/>
              <a:pPr>
                <a:defRPr/>
              </a:pPr>
              <a:t>10.04.2012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B7D61-F902-4DA0-9EB6-7C56768108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CDC27-1257-4873-8BC4-808A528F47E1}" type="datetimeFigureOut">
              <a:rPr lang="ru-RU"/>
              <a:pPr>
                <a:defRPr/>
              </a:pPr>
              <a:t>10.04.2012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99474-4F6D-4568-A708-81F999F37F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DF86A-30B0-4DB3-B407-EA248B43C3D5}" type="datetimeFigureOut">
              <a:rPr lang="ru-RU"/>
              <a:pPr>
                <a:defRPr/>
              </a:pPr>
              <a:t>10.04.2012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101ED-022B-4281-92BB-730B62DA51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18358-D7B9-4FAE-990A-5829442F5167}" type="datetimeFigureOut">
              <a:rPr lang="ru-RU"/>
              <a:pPr>
                <a:defRPr/>
              </a:pPr>
              <a:t>10.04.2012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9375D-5C07-4118-B2B1-978F74FF25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0A7A3-FB7F-4731-9890-7D77F2F0F348}" type="datetimeFigureOut">
              <a:rPr lang="ru-RU"/>
              <a:pPr>
                <a:defRPr/>
              </a:pPr>
              <a:t>10.04.2012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39847-213A-4289-94CC-07A6F32759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FDDF5-41C2-4AFC-B3B1-0EB304F83D86}" type="datetimeFigureOut">
              <a:rPr lang="ru-RU"/>
              <a:pPr>
                <a:defRPr/>
              </a:pPr>
              <a:t>10.04.2012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DA606-9A42-48F9-B452-1E9D984794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BB675-8E8C-4262-9071-73E332B50A1E}" type="datetimeFigureOut">
              <a:rPr lang="ru-RU"/>
              <a:pPr>
                <a:defRPr/>
              </a:pPr>
              <a:t>10.04.2012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B30D0-720C-4B95-BBD9-5191C67204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16D3E-A432-40AC-AFED-620E5A27EEC4}" type="datetimeFigureOut">
              <a:rPr lang="ru-RU"/>
              <a:pPr>
                <a:defRPr/>
              </a:pPr>
              <a:t>10.04.2012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7CE4A-C615-4E95-B9F4-D820A3B8EC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DF554-191D-41E1-AFF1-A6CF507BA225}" type="datetimeFigureOut">
              <a:rPr lang="ru-RU"/>
              <a:pPr>
                <a:defRPr/>
              </a:pPr>
              <a:t>10.04.2012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ACCA1-BED7-46EF-8E0B-320A217F85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5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1287E50-9632-4118-8169-095D9CD45735}" type="datetimeFigureOut">
              <a:rPr lang="ru-RU"/>
              <a:pPr>
                <a:defRPr/>
              </a:pPr>
              <a:t>10.04.2012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5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5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4B71218-BFC4-43E5-A8A5-CA8A6C0FF6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/>
            </a:gs>
            <a:gs pos="100000">
              <a:srgbClr val="7676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6858000" cy="9906000"/>
          </a:xfrm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z="4000" b="1" smtClean="0"/>
              <a:t>Символом веры, стойким </a:t>
            </a:r>
            <a:br>
              <a:rPr lang="ru-RU" sz="4000" b="1" smtClean="0"/>
            </a:br>
            <a:r>
              <a:rPr lang="ru-RU" sz="4000" b="1" smtClean="0"/>
              <a:t>убеждением человека является жизненное кредо. Кредо означает «верю». </a:t>
            </a:r>
            <a:r>
              <a:rPr lang="ru-RU" sz="4000" b="1" smtClean="0">
                <a:latin typeface="Arial" charset="0"/>
              </a:rPr>
              <a:t/>
            </a:r>
            <a:br>
              <a:rPr lang="ru-RU" sz="4000" b="1" smtClean="0">
                <a:latin typeface="Arial" charset="0"/>
              </a:rPr>
            </a:br>
            <a:r>
              <a:rPr lang="ru-RU" sz="4000" b="1" smtClean="0"/>
              <a:t>Во что верю я? </a:t>
            </a:r>
          </a:p>
        </p:txBody>
      </p:sp>
      <p:pic>
        <p:nvPicPr>
          <p:cNvPr id="14339" name="Содержимое 6" descr="фото на кредо 2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28625" y="387350"/>
            <a:ext cx="6172200" cy="48450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42888" y="0"/>
            <a:ext cx="7100888" cy="9906000"/>
          </a:xfrm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pPr marL="355600" indent="-355600" eaLnBrk="1" hangingPunct="1">
              <a:buFont typeface="Arial" charset="0"/>
              <a:buNone/>
            </a:pPr>
            <a:r>
              <a:rPr lang="ru-RU" sz="1400" smtClean="0"/>
              <a:t>               </a:t>
            </a:r>
          </a:p>
          <a:p>
            <a:pPr marL="355600" indent="-355600" algn="just" eaLnBrk="1" hangingPunct="1">
              <a:buFont typeface="Arial" charset="0"/>
              <a:buNone/>
            </a:pPr>
            <a:r>
              <a:rPr lang="ru-RU" sz="1400" smtClean="0"/>
              <a:t>               </a:t>
            </a:r>
            <a:r>
              <a:rPr lang="ru-RU" sz="1400" smtClean="0">
                <a:latin typeface="Arial" charset="0"/>
              </a:rPr>
              <a:t>	</a:t>
            </a:r>
            <a:r>
              <a:rPr lang="ru-RU" sz="1400" smtClean="0"/>
              <a:t>«Нынешняя молодежь привыкла к роскоши, она отличается дурными манерами, презирает авторитеты, не уважает старших,  дети спорят со взрослыми, жадно глотают пищу, изводят учителей. Так сказал Сократ еще в 5 веке до нашей эры.  Во все времена в школах были дети, для которых учеба-это мука, а учитель – человек в названии профессии которого потерялась первая буква, буква «м». Несмотря на то, что создавались и создаются различные методики и технологии,  разрабатываются наиболее адекватные формы обучения реальность выглядит следующим образом, что учителя – тоже люди, постоянные неудачи и нажим ведут в итоге к тому, что возникает профессиональный кризис: мираж педагогического мастерства. Иными словами: тем ли я занимаюсь, на своем ли я  месте? Когда долгое время нет от ученика отдачи, а его мозг, в педагогической иронии, представляется как «дискета, которую каждое утро форматируют», учитель начинает выкручиваться из ситуации: он ставит «удовлетворительно» за присутствие на уроке, а на серьезных контрольных сажает его так, чтобы впереди или сзади, на одном с ним варианте, сидели как минимум хорошисты.</a:t>
            </a:r>
          </a:p>
          <a:p>
            <a:pPr marL="355600" indent="-355600" algn="just" eaLnBrk="1" hangingPunct="1">
              <a:buFont typeface="Arial" charset="0"/>
              <a:buNone/>
            </a:pPr>
            <a:r>
              <a:rPr lang="ru-RU" sz="1400" smtClean="0"/>
              <a:t>               </a:t>
            </a:r>
            <a:r>
              <a:rPr lang="ru-RU" sz="1400" smtClean="0">
                <a:latin typeface="Arial" charset="0"/>
              </a:rPr>
              <a:t>	</a:t>
            </a:r>
            <a:r>
              <a:rPr lang="ru-RU" sz="1400" smtClean="0"/>
              <a:t>Меняются времена, но не меняются задачи учителя: </a:t>
            </a:r>
          </a:p>
          <a:p>
            <a:pPr marL="355600" indent="-355600" algn="just" eaLnBrk="1" hangingPunct="1">
              <a:buFont typeface="Arial" charset="0"/>
              <a:buNone/>
            </a:pPr>
            <a:r>
              <a:rPr lang="ru-RU" sz="1400" smtClean="0"/>
              <a:t>         • дать учащимся прочные и глубокие знания по предмету; </a:t>
            </a:r>
          </a:p>
          <a:p>
            <a:pPr marL="355600" indent="-355600" algn="just" eaLnBrk="1" hangingPunct="1">
              <a:buFont typeface="Arial" charset="0"/>
              <a:buNone/>
            </a:pPr>
            <a:r>
              <a:rPr lang="ru-RU" sz="1400" smtClean="0"/>
              <a:t>         • содействовать творческому развитию каждого ученика как на уроке, так и вне урока; </a:t>
            </a:r>
          </a:p>
          <a:p>
            <a:pPr marL="355600" indent="-355600" algn="just" eaLnBrk="1" hangingPunct="1">
              <a:buFont typeface="Arial" charset="0"/>
              <a:buNone/>
            </a:pPr>
            <a:r>
              <a:rPr lang="ru-RU" sz="1400" smtClean="0"/>
              <a:t>         • вызвать у ребенка интерес к знаниям, научить его иметь собственное мнение; </a:t>
            </a:r>
          </a:p>
          <a:p>
            <a:pPr marL="355600" indent="-355600" algn="just" eaLnBrk="1" hangingPunct="1">
              <a:buFont typeface="Arial" charset="0"/>
              <a:buNone/>
            </a:pPr>
            <a:r>
              <a:rPr lang="ru-RU" sz="1400" smtClean="0"/>
              <a:t>         • воспитывать у детей самостоятельность, любознательность, честность, личную инициативу, веру в себя; </a:t>
            </a:r>
          </a:p>
          <a:p>
            <a:pPr marL="355600" indent="-355600" algn="just" eaLnBrk="1" hangingPunct="1">
              <a:buFont typeface="Arial" charset="0"/>
              <a:buNone/>
            </a:pPr>
            <a:r>
              <a:rPr lang="ru-RU" sz="1400" smtClean="0"/>
              <a:t>         • стать им другом, раскрыть богатство их душ. </a:t>
            </a:r>
          </a:p>
          <a:p>
            <a:pPr marL="355600" indent="-355600" algn="just" eaLnBrk="1" hangingPunct="1">
              <a:buFont typeface="Arial" charset="0"/>
              <a:buNone/>
            </a:pPr>
            <a:r>
              <a:rPr lang="ru-RU" sz="1400" smtClean="0"/>
              <a:t>         </a:t>
            </a:r>
            <a:r>
              <a:rPr lang="ru-RU" sz="1400" smtClean="0">
                <a:latin typeface="Arial" charset="0"/>
              </a:rPr>
              <a:t>	</a:t>
            </a:r>
            <a:r>
              <a:rPr lang="ru-RU" sz="1400" smtClean="0"/>
              <a:t> Как учитель-предметник я считаю, что вызвать интерес, увлечь идеей общего дела можно через создание творческой атмосферы на уроке. Такое умение увлечь учеников своим предметом и есть педагогическое мастерство, к которому мы все стремимся. Главное для меня, чтобы пробудившийся интерес не угасал, а для этого надо совмещать профессию учителя и волшебника. Мой предмет – география. Познавая географию, каждый открывает для себя тайну природы.  И для этого, каждый учитель должен найти тонкий подход, свою манеру ведения урока,  свою технологию.</a:t>
            </a:r>
          </a:p>
          <a:p>
            <a:pPr marL="355600" indent="-355600" algn="just" eaLnBrk="1" hangingPunct="1">
              <a:buFont typeface="Arial" charset="0"/>
              <a:buNone/>
            </a:pPr>
            <a:r>
              <a:rPr lang="ru-RU" sz="1400" smtClean="0"/>
              <a:t>             </a:t>
            </a:r>
            <a:r>
              <a:rPr lang="ru-RU" sz="1400" smtClean="0">
                <a:latin typeface="Arial" charset="0"/>
              </a:rPr>
              <a:t>	</a:t>
            </a:r>
            <a:r>
              <a:rPr lang="ru-RU" sz="1400" smtClean="0"/>
              <a:t> Сейчас мы все переживаем достаточно трудное время. Работа учителя становится все менее привлекательной. Это очень тяжелый труд. Почему же я работаю в школе? А ответить на этот вопрос  позвольте следующими словами, автором стихов является такой же учитель, как и я: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5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6386" name="Текст 6"/>
          <p:cNvSpPr>
            <a:spLocks noGrp="1"/>
          </p:cNvSpPr>
          <p:nvPr>
            <p:ph type="body" idx="1"/>
          </p:nvPr>
        </p:nvSpPr>
        <p:spPr>
          <a:xfrm>
            <a:off x="342900" y="2216150"/>
            <a:ext cx="3030538" cy="925513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>
          <a:xfrm>
            <a:off x="0" y="0"/>
            <a:ext cx="3760788" cy="9906000"/>
          </a:xfrm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pPr indent="19050" eaLnBrk="1" hangingPunct="1">
              <a:buFont typeface="Arial" charset="0"/>
              <a:buNone/>
              <a:defRPr/>
            </a:pPr>
            <a:endParaRPr lang="ru-RU" sz="1400" smtClean="0">
              <a:latin typeface="Arial" charset="0"/>
            </a:endParaRPr>
          </a:p>
          <a:p>
            <a:pPr indent="19050" eaLnBrk="1" hangingPunct="1">
              <a:buFont typeface="Arial" charset="0"/>
              <a:buNone/>
              <a:defRPr/>
            </a:pPr>
            <a:r>
              <a:rPr lang="ru-RU" sz="1400" smtClean="0"/>
              <a:t>Сама себе вот-вот на днях</a:t>
            </a:r>
          </a:p>
          <a:p>
            <a:pPr indent="19050" eaLnBrk="1" hangingPunct="1">
              <a:buFont typeface="Arial" charset="0"/>
              <a:buNone/>
              <a:defRPr/>
            </a:pPr>
            <a:r>
              <a:rPr lang="ru-RU" sz="1400" smtClean="0"/>
              <a:t>Такой вопрос я задала,</a:t>
            </a:r>
          </a:p>
          <a:p>
            <a:pPr indent="19050" eaLnBrk="1" hangingPunct="1">
              <a:buFont typeface="Arial" charset="0"/>
              <a:buNone/>
              <a:defRPr/>
            </a:pPr>
            <a:r>
              <a:rPr lang="ru-RU" sz="1400" smtClean="0"/>
              <a:t>Озвучу я его в стихах,</a:t>
            </a:r>
          </a:p>
          <a:p>
            <a:pPr indent="19050" eaLnBrk="1" hangingPunct="1">
              <a:buFont typeface="Arial" charset="0"/>
              <a:buNone/>
              <a:defRPr/>
            </a:pPr>
            <a:r>
              <a:rPr lang="ru-RU" sz="1400" smtClean="0"/>
              <a:t>Так легче выразить слова.</a:t>
            </a:r>
          </a:p>
          <a:p>
            <a:pPr indent="19050" eaLnBrk="1" hangingPunct="1">
              <a:buFont typeface="Arial" charset="0"/>
              <a:buNone/>
              <a:defRPr/>
            </a:pPr>
            <a:r>
              <a:rPr lang="ru-RU" sz="1400" smtClean="0"/>
              <a:t>А почему я в своей жизни</a:t>
            </a:r>
          </a:p>
          <a:p>
            <a:pPr indent="19050" eaLnBrk="1" hangingPunct="1">
              <a:buFont typeface="Arial" charset="0"/>
              <a:buNone/>
              <a:defRPr/>
            </a:pPr>
            <a:r>
              <a:rPr lang="ru-RU" sz="1400" smtClean="0"/>
              <a:t>Такую выбрала дорогу?</a:t>
            </a:r>
          </a:p>
          <a:p>
            <a:pPr indent="19050" eaLnBrk="1" hangingPunct="1">
              <a:buFont typeface="Arial" charset="0"/>
              <a:buNone/>
              <a:defRPr/>
            </a:pPr>
            <a:r>
              <a:rPr lang="ru-RU" sz="1400" smtClean="0"/>
              <a:t>И почему я так решила</a:t>
            </a:r>
          </a:p>
          <a:p>
            <a:pPr indent="19050" eaLnBrk="1" hangingPunct="1">
              <a:buFont typeface="Arial" charset="0"/>
              <a:buNone/>
              <a:defRPr/>
            </a:pPr>
            <a:r>
              <a:rPr lang="ru-RU" sz="1400" smtClean="0"/>
              <a:t>Зачем я стала педагогом?</a:t>
            </a:r>
          </a:p>
          <a:p>
            <a:pPr indent="19050" eaLnBrk="1" hangingPunct="1">
              <a:buFont typeface="Arial" charset="0"/>
              <a:buNone/>
              <a:defRPr/>
            </a:pPr>
            <a:r>
              <a:rPr lang="ru-RU" sz="1400" smtClean="0"/>
              <a:t>Вопрос, скажу я вам, серьёзный</a:t>
            </a:r>
          </a:p>
          <a:p>
            <a:pPr indent="19050" eaLnBrk="1" hangingPunct="1">
              <a:buFont typeface="Arial" charset="0"/>
              <a:buNone/>
              <a:defRPr/>
            </a:pPr>
            <a:r>
              <a:rPr lang="ru-RU" sz="1400" smtClean="0"/>
              <a:t>И я решила рассуждать.</a:t>
            </a:r>
          </a:p>
          <a:p>
            <a:pPr indent="19050" eaLnBrk="1" hangingPunct="1">
              <a:buFont typeface="Arial" charset="0"/>
              <a:buNone/>
              <a:defRPr/>
            </a:pPr>
            <a:r>
              <a:rPr lang="ru-RU" sz="1400" smtClean="0"/>
              <a:t>Быть может, мне ещё не поздно</a:t>
            </a:r>
          </a:p>
          <a:p>
            <a:pPr indent="19050" eaLnBrk="1" hangingPunct="1">
              <a:buFont typeface="Arial" charset="0"/>
              <a:buNone/>
              <a:defRPr/>
            </a:pPr>
            <a:r>
              <a:rPr lang="ru-RU" sz="1400" smtClean="0"/>
              <a:t>Свою работу поменять?</a:t>
            </a:r>
          </a:p>
          <a:p>
            <a:pPr indent="19050" eaLnBrk="1" hangingPunct="1">
              <a:buFont typeface="Arial" charset="0"/>
              <a:buNone/>
              <a:defRPr/>
            </a:pPr>
            <a:r>
              <a:rPr lang="ru-RU" sz="1400" smtClean="0"/>
              <a:t>Ведь сколько в мире есть профессий</a:t>
            </a:r>
          </a:p>
          <a:p>
            <a:pPr indent="19050" eaLnBrk="1" hangingPunct="1">
              <a:buFont typeface="Arial" charset="0"/>
              <a:buNone/>
              <a:defRPr/>
            </a:pPr>
            <a:r>
              <a:rPr lang="ru-RU" sz="1400" smtClean="0"/>
              <a:t>Достойных, денежных, других?</a:t>
            </a:r>
          </a:p>
          <a:p>
            <a:pPr indent="19050" eaLnBrk="1" hangingPunct="1">
              <a:buFont typeface="Arial" charset="0"/>
              <a:buNone/>
              <a:defRPr/>
            </a:pPr>
            <a:r>
              <a:rPr lang="ru-RU" sz="1400" smtClean="0"/>
              <a:t>От маляров до фотосессий,</a:t>
            </a:r>
          </a:p>
          <a:p>
            <a:pPr indent="19050" eaLnBrk="1" hangingPunct="1">
              <a:buFont typeface="Arial" charset="0"/>
              <a:buNone/>
              <a:defRPr/>
            </a:pPr>
            <a:r>
              <a:rPr lang="ru-RU" sz="1400" smtClean="0"/>
              <a:t>Полдня перебирала их.</a:t>
            </a:r>
          </a:p>
          <a:p>
            <a:pPr indent="19050" eaLnBrk="1" hangingPunct="1">
              <a:buFont typeface="Arial" charset="0"/>
              <a:buNone/>
              <a:defRPr/>
            </a:pPr>
            <a:r>
              <a:rPr lang="ru-RU" sz="1400" smtClean="0"/>
              <a:t>В итоге, перебрав не мало,</a:t>
            </a:r>
          </a:p>
          <a:p>
            <a:pPr indent="19050" eaLnBrk="1" hangingPunct="1">
              <a:buFont typeface="Arial" charset="0"/>
              <a:buNone/>
              <a:defRPr/>
            </a:pPr>
            <a:r>
              <a:rPr lang="ru-RU" sz="1400" smtClean="0"/>
              <a:t>Я поняла, укрывшись пледом,</a:t>
            </a:r>
          </a:p>
          <a:p>
            <a:pPr indent="19050" eaLnBrk="1" hangingPunct="1">
              <a:buFont typeface="Arial" charset="0"/>
              <a:buNone/>
              <a:defRPr/>
            </a:pPr>
            <a:r>
              <a:rPr lang="ru-RU" sz="1400" smtClean="0"/>
              <a:t>Не зря я в жизни выбирала</a:t>
            </a:r>
          </a:p>
          <a:p>
            <a:pPr indent="19050" eaLnBrk="1" hangingPunct="1">
              <a:buFont typeface="Arial" charset="0"/>
              <a:buNone/>
              <a:defRPr/>
            </a:pPr>
            <a:r>
              <a:rPr lang="ru-RU" sz="1400" smtClean="0"/>
              <a:t>Педагогическое кредо.</a:t>
            </a:r>
          </a:p>
          <a:p>
            <a:pPr indent="19050" eaLnBrk="1" hangingPunct="1">
              <a:buFont typeface="Arial" charset="0"/>
              <a:buNone/>
              <a:defRPr/>
            </a:pPr>
            <a:r>
              <a:rPr lang="ru-RU" sz="1400" smtClean="0"/>
              <a:t>Ведь я осознанно, с желанием</a:t>
            </a:r>
          </a:p>
          <a:p>
            <a:pPr indent="19050" eaLnBrk="1" hangingPunct="1">
              <a:buFont typeface="Arial" charset="0"/>
              <a:buNone/>
              <a:defRPr/>
            </a:pPr>
            <a:r>
              <a:rPr lang="ru-RU" sz="1400" smtClean="0"/>
              <a:t>Вошла на путь педагогический,</a:t>
            </a:r>
          </a:p>
          <a:p>
            <a:pPr indent="19050" eaLnBrk="1" hangingPunct="1">
              <a:buFont typeface="Arial" charset="0"/>
              <a:buNone/>
              <a:defRPr/>
            </a:pPr>
            <a:r>
              <a:rPr lang="ru-RU" sz="1400" smtClean="0"/>
              <a:t>И вот теперь в образовании</a:t>
            </a:r>
          </a:p>
          <a:p>
            <a:pPr indent="19050" eaLnBrk="1" hangingPunct="1">
              <a:buFont typeface="Arial" charset="0"/>
              <a:buNone/>
              <a:defRPr/>
            </a:pPr>
            <a:r>
              <a:rPr lang="ru-RU" sz="1400" smtClean="0"/>
              <a:t>Уже специалист фактически.</a:t>
            </a:r>
          </a:p>
          <a:p>
            <a:pPr indent="19050" eaLnBrk="1" hangingPunct="1">
              <a:buFont typeface="Arial" charset="0"/>
              <a:buNone/>
              <a:defRPr/>
            </a:pPr>
            <a:r>
              <a:rPr lang="ru-RU" sz="1400" smtClean="0"/>
              <a:t>Дверей так много распахнулось:</a:t>
            </a:r>
          </a:p>
          <a:p>
            <a:pPr indent="19050" eaLnBrk="1" hangingPunct="1">
              <a:buFont typeface="Arial" charset="0"/>
              <a:buNone/>
              <a:defRPr/>
            </a:pPr>
            <a:r>
              <a:rPr lang="ru-RU" sz="1400" smtClean="0"/>
              <a:t>И творческая жизнь, и знания</a:t>
            </a:r>
          </a:p>
          <a:p>
            <a:pPr indent="19050" eaLnBrk="1" hangingPunct="1">
              <a:buFont typeface="Arial" charset="0"/>
              <a:buNone/>
              <a:defRPr/>
            </a:pPr>
            <a:r>
              <a:rPr lang="ru-RU" sz="1400" smtClean="0"/>
              <a:t>Себя щипнула, не проснулась,</a:t>
            </a:r>
          </a:p>
          <a:p>
            <a:pPr indent="19050" eaLnBrk="1" hangingPunct="1">
              <a:buFont typeface="Arial" charset="0"/>
              <a:buNone/>
              <a:defRPr/>
            </a:pPr>
            <a:r>
              <a:rPr lang="ru-RU" sz="1400" smtClean="0"/>
              <a:t>А значит, нахожусь в сознании.</a:t>
            </a:r>
          </a:p>
          <a:p>
            <a:pPr indent="19050" eaLnBrk="1" hangingPunct="1">
              <a:buFont typeface="Arial" charset="0"/>
              <a:buNone/>
              <a:defRPr/>
            </a:pPr>
            <a:r>
              <a:rPr lang="ru-RU" sz="1400" smtClean="0"/>
              <a:t>Прекрасный мир добра и детства,</a:t>
            </a:r>
          </a:p>
          <a:p>
            <a:pPr indent="19050" eaLnBrk="1" hangingPunct="1">
              <a:buFont typeface="Arial" charset="0"/>
              <a:buNone/>
              <a:defRPr/>
            </a:pPr>
            <a:r>
              <a:rPr lang="ru-RU" sz="1400" smtClean="0"/>
              <a:t>Дорога в жизнь для поколений.</a:t>
            </a:r>
          </a:p>
          <a:p>
            <a:pPr indent="19050" eaLnBrk="1" hangingPunct="1">
              <a:buFont typeface="Arial" charset="0"/>
              <a:buNone/>
              <a:defRPr/>
            </a:pPr>
            <a:r>
              <a:rPr lang="ru-RU" sz="1400" smtClean="0"/>
              <a:t>Богаты методы и средства</a:t>
            </a:r>
          </a:p>
          <a:p>
            <a:pPr indent="19050" eaLnBrk="1" hangingPunct="1">
              <a:buFont typeface="Arial" charset="0"/>
              <a:buNone/>
              <a:defRPr/>
            </a:pPr>
            <a:r>
              <a:rPr lang="ru-RU" sz="1400" smtClean="0"/>
              <a:t>Для начинаний и свершений.</a:t>
            </a:r>
          </a:p>
          <a:p>
            <a:pPr indent="19050" eaLnBrk="1" hangingPunct="1">
              <a:buFont typeface="Arial" charset="0"/>
              <a:buNone/>
              <a:defRPr/>
            </a:pPr>
            <a:endParaRPr lang="ru-RU" sz="1400" smtClean="0"/>
          </a:p>
        </p:txBody>
      </p:sp>
      <p:sp>
        <p:nvSpPr>
          <p:cNvPr id="16388" name="Текст 8"/>
          <p:cNvSpPr>
            <a:spLocks noGrp="1"/>
          </p:cNvSpPr>
          <p:nvPr>
            <p:ph type="body" sz="quarter" idx="3"/>
          </p:nvPr>
        </p:nvSpPr>
        <p:spPr>
          <a:xfrm>
            <a:off x="3484563" y="2216150"/>
            <a:ext cx="3030537" cy="925513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0" name="Содержимое 9"/>
          <p:cNvSpPr>
            <a:spLocks noGrp="1"/>
          </p:cNvSpPr>
          <p:nvPr>
            <p:ph sz="quarter" idx="4"/>
          </p:nvPr>
        </p:nvSpPr>
        <p:spPr>
          <a:xfrm>
            <a:off x="3484563" y="0"/>
            <a:ext cx="3373437" cy="9906000"/>
          </a:xfrm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pPr eaLnBrk="1" hangingPunct="1">
              <a:buFont typeface="Arial" charset="0"/>
              <a:buNone/>
              <a:defRPr/>
            </a:pPr>
            <a:endParaRPr lang="ru-RU" sz="1400" smtClean="0">
              <a:latin typeface="Arial" charset="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ru-RU" sz="1400" smtClean="0"/>
              <a:t>И я прошла эту дорогу,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ru-RU" sz="1400" smtClean="0"/>
              <a:t>Но сам пройти не каждый может.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ru-RU" sz="1400" smtClean="0"/>
              <a:t>Моё призвание педагога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ru-RU" sz="1400" smtClean="0"/>
              <a:t>Надеюсь, путникам поможет.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ru-RU" sz="1400" smtClean="0"/>
              <a:t>А Сухомлинский в завещании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ru-RU" sz="1400" smtClean="0"/>
              <a:t>Сказал – отдайте сердце детям!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ru-RU" sz="1400" smtClean="0"/>
              <a:t>Имел в виду не только знания,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ru-RU" sz="1400" smtClean="0"/>
              <a:t>Но ещё качества вот эти: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ru-RU" sz="1400" smtClean="0"/>
              <a:t>- Любить детей, а как иначе,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ru-RU" sz="1400" smtClean="0"/>
              <a:t>Ведь это главная задача.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ru-RU" sz="1400" smtClean="0"/>
              <a:t>- И к каждому иметь подход,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ru-RU" sz="1400" smtClean="0"/>
              <a:t>Не может быть наоборот.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ru-RU" sz="1400" smtClean="0"/>
              <a:t>- Оценку правильно давать.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ru-RU" sz="1400" smtClean="0"/>
              <a:t>- О доброте не забывать.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ru-RU" sz="1400" smtClean="0"/>
              <a:t>- Быть педагог не может злым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ru-RU" sz="1400" smtClean="0"/>
              <a:t>И в мастерстве своём скупым.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ru-RU" sz="1400" smtClean="0"/>
              <a:t>- Ну и, конечно, педагог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ru-RU" sz="1400" smtClean="0"/>
              <a:t>Не может провалить урок.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ru-RU" sz="1400" smtClean="0"/>
              <a:t>Все эти важные законы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ru-RU" sz="1400" smtClean="0"/>
              <a:t>Я непременно соблюдаю,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ru-RU" sz="1400" smtClean="0"/>
              <a:t>Веду я поезда - вагоны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ru-RU" sz="1400" smtClean="0"/>
              <a:t>За каждый лично отвечаю.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ru-RU" sz="1400" smtClean="0"/>
              <a:t>В моих вагонах едут дети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ru-RU" sz="1400" smtClean="0"/>
              <a:t>И наш маршрут по направлениям,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ru-RU" sz="1400" smtClean="0"/>
              <a:t>Мы, прокатившись по планете,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ru-RU" sz="1400" smtClean="0"/>
              <a:t>Прибудем к пункту назначения.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ru-RU" sz="1400" smtClean="0"/>
              <a:t>И каждому ребёнку нужно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ru-RU" sz="1400" smtClean="0"/>
              <a:t>Уменья, знания давать,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ru-RU" sz="1400" smtClean="0"/>
              <a:t>Но позабыть нельзя про дружбу,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ru-RU" sz="1400" smtClean="0"/>
              <a:t>Нельзя про радость забывать.</a:t>
            </a:r>
          </a:p>
          <a:p>
            <a:pPr eaLnBrk="1" hangingPunct="1">
              <a:buFont typeface="Arial" charset="0"/>
              <a:buNone/>
              <a:defRPr/>
            </a:pPr>
            <a:endParaRPr lang="ru-RU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7410" name="Текст 2"/>
          <p:cNvSpPr>
            <a:spLocks noGrp="1"/>
          </p:cNvSpPr>
          <p:nvPr>
            <p:ph type="body" idx="1"/>
          </p:nvPr>
        </p:nvSpPr>
        <p:spPr>
          <a:xfrm>
            <a:off x="342900" y="2216150"/>
            <a:ext cx="3030538" cy="925513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0" y="0"/>
            <a:ext cx="3373438" cy="4024313"/>
          </a:xfrm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pPr indent="19050" eaLnBrk="1" hangingPunct="1">
              <a:buFont typeface="Arial" charset="0"/>
              <a:buNone/>
            </a:pPr>
            <a:endParaRPr lang="ru-RU" sz="1400" smtClean="0"/>
          </a:p>
          <a:p>
            <a:pPr indent="19050" eaLnBrk="1" hangingPunct="1">
              <a:buFont typeface="Arial" charset="0"/>
              <a:buNone/>
            </a:pPr>
            <a:endParaRPr lang="ru-RU" sz="1400" smtClean="0">
              <a:latin typeface="Arial" charset="0"/>
            </a:endParaRPr>
          </a:p>
          <a:p>
            <a:pPr indent="19050" eaLnBrk="1" hangingPunct="1">
              <a:buFont typeface="Arial" charset="0"/>
              <a:buNone/>
            </a:pPr>
            <a:endParaRPr lang="ru-RU" sz="1400" smtClean="0">
              <a:latin typeface="Arial" charset="0"/>
            </a:endParaRPr>
          </a:p>
          <a:p>
            <a:pPr indent="19050" eaLnBrk="1" hangingPunct="1">
              <a:buFont typeface="Arial" charset="0"/>
              <a:buNone/>
            </a:pPr>
            <a:r>
              <a:rPr lang="ru-RU" sz="1400" smtClean="0"/>
              <a:t>Взяла я правила вот эти,</a:t>
            </a:r>
          </a:p>
          <a:p>
            <a:pPr indent="19050" eaLnBrk="1" hangingPunct="1">
              <a:buFont typeface="Arial" charset="0"/>
              <a:buNone/>
            </a:pPr>
            <a:r>
              <a:rPr lang="ru-RU" sz="1400" smtClean="0"/>
              <a:t>Чтоб счастье каждому дарить.</a:t>
            </a:r>
          </a:p>
          <a:p>
            <a:pPr indent="19050" eaLnBrk="1" hangingPunct="1">
              <a:buFont typeface="Arial" charset="0"/>
              <a:buNone/>
            </a:pPr>
            <a:r>
              <a:rPr lang="ru-RU" sz="1400" smtClean="0"/>
              <a:t>Всегда должны смеяться дети,</a:t>
            </a:r>
          </a:p>
          <a:p>
            <a:pPr indent="19050" eaLnBrk="1" hangingPunct="1">
              <a:buFont typeface="Arial" charset="0"/>
              <a:buNone/>
            </a:pPr>
            <a:r>
              <a:rPr lang="ru-RU" sz="1400" smtClean="0"/>
              <a:t>Ну и, конечно, в мире жить.</a:t>
            </a:r>
          </a:p>
          <a:p>
            <a:pPr indent="19050" eaLnBrk="1" hangingPunct="1">
              <a:buFont typeface="Arial" charset="0"/>
              <a:buNone/>
            </a:pPr>
            <a:r>
              <a:rPr lang="ru-RU" sz="1400" smtClean="0"/>
              <a:t>И пусть один малыш проказник,</a:t>
            </a:r>
          </a:p>
          <a:p>
            <a:pPr indent="19050" eaLnBrk="1" hangingPunct="1">
              <a:buFont typeface="Arial" charset="0"/>
              <a:buNone/>
            </a:pPr>
            <a:r>
              <a:rPr lang="ru-RU" sz="1400" smtClean="0"/>
              <a:t>А тот, другой, как ангелок,</a:t>
            </a:r>
          </a:p>
          <a:p>
            <a:pPr indent="19050" eaLnBrk="1" hangingPunct="1">
              <a:buFont typeface="Arial" charset="0"/>
              <a:buNone/>
            </a:pPr>
            <a:r>
              <a:rPr lang="ru-RU" sz="1400" smtClean="0"/>
              <a:t>Я подарю им светлый праздник,</a:t>
            </a:r>
          </a:p>
          <a:p>
            <a:pPr indent="19050" eaLnBrk="1" hangingPunct="1">
              <a:buFont typeface="Arial" charset="0"/>
              <a:buNone/>
            </a:pPr>
            <a:r>
              <a:rPr lang="ru-RU" sz="1400" smtClean="0"/>
              <a:t>Я дам им праздничный урок.</a:t>
            </a:r>
          </a:p>
          <a:p>
            <a:pPr indent="19050" eaLnBrk="1" hangingPunct="1">
              <a:buFont typeface="Arial" charset="0"/>
              <a:buNone/>
            </a:pPr>
            <a:r>
              <a:rPr lang="ru-RU" sz="1400" smtClean="0"/>
              <a:t> Детей люблю я всей душою</a:t>
            </a:r>
          </a:p>
          <a:p>
            <a:pPr indent="19050" eaLnBrk="1" hangingPunct="1">
              <a:buFont typeface="Arial" charset="0"/>
              <a:buNone/>
            </a:pPr>
            <a:r>
              <a:rPr lang="ru-RU" sz="1400" smtClean="0"/>
              <a:t> И для себя я поняла,</a:t>
            </a:r>
          </a:p>
          <a:p>
            <a:pPr indent="19050" eaLnBrk="1" hangingPunct="1">
              <a:buFont typeface="Arial" charset="0"/>
              <a:buNone/>
            </a:pPr>
            <a:r>
              <a:rPr lang="ru-RU" sz="1400" smtClean="0"/>
              <a:t> Что не хочу я быть другою,</a:t>
            </a:r>
          </a:p>
          <a:p>
            <a:pPr indent="19050" eaLnBrk="1" hangingPunct="1">
              <a:buFont typeface="Arial" charset="0"/>
              <a:buNone/>
            </a:pPr>
            <a:r>
              <a:rPr lang="ru-RU" sz="1400" smtClean="0"/>
              <a:t> Я этот путь сама нашла.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357563" y="0"/>
            <a:ext cx="3500437" cy="4024313"/>
          </a:xfrm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ru-RU" sz="1400" b="0" smtClean="0"/>
              <a:t>Прислушиваюсь к замечаниям,</a:t>
            </a:r>
          </a:p>
          <a:p>
            <a:pPr eaLnBrk="1" hangingPunct="1"/>
            <a:r>
              <a:rPr lang="ru-RU" sz="1400" b="0" smtClean="0"/>
              <a:t> К своим коллегам обращаюсь,</a:t>
            </a:r>
          </a:p>
          <a:p>
            <a:pPr eaLnBrk="1" hangingPunct="1"/>
            <a:r>
              <a:rPr lang="ru-RU" sz="1400" b="0" smtClean="0"/>
              <a:t> Хожу на курсы к новым знаниям,</a:t>
            </a:r>
          </a:p>
          <a:p>
            <a:pPr eaLnBrk="1" hangingPunct="1"/>
            <a:r>
              <a:rPr lang="ru-RU" sz="1400" b="0" smtClean="0"/>
              <a:t> Собой усердно занимаюсь.</a:t>
            </a:r>
          </a:p>
          <a:p>
            <a:pPr eaLnBrk="1" hangingPunct="1"/>
            <a:r>
              <a:rPr lang="ru-RU" sz="1400" b="0" smtClean="0"/>
              <a:t> Педагогическое кредо –</a:t>
            </a:r>
          </a:p>
          <a:p>
            <a:pPr eaLnBrk="1" hangingPunct="1"/>
            <a:r>
              <a:rPr lang="ru-RU" sz="1400" b="0" smtClean="0"/>
              <a:t> Любить детей, ценить коллег.</a:t>
            </a:r>
          </a:p>
          <a:p>
            <a:pPr eaLnBrk="1" hangingPunct="1"/>
            <a:r>
              <a:rPr lang="ru-RU" sz="1400" b="0" smtClean="0"/>
              <a:t> И главное в моей работе –</a:t>
            </a:r>
          </a:p>
          <a:p>
            <a:pPr eaLnBrk="1" hangingPunct="1"/>
            <a:r>
              <a:rPr lang="ru-RU" sz="1400" b="0" smtClean="0"/>
              <a:t> Я – педагог! </a:t>
            </a:r>
          </a:p>
          <a:p>
            <a:pPr eaLnBrk="1" hangingPunct="1"/>
            <a:r>
              <a:rPr lang="ru-RU" sz="1400" b="0" smtClean="0"/>
              <a:t> Я – человек!</a:t>
            </a:r>
          </a:p>
          <a:p>
            <a:pPr eaLnBrk="1" hangingPunct="1"/>
            <a:endParaRPr lang="ru-RU" sz="1400" smtClean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0" y="4024313"/>
            <a:ext cx="6858000" cy="5881687"/>
          </a:xfrm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pPr indent="-74613" algn="just" eaLnBrk="1" hangingPunct="1">
              <a:buFont typeface="Arial" charset="0"/>
              <a:buNone/>
              <a:defRPr/>
            </a:pPr>
            <a:r>
              <a:rPr lang="ru-RU" sz="1400" smtClean="0"/>
              <a:t>              У каждого из нас своё кредо, своя философия. Кто-то об этом заявляет громко с трибун, кто-то доверяет свои мысли дневнику, кто-то, которых большинство, держит свои мысли при себе, себя я больше отношу к третьим, но все мы: и первые, и вторые, и третьи, знаем, главное, любить и понимать своих учеников.  Кто, как ни учитель, помогает найти свои пути в жизни. В моем понимании учитель – человек постоянно находящийся в поиске, выявляющий проблемы, ставящий цели, достигающий результата. Когда все время, кажется, что что-то можно изменить, улучшить. И снова поиски, переживания, бессонные ночи. А переживаний и бессонных ночей с каждым годом становится больше, потому, что с каждым годом все больше понимаешь какую ответственность на себя возложила 14 лет назад.  Я так и живу с тех пор, как пришла в школу. И  в моем сознании постепенно вырисовывается модель значимых качеств учителя:  </a:t>
            </a:r>
          </a:p>
          <a:p>
            <a:pPr indent="-74613" eaLnBrk="1" hangingPunct="1">
              <a:buFont typeface="Arial" charset="0"/>
              <a:buNone/>
              <a:defRPr/>
            </a:pPr>
            <a:r>
              <a:rPr lang="ru-RU" sz="1400" smtClean="0"/>
              <a:t>1. Учитель понимает ученика, уважает его мнение, умеет слушать и слышать, «доходит» до каждого ученика. </a:t>
            </a:r>
          </a:p>
          <a:p>
            <a:pPr indent="-74613" eaLnBrk="1" hangingPunct="1">
              <a:buFont typeface="Arial" charset="0"/>
              <a:buNone/>
              <a:defRPr/>
            </a:pPr>
            <a:r>
              <a:rPr lang="ru-RU" sz="1400" smtClean="0"/>
              <a:t>2. Заинтересовывает своим предметом, хорошо его знает и преподает. </a:t>
            </a:r>
          </a:p>
          <a:p>
            <a:pPr indent="-74613" eaLnBrk="1" hangingPunct="1">
              <a:buFont typeface="Arial" charset="0"/>
              <a:buNone/>
              <a:defRPr/>
            </a:pPr>
            <a:r>
              <a:rPr lang="ru-RU" sz="1400" smtClean="0"/>
              <a:t>3. Любит детей, добрый, доброжелательный, гуманный. </a:t>
            </a:r>
          </a:p>
          <a:p>
            <a:pPr indent="-74613" eaLnBrk="1" hangingPunct="1">
              <a:buFont typeface="Arial" charset="0"/>
              <a:buNone/>
              <a:defRPr/>
            </a:pPr>
            <a:r>
              <a:rPr lang="ru-RU" sz="1400" smtClean="0"/>
              <a:t>4. Общительный, хороший друг, открытый, искренний. </a:t>
            </a:r>
          </a:p>
          <a:p>
            <a:pPr indent="-74613" eaLnBrk="1" hangingPunct="1">
              <a:buFont typeface="Arial" charset="0"/>
              <a:buNone/>
              <a:defRPr/>
            </a:pPr>
            <a:r>
              <a:rPr lang="ru-RU" sz="1400" smtClean="0"/>
              <a:t>5. Изобретательный, творческий, находчивый, сообразительный. </a:t>
            </a:r>
          </a:p>
          <a:p>
            <a:pPr indent="-74613" eaLnBrk="1" hangingPunct="1">
              <a:buFont typeface="Arial" charset="0"/>
              <a:buNone/>
              <a:defRPr/>
            </a:pPr>
            <a:r>
              <a:rPr lang="ru-RU" sz="1400" smtClean="0"/>
              <a:t>6. Применяет психологические знания, приемы для решения трудных ситуаций. </a:t>
            </a:r>
          </a:p>
          <a:p>
            <a:pPr indent="-74613" eaLnBrk="1" hangingPunct="1">
              <a:buFont typeface="Arial" charset="0"/>
              <a:buNone/>
              <a:defRPr/>
            </a:pPr>
            <a:r>
              <a:rPr lang="ru-RU" sz="1400" smtClean="0"/>
              <a:t>7. Владеет собой, умеет сдерживать эмоции. </a:t>
            </a:r>
          </a:p>
          <a:p>
            <a:pPr indent="-74613" eaLnBrk="1" hangingPunct="1">
              <a:buFont typeface="Arial" charset="0"/>
              <a:buNone/>
              <a:defRPr/>
            </a:pPr>
            <a:r>
              <a:rPr lang="ru-RU" sz="1400" smtClean="0"/>
              <a:t>8. Тактичен. </a:t>
            </a:r>
          </a:p>
          <a:p>
            <a:pPr indent="-74613" eaLnBrk="1" hangingPunct="1">
              <a:buFont typeface="Arial" charset="0"/>
              <a:buNone/>
              <a:defRPr/>
            </a:pPr>
            <a:r>
              <a:rPr lang="ru-RU" sz="1400" smtClean="0"/>
              <a:t>9. Всесторонне развит, умный, умеет говорить. </a:t>
            </a:r>
          </a:p>
          <a:p>
            <a:pPr indent="-74613" eaLnBrk="1" hangingPunct="1">
              <a:buFont typeface="Arial" charset="0"/>
              <a:buNone/>
              <a:defRPr/>
            </a:pPr>
            <a:r>
              <a:rPr lang="ru-RU" sz="1400" smtClean="0"/>
              <a:t>10. Обладает чувством юмора, незлой иронией. </a:t>
            </a:r>
          </a:p>
          <a:p>
            <a:pPr indent="-74613" eaLnBrk="1" hangingPunct="1">
              <a:defRPr/>
            </a:pPr>
            <a:endParaRPr lang="ru-RU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3" name="Содержимое 12"/>
          <p:cNvSpPr>
            <a:spLocks noGrp="1"/>
          </p:cNvSpPr>
          <p:nvPr>
            <p:ph idx="1"/>
          </p:nvPr>
        </p:nvSpPr>
        <p:spPr>
          <a:xfrm>
            <a:off x="0" y="0"/>
            <a:ext cx="6858000" cy="9906000"/>
          </a:xfrm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pPr indent="-247650" eaLnBrk="1" hangingPunct="1">
              <a:buFont typeface="Arial" charset="0"/>
              <a:buNone/>
            </a:pPr>
            <a:endParaRPr lang="ru-RU" sz="1400" smtClean="0">
              <a:latin typeface="Arial" charset="0"/>
            </a:endParaRPr>
          </a:p>
          <a:p>
            <a:pPr indent="-247650" algn="just" eaLnBrk="1" hangingPunct="1">
              <a:buFont typeface="Arial" charset="0"/>
              <a:buNone/>
            </a:pPr>
            <a:r>
              <a:rPr lang="ru-RU" sz="1400" smtClean="0">
                <a:latin typeface="Arial" charset="0"/>
              </a:rPr>
              <a:t>		</a:t>
            </a:r>
            <a:r>
              <a:rPr lang="ru-RU" sz="1400" smtClean="0"/>
              <a:t>И это только часть того, каким должен учитель. Но не всегда в повседневной школьной жизни учителю удается быть тактичным, владеть собой, открытым, доброжелательным. Порой нас захлестывают эмоции. Но на мой взгляд это допустимо, лишь бы это не вошло в систему. И здесь я хотела бы процитировать А.П. Чехова: </a:t>
            </a:r>
            <a:r>
              <a:rPr lang="ru-RU" sz="1400" i="1" smtClean="0"/>
              <a:t>" Дети святы и чисты. Даже у разбойников и крокодилов они состоят в ангельском чине. Сами мы можем лезть в какую угодно яму, но их должны окутывать в атмосферу, приличную их чину. Нельзя безнаказанно похабничать в их присутствии: нельзя делать их игрушкой своего настроения: то лобызать, то бешено топтать их ногами"</a:t>
            </a:r>
            <a:r>
              <a:rPr lang="ru-RU" sz="1400" smtClean="0"/>
              <a:t> В этих словах, к сожалению, вся школьная жизнь: есть место тому, что в присутствии детей мы можем оскорбить друг друга. В присутствии детей унизить ребенка; можем сорвать злость на детях, потому что у нас в данный момент плохое настроение; а можем их лелеять, потому что в данный момент позволяет сделать это хорошее настроение. Как говориться, из одной крайности в другую. Но, согласитесь, таким образом мы не добьемся положительного отношения своего ученика.</a:t>
            </a:r>
            <a:endParaRPr lang="ru-RU" sz="1400" smtClean="0">
              <a:latin typeface="Arial" charset="0"/>
            </a:endParaRPr>
          </a:p>
          <a:p>
            <a:pPr indent="-247650" algn="just" eaLnBrk="1" hangingPunct="1">
              <a:buFont typeface="Arial" charset="0"/>
              <a:buNone/>
            </a:pPr>
            <a:endParaRPr lang="ru-RU" sz="1400" smtClean="0">
              <a:latin typeface="Arial" charset="0"/>
            </a:endParaRPr>
          </a:p>
          <a:p>
            <a:pPr indent="-247650" algn="just" eaLnBrk="1" hangingPunct="1">
              <a:buFont typeface="Arial" charset="0"/>
              <a:buNone/>
            </a:pPr>
            <a:r>
              <a:rPr lang="ru-RU" sz="1400" smtClean="0"/>
              <a:t> </a:t>
            </a:r>
            <a:r>
              <a:rPr lang="ru-RU" sz="1400" smtClean="0">
                <a:latin typeface="Arial" charset="0"/>
              </a:rPr>
              <a:t>		</a:t>
            </a:r>
            <a:r>
              <a:rPr lang="ru-RU" sz="1400" smtClean="0"/>
              <a:t>Дети появляются перед нашими глазами как калейдоскоп, жизнь идет, меняются картины. Остановите прокрутку трубы калейдоскопа и постарайтесь разглядеть человека. То есть смотрите на него не полсекунды, а секунды три - четыре. Кто он? А знаете ли вы его? Хм. А вы все раньше замечали? Попробуйте, вам понравится. С вами никогда не случалось такого, что мысль будто крутится у вас на языке, решение, над которым вы ломали голову много времени уже вроде бы найдено, но вы почему-то не можете его сформулировать, и оно постоянно ускользает, как песок сквозь пальцы. Неприятное чувство, правда? Знаете, в чём дело? Всё дело в том, что в круговерти школьной жизни мы порой не всегда видим своих учеников.</a:t>
            </a:r>
            <a:r>
              <a:rPr lang="ru-RU" sz="1400" b="1" i="1" smtClean="0"/>
              <a:t> </a:t>
            </a:r>
            <a:endParaRPr lang="ru-RU" sz="1400" smtClean="0"/>
          </a:p>
          <a:p>
            <a:pPr indent="-247650" algn="just" eaLnBrk="1" hangingPunct="1">
              <a:buFont typeface="Arial" charset="0"/>
              <a:buNone/>
            </a:pPr>
            <a:endParaRPr lang="ru-RU" sz="1400" i="1" smtClean="0">
              <a:latin typeface="Arial" charset="0"/>
            </a:endParaRPr>
          </a:p>
          <a:p>
            <a:pPr indent="-247650" algn="just" eaLnBrk="1" hangingPunct="1">
              <a:buFont typeface="Arial" charset="0"/>
              <a:buNone/>
            </a:pPr>
            <a:r>
              <a:rPr lang="ru-RU" sz="1400" i="1" smtClean="0">
                <a:latin typeface="Arial" charset="0"/>
              </a:rPr>
              <a:t>		</a:t>
            </a:r>
            <a:r>
              <a:rPr lang="ru-RU" sz="1400" i="1" smtClean="0"/>
              <a:t>Учитель.</a:t>
            </a:r>
            <a:r>
              <a:rPr lang="ru-RU" sz="1400" smtClean="0"/>
              <a:t> Как много смысла в этом слове. Для каждого человека оно имеет различную окраску. Учитель помогает вступить во взрослую жизнь, учит уважению, любви к ближнему, вечным ценностям, вкладывает нравственные понятия в души своих учеников. Талант учителя заключается в умении передать знания другому и в умении делать трудные вещи легкими. Учителем надо родиться. Он должен быть сам воспитан, чтобы воспитывать других. И как сказал М. Монтень: </a:t>
            </a:r>
            <a:r>
              <a:rPr lang="ru-RU" sz="1400" i="1" smtClean="0"/>
              <a:t>«Для того чтобы обучить другого, требуется больше ума, чем для того, чтобы научиться самому»</a:t>
            </a:r>
            <a:r>
              <a:rPr lang="ru-RU" sz="140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6858000" cy="9906000"/>
          </a:xfrm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pPr indent="371475" eaLnBrk="1" hangingPunct="1">
              <a:buFont typeface="Arial" charset="0"/>
              <a:buNone/>
            </a:pPr>
            <a:r>
              <a:rPr lang="ru-RU" sz="1400" smtClean="0"/>
              <a:t>          </a:t>
            </a:r>
            <a:endParaRPr lang="ru-RU" sz="1400" smtClean="0">
              <a:latin typeface="Arial" charset="0"/>
            </a:endParaRPr>
          </a:p>
          <a:p>
            <a:pPr indent="371475" algn="just" eaLnBrk="1" hangingPunct="1">
              <a:buFont typeface="Arial" charset="0"/>
              <a:buNone/>
            </a:pPr>
            <a:r>
              <a:rPr lang="ru-RU" sz="1400" smtClean="0"/>
              <a:t> Учитель хорош лишь в том случае, если его слова не расходятся с делом. Учителю нужно не просто заложить в маленькие, суетливые детские головки элементарные знания, без которых в жизни не обойтись; но и воспитать в малыше личность, или заложить основы для ее развития в будущем; научить правильно себя вести, привить такие качества как совесть, порядочность, доброта, щедрость, искренность... В современных условиях, когда родители, как правило, основную часть своего времени проводят на работе, именно на школьных учителей возлагается обязанность воспитать ребенка, подготовить его ко взрослой жизни, вовремя уследить негативные тенденции в его поведении и принять меры по их коррекции. В таких условиях неправильный педагогический подход или же полное безразличие к жизни учеников за стенами школы и перекладывание, как следствие, ответственности за все на родителей (а с их стороны, в свою очередь, на школу) приводит к серьезным упущениям в воспитании и нарушениям в процессе развития личности. Это только поначалу профессия преподавателя может показаться простой. На самом же деле, она имеет множество незаметных на первый взгляд нюансов.</a:t>
            </a:r>
          </a:p>
          <a:p>
            <a:pPr indent="371475" algn="just" eaLnBrk="1" hangingPunct="1">
              <a:buFont typeface="Arial" charset="0"/>
              <a:buNone/>
            </a:pPr>
            <a:r>
              <a:rPr lang="ru-RU" sz="1400" b="1" i="1" smtClean="0"/>
              <a:t>      Во-первых</a:t>
            </a:r>
            <a:r>
              <a:rPr lang="ru-RU" sz="1400" i="1" smtClean="0"/>
              <a:t>, </a:t>
            </a:r>
            <a:r>
              <a:rPr lang="ru-RU" sz="1400" smtClean="0"/>
              <a:t>это большая ответственность. Ведь именно от нас во многом зависит, кто вырастет из ваших учеников и как впоследствии сложится их судьба... Именно мы закладываем основы для их дальнейшего развития.</a:t>
            </a:r>
          </a:p>
          <a:p>
            <a:pPr indent="371475" algn="just" eaLnBrk="1" hangingPunct="1">
              <a:buFont typeface="Arial" charset="0"/>
              <a:buNone/>
            </a:pPr>
            <a:r>
              <a:rPr lang="ru-RU" sz="1400" i="1" smtClean="0"/>
              <a:t>     </a:t>
            </a:r>
            <a:r>
              <a:rPr lang="ru-RU" sz="1400" b="1" i="1" smtClean="0"/>
              <a:t>Во-вторых</a:t>
            </a:r>
            <a:r>
              <a:rPr lang="ru-RU" sz="1400" i="1" smtClean="0"/>
              <a:t>, </a:t>
            </a:r>
            <a:r>
              <a:rPr lang="ru-RU" sz="1400" smtClean="0"/>
              <a:t>помимо любви к детям, мы должны на высоком уровне владеть своим предметом, чтобы, с одной стороны, дать ученикам основные, необходимые им знания, минуя лишнее, второстепенное и необязательное; а с другой, снабдить более полной, глубокой информацией заинтересованную именно вашим предметом часть класса.</a:t>
            </a:r>
          </a:p>
          <a:p>
            <a:pPr indent="371475" algn="just" eaLnBrk="1" hangingPunct="1">
              <a:buFont typeface="Arial" charset="0"/>
              <a:buNone/>
            </a:pPr>
            <a:r>
              <a:rPr lang="ru-RU" sz="1400" b="1" i="1" smtClean="0"/>
              <a:t>      В-третъих</a:t>
            </a:r>
            <a:r>
              <a:rPr lang="ru-RU" sz="1400" i="1" smtClean="0"/>
              <a:t>, </a:t>
            </a:r>
            <a:r>
              <a:rPr lang="ru-RU" sz="1400" smtClean="0"/>
              <a:t>вы просто обязаны любить свой предмет! Иначе вы никогда, как не старайтесь, не заинтересуете им детей, и мотивация для его изучения будет слишком слабой. Я уж не говорю об элементарных проблемах, с которыми приходиться сталкиваться преподавателям, связанных с чрезмерной нагрузкой на горло и нервную систему.</a:t>
            </a:r>
          </a:p>
          <a:p>
            <a:pPr indent="371475" algn="just" eaLnBrk="1" hangingPunct="1">
              <a:buFont typeface="Arial" charset="0"/>
              <a:buNone/>
            </a:pPr>
            <a:r>
              <a:rPr lang="ru-RU" sz="1400" smtClean="0">
                <a:latin typeface="Arial" charset="0"/>
              </a:rPr>
              <a:t>	</a:t>
            </a:r>
            <a:r>
              <a:rPr lang="ru-RU" sz="1400" smtClean="0"/>
              <a:t>Вообще-то учителем нужно родиться! Но, если каких-то качеств у нас недостает, а желание работать по данной специальности достаточно сильное, можно путем самовоспитания и неуклонной работы над собой добиться необходимого результата.</a:t>
            </a:r>
          </a:p>
          <a:p>
            <a:pPr indent="371475" eaLnBrk="1" hangingPunct="1"/>
            <a:endParaRPr lang="ru-RU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0482" name="Содержимое 8" descr="фото на кредо 3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4102100"/>
            <a:ext cx="6858000" cy="5803900"/>
          </a:xfrm>
        </p:spPr>
      </p:pic>
      <p:sp>
        <p:nvSpPr>
          <p:cNvPr id="8" name="Содержимое 7"/>
          <p:cNvSpPr>
            <a:spLocks noGrp="1"/>
          </p:cNvSpPr>
          <p:nvPr>
            <p:ph type="body" sz="half" idx="4294967295"/>
          </p:nvPr>
        </p:nvSpPr>
        <p:spPr>
          <a:xfrm>
            <a:off x="0" y="0"/>
            <a:ext cx="6858000" cy="4102100"/>
          </a:xfrm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pPr indent="460375" eaLnBrk="1" hangingPunct="1">
              <a:buFont typeface="Arial" charset="0"/>
              <a:buNone/>
            </a:pPr>
            <a:r>
              <a:rPr lang="ru-RU" sz="1400" smtClean="0"/>
              <a:t>                  </a:t>
            </a:r>
            <a:endParaRPr lang="ru-RU" sz="1400" smtClean="0">
              <a:latin typeface="Arial" charset="0"/>
            </a:endParaRPr>
          </a:p>
          <a:p>
            <a:pPr indent="460375" algn="just" eaLnBrk="1" hangingPunct="1">
              <a:buFont typeface="Arial" charset="0"/>
              <a:buNone/>
            </a:pPr>
            <a:r>
              <a:rPr lang="ru-RU" sz="1400" smtClean="0"/>
              <a:t> Педагог должен воплощать в себе то, что хочет воспитать в ученике. Малейшая фальшь или отклонение в своём поведении от требований, которые он предъявляет к ученику, не пройдут незамеченными. Ребёнок, как бы мал он не был, заметит слабые стороны учителя, и авторитет уменьшится. Ученик чутко прислушивается к мнению педагога, подражает ему в поведении, в суждениях, иногда, незаметно для себя усваивает некоторые его привычки. Поэтому лучший пример педагога, является самым могучим средством воспитания. </a:t>
            </a:r>
            <a:endParaRPr lang="ru-RU" sz="1400" smtClean="0">
              <a:latin typeface="Arial" charset="0"/>
            </a:endParaRPr>
          </a:p>
          <a:p>
            <a:pPr indent="460375" algn="just" eaLnBrk="1" hangingPunct="1">
              <a:buFont typeface="Arial" charset="0"/>
              <a:buNone/>
            </a:pPr>
            <a:r>
              <a:rPr lang="ru-RU" sz="1400" smtClean="0"/>
              <a:t>Немецкий педагог, живший в середине 19 века, Адольф Дистервег, на основе личного опыта утверждал, что </a:t>
            </a:r>
            <a:r>
              <a:rPr lang="ru-RU" sz="1400" b="1" i="1" smtClean="0"/>
              <a:t>«самым важным явлением в школе, самым поучительным предметом, самым живым примером для ученика является сам учитель. Он — олицетворенный метод обучения, само воплощение принципа воспитания»</a:t>
            </a:r>
            <a:r>
              <a:rPr lang="ru-RU" sz="1400" b="1" smtClean="0"/>
              <a:t>.</a:t>
            </a:r>
            <a:r>
              <a:rPr lang="ru-RU" sz="1400" smtClean="0"/>
              <a:t> Что для тебя учитель? Какую роль он сыграл в твоей жизни? И как много значит он для тебя? Мне кажется, если эти вопросы задать людям разного возраста, то ответы будут схожи. Если спросить у ребенка лет девяти, то он ответит с небольшой усмешкой. В детстве мы еще четко не понимаем, зачем появляются в нашей жизни учителя. Ребенок посмеется, но все же задумается и скажет: «Для того чтобы нас учить». </a:t>
            </a:r>
          </a:p>
          <a:p>
            <a:pPr indent="460375" eaLnBrk="1" hangingPunct="1"/>
            <a:endParaRPr lang="ru-RU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6858000" cy="9906000"/>
          </a:xfrm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pPr indent="12700" eaLnBrk="1" hangingPunct="1">
              <a:lnSpc>
                <a:spcPct val="80000"/>
              </a:lnSpc>
              <a:buFont typeface="Arial" charset="0"/>
              <a:buNone/>
            </a:pPr>
            <a:endParaRPr lang="ru-RU" sz="1500" smtClean="0">
              <a:latin typeface="Arial" charset="0"/>
            </a:endParaRPr>
          </a:p>
          <a:p>
            <a:pPr indent="12700" algn="just" eaLnBrk="1" hangingPunct="1">
              <a:buFont typeface="Arial" charset="0"/>
              <a:buNone/>
            </a:pPr>
            <a:r>
              <a:rPr lang="ru-RU" sz="1500" smtClean="0">
                <a:latin typeface="Arial" charset="0"/>
              </a:rPr>
              <a:t>	</a:t>
            </a:r>
            <a:r>
              <a:rPr lang="ru-RU" sz="1400" smtClean="0"/>
              <a:t>Если задать эти вопросы учащемуся старшего звена, он скажет: «Учитель занимает огромное место в жизни каждого из нас. Он учит, воспитывает, помогает нам».</a:t>
            </a:r>
          </a:p>
          <a:p>
            <a:pPr indent="12700" algn="just" eaLnBrk="1" hangingPunct="1">
              <a:buFont typeface="Arial" charset="0"/>
              <a:buNone/>
            </a:pPr>
            <a:r>
              <a:rPr lang="ru-RU" sz="1400" smtClean="0"/>
              <a:t>       </a:t>
            </a:r>
            <a:r>
              <a:rPr lang="ru-RU" sz="1400" smtClean="0">
                <a:latin typeface="Arial" charset="0"/>
              </a:rPr>
              <a:t>	</a:t>
            </a:r>
            <a:r>
              <a:rPr lang="ru-RU" sz="1400" smtClean="0"/>
              <a:t>Ну а если спросить уже взрослого, состоявшегося и знающего жизнь человека, то мы услышим: «Учитель – это детство. Учитель – это знания. Учитель – это человек, который помог тебе открыть дверь в новый, неизвестный мир». </a:t>
            </a:r>
          </a:p>
          <a:p>
            <a:pPr indent="12700" algn="just" eaLnBrk="1" hangingPunct="1">
              <a:buFont typeface="Arial" charset="0"/>
              <a:buNone/>
            </a:pPr>
            <a:r>
              <a:rPr lang="ru-RU" sz="1400" smtClean="0"/>
              <a:t>      </a:t>
            </a:r>
            <a:r>
              <a:rPr lang="ru-RU" sz="1400" smtClean="0">
                <a:latin typeface="Arial" charset="0"/>
              </a:rPr>
              <a:t>	</a:t>
            </a:r>
            <a:r>
              <a:rPr lang="ru-RU" sz="1400" smtClean="0"/>
              <a:t>А ведь учитель – это просто человек, но этот человек как будто спустился к нам откуда-то с небес. Человек с большой буквы с огромной, чистой душой. Человек, который отдает нам часть своей жизни, отдает ее каждому и при этом ни капли не жалеет. Человек, который всегда готов помочь и помогает. Он вкладывает в нас свою любовь и заботу и ничего не требует взамен.</a:t>
            </a:r>
          </a:p>
          <a:p>
            <a:pPr indent="12700" algn="just" eaLnBrk="1" hangingPunct="1">
              <a:buFont typeface="Arial" charset="0"/>
              <a:buNone/>
            </a:pPr>
            <a:r>
              <a:rPr lang="ru-RU" sz="1500" smtClean="0"/>
              <a:t>      </a:t>
            </a:r>
            <a:r>
              <a:rPr lang="ru-RU" sz="1500" smtClean="0">
                <a:latin typeface="Arial" charset="0"/>
              </a:rPr>
              <a:t>	</a:t>
            </a:r>
            <a:r>
              <a:rPr lang="ru-RU" sz="1400" smtClean="0"/>
              <a:t>Лев Николаевич Толстой писал в одном из своих трудов</a:t>
            </a:r>
            <a:r>
              <a:rPr lang="ru-RU" sz="1500" smtClean="0"/>
              <a:t>:</a:t>
            </a:r>
            <a:r>
              <a:rPr lang="ru-RU" sz="1500" b="1" smtClean="0"/>
              <a:t> </a:t>
            </a:r>
            <a:r>
              <a:rPr lang="ru-RU" sz="1400" i="1" smtClean="0"/>
              <a:t>«Если учитель имеет только любовь к делу, он будет хороший учитель. Если учитель имеет только любовь к ученику, как отец, мать, - он будет лучше того учителя, который прочел все книги, но не имеет любви ни к делу, ни к ученикам. Если учитель соединяет в себе любовь к делу и к ученикам, он - совершенный учитель».</a:t>
            </a:r>
            <a:endParaRPr lang="ru-RU" sz="1400" smtClean="0"/>
          </a:p>
          <a:p>
            <a:pPr indent="12700" eaLnBrk="1" hangingPunct="1">
              <a:buFont typeface="Arial" charset="0"/>
              <a:buNone/>
            </a:pPr>
            <a:r>
              <a:rPr lang="ru-RU" sz="1400" b="1" i="1" smtClean="0">
                <a:solidFill>
                  <a:srgbClr val="C00000"/>
                </a:solidFill>
              </a:rPr>
              <a:t>       </a:t>
            </a:r>
            <a:r>
              <a:rPr lang="ru-RU" sz="1400" b="1" smtClean="0">
                <a:solidFill>
                  <a:srgbClr val="C00000"/>
                </a:solidFill>
              </a:rPr>
              <a:t> Принцип моей работы заключается в следующем:</a:t>
            </a:r>
          </a:p>
          <a:p>
            <a:pPr indent="12700" eaLnBrk="1" hangingPunct="1">
              <a:buFont typeface="Arial" charset="0"/>
              <a:buNone/>
            </a:pPr>
            <a:r>
              <a:rPr lang="ru-RU" sz="1400" smtClean="0"/>
              <a:t>         Не останавливаться на достигнутом,  заниматься самообразованием.</a:t>
            </a:r>
          </a:p>
          <a:p>
            <a:pPr indent="12700" eaLnBrk="1" hangingPunct="1">
              <a:buFont typeface="Arial" charset="0"/>
              <a:buNone/>
            </a:pPr>
            <a:r>
              <a:rPr lang="ru-RU" sz="1400" smtClean="0"/>
              <a:t>         Всех результатов добиваться своим трудом</a:t>
            </a:r>
          </a:p>
          <a:p>
            <a:pPr indent="12700" eaLnBrk="1" hangingPunct="1">
              <a:buFont typeface="Arial" charset="0"/>
              <a:buNone/>
            </a:pPr>
            <a:r>
              <a:rPr lang="ru-RU" sz="1400" smtClean="0"/>
              <a:t>         Изучать и внедрять инновационные образовательные технологии. </a:t>
            </a:r>
          </a:p>
          <a:p>
            <a:pPr indent="12700" eaLnBrk="1" hangingPunct="1">
              <a:buFont typeface="Arial" charset="0"/>
              <a:buNone/>
            </a:pPr>
            <a:r>
              <a:rPr lang="ru-RU" sz="1400" smtClean="0"/>
              <a:t>         Вести экспериментальную деятельность. </a:t>
            </a:r>
          </a:p>
          <a:p>
            <a:pPr indent="12700" eaLnBrk="1" hangingPunct="1">
              <a:buFont typeface="Arial" charset="0"/>
              <a:buNone/>
            </a:pPr>
            <a:r>
              <a:rPr lang="ru-RU" sz="1400" smtClean="0"/>
              <a:t>         Принимать участие в исследовательских проектах школы, республики Казахстан. </a:t>
            </a:r>
          </a:p>
          <a:p>
            <a:pPr indent="12700" eaLnBrk="1" hangingPunct="1">
              <a:buFont typeface="Arial" charset="0"/>
              <a:buNone/>
            </a:pPr>
            <a:r>
              <a:rPr lang="ru-RU" sz="1400" smtClean="0"/>
              <a:t>         Принимать участие в городских, республиканских конкурсах.</a:t>
            </a:r>
          </a:p>
          <a:p>
            <a:pPr indent="12700" eaLnBrk="1" hangingPunct="1">
              <a:buFont typeface="Arial" charset="0"/>
              <a:buNone/>
            </a:pPr>
            <a:r>
              <a:rPr lang="ru-RU" sz="1400" smtClean="0"/>
              <a:t>         Любое начатое дело доводить до конца. </a:t>
            </a:r>
          </a:p>
          <a:p>
            <a:pPr indent="12700" algn="just" eaLnBrk="1" hangingPunct="1">
              <a:buFont typeface="Arial" charset="0"/>
              <a:buNone/>
            </a:pPr>
            <a:r>
              <a:rPr lang="ru-RU" sz="1400" smtClean="0"/>
              <a:t>        Завершить хотелось бы словами великого русского писателя Федора Михайловича Достоевского: «Истинный деятель, вступив на путь, сразу видит перед собой столько дела, что не станет жаловаться, что ему не дают делать, а непременно отыщет и успеет что-нибудь сделать».</a:t>
            </a:r>
          </a:p>
          <a:p>
            <a:pPr indent="12700" eaLnBrk="1" hangingPunct="1">
              <a:buFont typeface="Arial" charset="0"/>
              <a:buNone/>
            </a:pPr>
            <a:r>
              <a:rPr lang="ru-RU" sz="1500" smtClean="0"/>
              <a:t> </a:t>
            </a:r>
          </a:p>
          <a:p>
            <a:pPr indent="12700" eaLnBrk="1" hangingPunct="1">
              <a:lnSpc>
                <a:spcPct val="80000"/>
              </a:lnSpc>
              <a:buFont typeface="Arial" charset="0"/>
              <a:buNone/>
            </a:pPr>
            <a:r>
              <a:rPr lang="ru-RU" sz="1500" smtClean="0"/>
              <a:t> </a:t>
            </a:r>
          </a:p>
          <a:p>
            <a:pPr indent="12700" eaLnBrk="1" hangingPunct="1">
              <a:lnSpc>
                <a:spcPct val="80000"/>
              </a:lnSpc>
              <a:buFont typeface="Arial" charset="0"/>
              <a:buNone/>
            </a:pPr>
            <a:endParaRPr lang="ru-RU" sz="15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2024</Words>
  <Application>Microsoft Office PowerPoint</Application>
  <PresentationFormat>Лист A4 (210x297 мм)</PresentationFormat>
  <Paragraphs>141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Calibri</vt:lpstr>
      <vt:lpstr>Тема Office</vt:lpstr>
      <vt:lpstr>       Символом веры, стойким  убеждением человека является жизненное кредо. Кредо означает «верю».  Во что верю я?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Admin</cp:lastModifiedBy>
  <cp:revision>8</cp:revision>
  <dcterms:created xsi:type="dcterms:W3CDTF">2012-04-08T18:19:35Z</dcterms:created>
  <dcterms:modified xsi:type="dcterms:W3CDTF">2012-04-10T07:34:48Z</dcterms:modified>
</cp:coreProperties>
</file>