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1" r:id="rId13"/>
    <p:sldId id="274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7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DB5B25-ADCA-4E7E-872E-687B58B0CB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1C76A7-87E6-425F-BBA9-1B3DF356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B5B25-ADCA-4E7E-872E-687B58B0CB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1C76A7-87E6-425F-BBA9-1B3DF356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B5B25-ADCA-4E7E-872E-687B58B0CB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1C76A7-87E6-425F-BBA9-1B3DF356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B5B25-ADCA-4E7E-872E-687B58B0CB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1C76A7-87E6-425F-BBA9-1B3DF35674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B5B25-ADCA-4E7E-872E-687B58B0CB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1C76A7-87E6-425F-BBA9-1B3DF35674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B5B25-ADCA-4E7E-872E-687B58B0CB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1C76A7-87E6-425F-BBA9-1B3DF35674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B5B25-ADCA-4E7E-872E-687B58B0CB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1C76A7-87E6-425F-BBA9-1B3DF356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B5B25-ADCA-4E7E-872E-687B58B0CB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1C76A7-87E6-425F-BBA9-1B3DF35674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B5B25-ADCA-4E7E-872E-687B58B0CB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1C76A7-87E6-425F-BBA9-1B3DF356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DB5B25-ADCA-4E7E-872E-687B58B0CB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1C76A7-87E6-425F-BBA9-1B3DF356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DB5B25-ADCA-4E7E-872E-687B58B0CB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1C76A7-87E6-425F-BBA9-1B3DF35674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DB5B25-ADCA-4E7E-872E-687B58B0CB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1C76A7-87E6-425F-BBA9-1B3DF356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bba_62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786182" cy="4143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2E07BD"/>
                </a:solidFill>
                <a:latin typeface="Times New Roman" pitchFamily="18" charset="0"/>
                <a:cs typeface="Times New Roman" pitchFamily="18" charset="0"/>
              </a:rPr>
              <a:t>Григорьева </a:t>
            </a:r>
            <a:br>
              <a:rPr lang="ru-RU" sz="3200" dirty="0" smtClean="0">
                <a:solidFill>
                  <a:srgbClr val="2E07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2E07BD"/>
                </a:solidFill>
                <a:latin typeface="Times New Roman" pitchFamily="18" charset="0"/>
                <a:cs typeface="Times New Roman" pitchFamily="18" charset="0"/>
              </a:rPr>
              <a:t>Людмила Николаевна, учитель математики МОУ СОШ №16 </a:t>
            </a:r>
            <a:br>
              <a:rPr lang="ru-RU" sz="3200" dirty="0" smtClean="0">
                <a:solidFill>
                  <a:srgbClr val="2E07B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2E07BD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3200" dirty="0" err="1" smtClean="0">
                <a:solidFill>
                  <a:srgbClr val="2E07BD"/>
                </a:solidFill>
                <a:latin typeface="Times New Roman" pitchFamily="18" charset="0"/>
                <a:cs typeface="Times New Roman" pitchFamily="18" charset="0"/>
              </a:rPr>
              <a:t>Балковской</a:t>
            </a:r>
            <a:r>
              <a:rPr lang="ru-RU" sz="3200" dirty="0" smtClean="0">
                <a:solidFill>
                  <a:srgbClr val="2E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2E07BD"/>
                </a:solidFill>
                <a:latin typeface="Times New Roman" pitchFamily="18" charset="0"/>
                <a:cs typeface="Times New Roman" pitchFamily="18" charset="0"/>
              </a:rPr>
              <a:t>Выселковского</a:t>
            </a:r>
            <a:r>
              <a:rPr lang="ru-RU" sz="3200" dirty="0" smtClean="0">
                <a:solidFill>
                  <a:srgbClr val="2E07BD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3200" dirty="0">
              <a:solidFill>
                <a:srgbClr val="2E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57892"/>
            <a:ext cx="6400800" cy="71438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ПОРТФОЛИО ПЕДАГОГА 2011 ГОД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Documents and Settings\Admin\Рабочий стол\DSC00331.jpg"/>
          <p:cNvPicPr/>
          <p:nvPr/>
        </p:nvPicPr>
        <p:blipFill>
          <a:blip r:embed="rId2" cstate="print"/>
          <a:srcRect l="49866" t="5847" b="46023"/>
          <a:stretch>
            <a:fillRect/>
          </a:stretch>
        </p:blipFill>
        <p:spPr bwMode="auto">
          <a:xfrm>
            <a:off x="4643438" y="0"/>
            <a:ext cx="4500562" cy="5572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Бывшие ученики об учителе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с рабочего стола\Изображение 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877" r="11842" b="11111"/>
          <a:stretch>
            <a:fillRect/>
          </a:stretch>
        </p:blipFill>
        <p:spPr bwMode="auto">
          <a:xfrm rot="262373">
            <a:off x="1571604" y="1357298"/>
            <a:ext cx="478634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7543824" cy="33764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ru-RU" sz="24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руководитель методического объединения учителей математики, физики, информатики МОУ СОШ №</a:t>
            </a:r>
            <a:r>
              <a:rPr lang="en-US" sz="2400" b="1" i="1" dirty="0" smtClean="0"/>
              <a:t>16</a:t>
            </a:r>
            <a:r>
              <a:rPr lang="ru-RU" sz="2400" b="1" i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выступление на заседании школьного МО: «Технология </a:t>
            </a:r>
            <a:r>
              <a:rPr lang="ru-RU" sz="2400" b="1" i="1" dirty="0" err="1" smtClean="0"/>
              <a:t>разноуровневого</a:t>
            </a:r>
            <a:r>
              <a:rPr lang="ru-RU" sz="2400" b="1" i="1" dirty="0" smtClean="0"/>
              <a:t> обучения как один из факторов повышения самостоятельной активности учащихся»;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выступление на заседании районного МО  с докладом :«Итоговое повторение в 9 классе»;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Научно-методическая деятельность: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Мои документы\Мои рисунки\s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5286388"/>
            <a:ext cx="2000250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7400948" cy="3233556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i="1" dirty="0" smtClean="0">
                <a:solidFill>
                  <a:srgbClr val="523227"/>
                </a:solidFill>
                <a:latin typeface="Franklin Gothic Book" pitchFamily="34" charset="0"/>
              </a:rPr>
              <a:t> разработка </a:t>
            </a:r>
            <a:r>
              <a:rPr lang="ru-RU" sz="2400" b="1" i="1" dirty="0" err="1" smtClean="0">
                <a:solidFill>
                  <a:srgbClr val="523227"/>
                </a:solidFill>
                <a:latin typeface="Franklin Gothic Book" pitchFamily="34" charset="0"/>
              </a:rPr>
              <a:t>слайд-презентаций</a:t>
            </a:r>
            <a:r>
              <a:rPr lang="ru-RU" sz="2400" b="1" i="1" dirty="0" smtClean="0">
                <a:solidFill>
                  <a:srgbClr val="523227"/>
                </a:solidFill>
                <a:latin typeface="Franklin Gothic Book" pitchFamily="34" charset="0"/>
              </a:rPr>
              <a:t> в среде </a:t>
            </a:r>
            <a:r>
              <a:rPr lang="en-US" sz="2400" b="1" i="1" dirty="0" smtClean="0">
                <a:solidFill>
                  <a:srgbClr val="523227"/>
                </a:solidFill>
                <a:latin typeface="Franklin Gothic Book" pitchFamily="34" charset="0"/>
              </a:rPr>
              <a:t>PowerPoint</a:t>
            </a:r>
            <a:r>
              <a:rPr lang="ru-RU" sz="2400" b="1" i="1" dirty="0" smtClean="0">
                <a:solidFill>
                  <a:srgbClr val="523227"/>
                </a:solidFill>
                <a:latin typeface="Franklin Gothic Book" pitchFamily="34" charset="0"/>
              </a:rPr>
              <a:t>  для уроков геометрии в 8 классе, устный счёт в 5 классе, занимательные задания для устного счета; активно используются ЦОР с различных </a:t>
            </a:r>
            <a:r>
              <a:rPr lang="ru-RU" sz="2400" b="1" i="1" dirty="0" err="1" smtClean="0">
                <a:solidFill>
                  <a:srgbClr val="523227"/>
                </a:solidFill>
                <a:latin typeface="Franklin Gothic Book" pitchFamily="34" charset="0"/>
              </a:rPr>
              <a:t>интернет-ресурсов</a:t>
            </a:r>
            <a:r>
              <a:rPr lang="ru-RU" sz="2400" b="1" i="1" dirty="0" smtClean="0">
                <a:solidFill>
                  <a:srgbClr val="523227"/>
                </a:solidFill>
                <a:latin typeface="Franklin Gothic Book" pitchFamily="34" charset="0"/>
              </a:rPr>
              <a:t>; </a:t>
            </a:r>
          </a:p>
          <a:p>
            <a:r>
              <a:rPr lang="ru-RU" sz="2400" b="1" i="1" dirty="0" smtClean="0">
                <a:solidFill>
                  <a:srgbClr val="523227"/>
                </a:solidFill>
                <a:latin typeface="Franklin Gothic Book" pitchFamily="34" charset="0"/>
              </a:rPr>
              <a:t>проведение в 5-6 классах  дидактических игр на основе </a:t>
            </a:r>
            <a:r>
              <a:rPr lang="ru-RU" sz="2400" b="1" i="1" dirty="0" err="1" smtClean="0">
                <a:solidFill>
                  <a:srgbClr val="523227"/>
                </a:solidFill>
                <a:latin typeface="Franklin Gothic Book" pitchFamily="34" charset="0"/>
              </a:rPr>
              <a:t>слайд-презентаций</a:t>
            </a:r>
            <a:r>
              <a:rPr lang="ru-RU" sz="2400" b="1" i="1" dirty="0" smtClean="0">
                <a:solidFill>
                  <a:srgbClr val="523227"/>
                </a:solidFill>
                <a:latin typeface="Franklin Gothic Book" pitchFamily="34" charset="0"/>
              </a:rPr>
              <a:t>: «Натуральные числа», «Обыкновенные дроби», «Десятичные дроби»;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523227"/>
                </a:solidFill>
                <a:latin typeface="Franklin Gothic Book" pitchFamily="34" charset="0"/>
              </a:rPr>
              <a:t>проведение недели математики;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523227"/>
                </a:solidFill>
                <a:latin typeface="Franklin Gothic Book" pitchFamily="34" charset="0"/>
              </a:rPr>
              <a:t> проведен  открытый урок  в  6 классе по теме  «Координатная плоскость»  в рамках недели математики, информатики и физики;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523227"/>
                </a:solidFill>
                <a:latin typeface="Franklin Gothic Book" pitchFamily="34" charset="0"/>
              </a:rPr>
              <a:t> участие учащихся в районной  олимпиаде, олимпиадах «Юниор», «Кенгуру».</a:t>
            </a:r>
            <a:endParaRPr lang="ru-RU" sz="2400" b="1" i="1" dirty="0">
              <a:solidFill>
                <a:srgbClr val="523227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 descr="j0310856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286388"/>
            <a:ext cx="18145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ЕГЭ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Ирина - школа\Картинки\картинки\j0439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3" y="5214950"/>
            <a:ext cx="214310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1857363"/>
          <a:ext cx="5786479" cy="4066032"/>
        </p:xfrm>
        <a:graphic>
          <a:graphicData uri="http://schemas.openxmlformats.org/drawingml/2006/table">
            <a:tbl>
              <a:tblPr/>
              <a:tblGrid>
                <a:gridCol w="1407033"/>
                <a:gridCol w="2044552"/>
                <a:gridCol w="2334894"/>
              </a:tblGrid>
              <a:tr h="956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Times New Roman"/>
                          <a:cs typeface="Times New Roman"/>
                        </a:rPr>
                        <a:t>школа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r>
                        <a:rPr lang="ru-RU" sz="3600" dirty="0">
                          <a:latin typeface="Calibri"/>
                          <a:ea typeface="Times New Roman"/>
                          <a:cs typeface="Times New Roman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9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Calibri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СОШ №16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46.8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55.1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Средний районный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39.29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42.5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 краевой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41,5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,9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6829444" cy="287636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ü"/>
            </a:pPr>
            <a:endParaRPr lang="ru-RU" sz="2400" b="1" i="1" dirty="0" smtClean="0"/>
          </a:p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ru-RU" sz="2400" b="1" i="1" dirty="0" smtClean="0"/>
              <a:t>Комплекты таблиц по математике для 5-6 классов, по геометрии для 7-9 классов.</a:t>
            </a:r>
          </a:p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ru-RU" sz="2400" b="1" i="1" dirty="0" smtClean="0"/>
              <a:t>Компьютер, </a:t>
            </a:r>
            <a:r>
              <a:rPr lang="ru-RU" sz="2400" b="1" i="1" dirty="0" err="1" smtClean="0"/>
              <a:t>мультимедийный</a:t>
            </a:r>
            <a:r>
              <a:rPr lang="ru-RU" sz="2400" b="1" i="1" dirty="0" smtClean="0"/>
              <a:t> проектор.</a:t>
            </a:r>
          </a:p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ru-RU" sz="2400" b="1" i="1" dirty="0" smtClean="0"/>
              <a:t>Электронные тренажеры по алгебре для 5,6 классов по УМК </a:t>
            </a:r>
            <a:r>
              <a:rPr lang="ru-RU" sz="2400" b="1" i="1" dirty="0" err="1" smtClean="0"/>
              <a:t>Н.Я.Виленкина</a:t>
            </a:r>
            <a:r>
              <a:rPr lang="ru-RU" sz="2400" b="1" i="1" dirty="0" smtClean="0"/>
              <a:t>.</a:t>
            </a:r>
          </a:p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ru-RU" sz="2400" b="1" i="1" dirty="0" smtClean="0"/>
              <a:t>Электронные </a:t>
            </a:r>
            <a:r>
              <a:rPr lang="ru-RU" sz="2400" b="1" i="1" dirty="0" err="1" smtClean="0"/>
              <a:t>КИМы</a:t>
            </a:r>
            <a:r>
              <a:rPr lang="ru-RU" sz="2400" b="1" i="1" dirty="0" smtClean="0"/>
              <a:t> по математике для 5 – 9  классов </a:t>
            </a:r>
          </a:p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ru-RU" sz="2400" b="1" i="1" dirty="0" smtClean="0"/>
              <a:t>Дидактические материалы для 5-9 классов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255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Учебно-материальная база по предмету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143512"/>
            <a:ext cx="1500198" cy="1309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7115196" cy="251917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Контрольные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Самостоятельные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Тесты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Контрольно-измерительные материалы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ои рисунки\g....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00505"/>
            <a:ext cx="192882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438" y="1000108"/>
            <a:ext cx="4000528" cy="4357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Математика - это язык, на котором написана книга природы .</a:t>
            </a:r>
            <a:r>
              <a:rPr lang="en-US" sz="5400" dirty="0" smtClean="0">
                <a:latin typeface="Monotype Corsiva" pitchFamily="66" charset="0"/>
              </a:rPr>
              <a:t/>
            </a:r>
            <a:br>
              <a:rPr lang="en-US" sz="5400" dirty="0" smtClean="0">
                <a:latin typeface="Monotype Corsiva" pitchFamily="66" charset="0"/>
              </a:rPr>
            </a:br>
            <a:r>
              <a:rPr lang="en-US" sz="5400" dirty="0" smtClean="0">
                <a:latin typeface="Monotype Corsiva" pitchFamily="66" charset="0"/>
              </a:rPr>
              <a:t>                               </a:t>
            </a:r>
            <a:r>
              <a:rPr lang="ru-RU" sz="5400" dirty="0" smtClean="0">
                <a:latin typeface="Monotype Corsiva" pitchFamily="66" charset="0"/>
              </a:rPr>
              <a:t> </a:t>
            </a:r>
            <a:r>
              <a:rPr lang="en-US" sz="5400" dirty="0" smtClean="0">
                <a:latin typeface="Monotype Corsiva" pitchFamily="66" charset="0"/>
              </a:rPr>
              <a:t>   </a:t>
            </a:r>
            <a:r>
              <a:rPr lang="ru-RU" sz="5400" dirty="0" smtClean="0">
                <a:latin typeface="Monotype Corsiva" pitchFamily="66" charset="0"/>
              </a:rPr>
              <a:t>Г. Галилей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5" name="Содержимое 3" descr="C:\Documents and Settings\Admin\Мои документы\Мои рисунки\getImage..jpg"/>
          <p:cNvPicPr>
            <a:picLocks/>
          </p:cNvPicPr>
          <p:nvPr/>
        </p:nvPicPr>
        <p:blipFill>
          <a:blip r:embed="rId2" cstate="print"/>
          <a:srcRect l="5513" t="12500" r="7647" b="9210"/>
          <a:stretch>
            <a:fillRect/>
          </a:stretch>
        </p:blipFill>
        <p:spPr bwMode="auto">
          <a:xfrm>
            <a:off x="785786" y="1785926"/>
            <a:ext cx="328614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428992" y="3643314"/>
            <a:ext cx="5257808" cy="236397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способности ребёнка к самоопределению в направлениях и средствах самообразования через развитие их творческих и индивидуальных возможностей.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личности, умеющей применять свои знания на практике, самосовершенствоваться в процессе деятельности.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у учащихся потребности к самопознанию, саморазвитию, самореализации; опыта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постижения окружающей действительности, опыта открытий, навыков исследовательской деятельности; основ научных знаний по математике и ИКТ; научного мировоззрения и познавательных интересов.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педагога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Мои документы\Мои рисунки\nav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786454"/>
            <a:ext cx="142872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Раздел 1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.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Общие сведения об учителе</a:t>
            </a:r>
            <a:endParaRPr lang="ru-RU" sz="32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Раздел2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.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Результаты педагогической деятельности</a:t>
            </a:r>
            <a:endParaRPr lang="ru-RU" sz="32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Раздел 3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.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Научно-методическая деятельность</a:t>
            </a:r>
            <a:endParaRPr lang="ru-RU" sz="32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Раздел 4. Учебно-материальная база</a:t>
            </a:r>
            <a:endParaRPr lang="ru-RU" sz="32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Раздел 5. Контрольно-измерительные материалы</a:t>
            </a:r>
            <a:endParaRPr lang="ru-RU" sz="32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Ф.И.О.	</a:t>
            </a:r>
            <a:r>
              <a:rPr lang="en-US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1" i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Григорьева Людмила Николае</a:t>
            </a:r>
            <a:r>
              <a:rPr lang="ru-RU" sz="26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вна</a:t>
            </a:r>
            <a:endParaRPr lang="ru-RU" sz="2600" b="1" i="1" dirty="0" smtClean="0">
              <a:solidFill>
                <a:srgbClr val="523227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	</a:t>
            </a:r>
            <a:r>
              <a:rPr lang="en-US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1" i="1" dirty="0" smtClean="0">
                <a:solidFill>
                  <a:srgbClr val="523227"/>
                </a:solidFill>
              </a:rPr>
              <a:t>высшее</a:t>
            </a:r>
            <a:endParaRPr lang="ru-RU" sz="2600" b="1" dirty="0" smtClean="0">
              <a:solidFill>
                <a:srgbClr val="52322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Место работы	 </a:t>
            </a:r>
            <a:r>
              <a:rPr lang="en-US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600" b="1" i="1" dirty="0" smtClean="0">
                <a:solidFill>
                  <a:srgbClr val="523227"/>
                </a:solidFill>
              </a:rPr>
              <a:t>МОУ  СОШ №16 ст. </a:t>
            </a:r>
            <a:r>
              <a:rPr lang="ru-RU" sz="2600" b="1" i="1" dirty="0" err="1" smtClean="0">
                <a:solidFill>
                  <a:srgbClr val="523227"/>
                </a:solidFill>
              </a:rPr>
              <a:t>Балковской</a:t>
            </a:r>
            <a:r>
              <a:rPr lang="ru-RU" sz="2600" b="1" i="1" dirty="0" smtClean="0">
                <a:solidFill>
                  <a:srgbClr val="523227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523227"/>
                </a:solidFill>
              </a:rPr>
              <a:t>                        </a:t>
            </a:r>
            <a:r>
              <a:rPr lang="en-US" sz="2800" b="1" i="1" dirty="0" smtClean="0">
                <a:solidFill>
                  <a:srgbClr val="523227"/>
                </a:solidFill>
              </a:rPr>
              <a:t>  </a:t>
            </a:r>
            <a:r>
              <a:rPr lang="ru-RU" sz="2800" b="1" i="1" dirty="0" smtClean="0">
                <a:solidFill>
                  <a:srgbClr val="523227"/>
                </a:solidFill>
              </a:rPr>
              <a:t> </a:t>
            </a:r>
            <a:r>
              <a:rPr lang="ru-RU" sz="2600" b="1" i="1" dirty="0" err="1" smtClean="0">
                <a:solidFill>
                  <a:srgbClr val="523227"/>
                </a:solidFill>
              </a:rPr>
              <a:t>Выселковского</a:t>
            </a:r>
            <a:r>
              <a:rPr lang="ru-RU" sz="2600" b="1" i="1" dirty="0" smtClean="0">
                <a:solidFill>
                  <a:srgbClr val="523227"/>
                </a:solidFill>
              </a:rPr>
              <a:t> района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Должность	       </a:t>
            </a:r>
            <a:r>
              <a:rPr lang="en-US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1" i="1" dirty="0" smtClean="0">
                <a:solidFill>
                  <a:srgbClr val="523227"/>
                </a:solidFill>
              </a:rPr>
              <a:t>учитель  математики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Квалификация	 </a:t>
            </a:r>
            <a:r>
              <a:rPr lang="ru-RU" sz="26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ru-RU" sz="2600" b="1" i="1" dirty="0" smtClean="0">
                <a:solidFill>
                  <a:srgbClr val="523227"/>
                </a:solidFill>
              </a:rPr>
              <a:t>читель </a:t>
            </a:r>
            <a:r>
              <a:rPr lang="ru-RU" sz="2600" b="1" i="1" dirty="0" smtClean="0">
                <a:solidFill>
                  <a:srgbClr val="523227"/>
                </a:solidFill>
                <a:latin typeface="Arial" charset="0"/>
              </a:rPr>
              <a:t>высшей</a:t>
            </a:r>
            <a:r>
              <a:rPr lang="ru-RU" sz="2600" b="1" i="1" dirty="0" smtClean="0">
                <a:solidFill>
                  <a:srgbClr val="523227"/>
                </a:solidFill>
              </a:rPr>
              <a:t> категории</a:t>
            </a:r>
            <a:endParaRPr lang="ru-RU" sz="2600" b="1" dirty="0" smtClean="0">
              <a:solidFill>
                <a:srgbClr val="52322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Стаж работы	        </a:t>
            </a:r>
            <a:r>
              <a:rPr lang="en-US" sz="24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800" b="1" i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 ле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endParaRPr lang="en-US" sz="2800" b="1" dirty="0" smtClean="0">
              <a:solidFill>
                <a:srgbClr val="52322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Курсы повышения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квалификации       </a:t>
            </a:r>
            <a:r>
              <a:rPr lang="ru-RU" sz="2600" b="1" i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ноябрь 2009г.</a:t>
            </a:r>
            <a:endParaRPr lang="ru-RU" sz="2600" b="1" i="1" dirty="0" smtClean="0">
              <a:solidFill>
                <a:srgbClr val="523227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E-mail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                 </a:t>
            </a:r>
            <a:r>
              <a:rPr lang="en-US" sz="2800" b="1" i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abba_62@mail.ru</a:t>
            </a:r>
            <a:endParaRPr lang="ru-RU" sz="2800" b="1" i="1" dirty="0" smtClean="0">
              <a:solidFill>
                <a:srgbClr val="52322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800" b="1" i="1" dirty="0" smtClean="0">
              <a:solidFill>
                <a:srgbClr val="523227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Резюме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- высшее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Documents and Settings\Admin\Рабочий стол\Изображение 019.jpg"/>
          <p:cNvPicPr>
            <a:picLocks noGrp="1"/>
          </p:cNvPicPr>
          <p:nvPr>
            <p:ph idx="1"/>
          </p:nvPr>
        </p:nvPicPr>
        <p:blipFill>
          <a:blip r:embed="rId2" cstate="print"/>
          <a:srcRect l="12476" t="27945" r="11252"/>
          <a:stretch>
            <a:fillRect/>
          </a:stretch>
        </p:blipFill>
        <p:spPr bwMode="auto">
          <a:xfrm rot="21333546">
            <a:off x="1361143" y="1502137"/>
            <a:ext cx="5564458" cy="40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с рабочего стола\Изображение 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97814">
            <a:off x="1402394" y="1489126"/>
            <a:ext cx="6030510" cy="389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с рабочего стола\Изображение 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89687">
            <a:off x="244563" y="1709630"/>
            <a:ext cx="1625105" cy="258123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с рабочего стола\Изображение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9917">
            <a:off x="1840091" y="1574793"/>
            <a:ext cx="1656934" cy="243140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с рабочего стола\Изображение 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428736"/>
            <a:ext cx="1702126" cy="2498169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с рабочего стола\Изображение 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5071">
            <a:off x="5168252" y="1499203"/>
            <a:ext cx="1928826" cy="257176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с рабочего стола\Изображение 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4072">
            <a:off x="7043694" y="1738889"/>
            <a:ext cx="1831643" cy="267108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с рабочего стола\Изображение 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83103">
            <a:off x="2607749" y="3716161"/>
            <a:ext cx="2135781" cy="2878729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с рабочего стола\Изображение 0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15877">
            <a:off x="4666000" y="3826034"/>
            <a:ext cx="221457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Правительственная награда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25112011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520" y="1285860"/>
            <a:ext cx="544473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_\12112011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0" y="2285992"/>
            <a:ext cx="3152780" cy="2364585"/>
          </a:xfrm>
          <a:prstGeom prst="cloud">
            <a:avLst/>
          </a:prstGeom>
          <a:noFill/>
        </p:spPr>
      </p:pic>
      <p:pic>
        <p:nvPicPr>
          <p:cNvPr id="1030" name="Picture 6" descr="C:\Documents and Settings\Admin\Рабочий стол\_\12112011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3652846" cy="2739635"/>
          </a:xfrm>
          <a:prstGeom prst="cloud">
            <a:avLst/>
          </a:prstGeom>
          <a:noFill/>
        </p:spPr>
      </p:pic>
      <p:pic>
        <p:nvPicPr>
          <p:cNvPr id="1027" name="Picture 3" descr="C:\Documents and Settings\Admin\Рабочий стол\_\01102011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143380"/>
            <a:ext cx="3571900" cy="2714620"/>
          </a:xfrm>
          <a:prstGeom prst="cloud">
            <a:avLst/>
          </a:prstGeom>
          <a:noFill/>
        </p:spPr>
      </p:pic>
      <p:pic>
        <p:nvPicPr>
          <p:cNvPr id="1031" name="Picture 7" descr="C:\Documents and Settings\Admin\Рабочий стол\_\121120111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214422"/>
            <a:ext cx="3414719" cy="2561039"/>
          </a:xfrm>
          <a:prstGeom prst="cloud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</TotalTime>
  <Words>358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Григорьева  Людмила Николаевна, учитель математики МОУ СОШ №16  ст. Балковской Выселковского района</vt:lpstr>
      <vt:lpstr>Цели и задачи педагога</vt:lpstr>
      <vt:lpstr>Содержание</vt:lpstr>
      <vt:lpstr>Резюме</vt:lpstr>
      <vt:lpstr>Образование - высшее</vt:lpstr>
      <vt:lpstr>Повышение квалификации</vt:lpstr>
      <vt:lpstr>Грамоты</vt:lpstr>
      <vt:lpstr>Правительственная награда</vt:lpstr>
      <vt:lpstr>Внеклассная работа</vt:lpstr>
      <vt:lpstr>Бывшие ученики об учителе</vt:lpstr>
      <vt:lpstr>Научно-методическая деятельность:</vt:lpstr>
      <vt:lpstr>Слайд 12</vt:lpstr>
      <vt:lpstr>Результаты ЕГЭ </vt:lpstr>
      <vt:lpstr>Учебно-материальная база по предмету</vt:lpstr>
      <vt:lpstr>Контрольно-измерительные материалы</vt:lpstr>
      <vt:lpstr>Математика - это язык, на котором написана книга природы .                                    Г. Галилей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Григорьева  Людмила Николаевна, учитель математики МОУ СОШ №16  ст. Балковской Выселковского района</dc:title>
  <dc:creator>User</dc:creator>
  <cp:lastModifiedBy>User</cp:lastModifiedBy>
  <cp:revision>33</cp:revision>
  <dcterms:created xsi:type="dcterms:W3CDTF">2011-11-25T18:00:25Z</dcterms:created>
  <dcterms:modified xsi:type="dcterms:W3CDTF">2012-03-29T11:21:55Z</dcterms:modified>
</cp:coreProperties>
</file>