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6" r:id="rId5"/>
    <p:sldId id="257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59" r:id="rId15"/>
    <p:sldId id="260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7C74FC-32D5-4836-A68F-6C08D3D31C6F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628839-F47F-4DE4-BA4D-44710EE4551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" TargetMode="External"/><Relationship Id="rId2" Type="http://schemas.openxmlformats.org/officeDocument/2006/relationships/hyperlink" Target="http://www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vb.ru/18vek/fonvizin/02comm/text_history.htm" TargetMode="External"/><Relationship Id="rId4" Type="http://schemas.openxmlformats.org/officeDocument/2006/relationships/hyperlink" Target="http://www.epwr.ru/quotauthor/40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1714488"/>
            <a:ext cx="63961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к уроку по литературе </a:t>
            </a:r>
          </a:p>
          <a:p>
            <a:r>
              <a:rPr lang="ru-RU" b="1" dirty="0" smtClean="0"/>
              <a:t>«Д.И. Фонвизин и его время. Традиционные элементы </a:t>
            </a:r>
          </a:p>
          <a:p>
            <a:r>
              <a:rPr lang="ru-RU" b="1" dirty="0" smtClean="0"/>
              <a:t>классицизма и новаторство в комедии «Недоросль».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r"/>
            <a:r>
              <a:rPr lang="ru-RU" b="1" dirty="0" smtClean="0"/>
              <a:t>Автор : Хлебникова С. А.</a:t>
            </a:r>
          </a:p>
          <a:p>
            <a:pPr algn="r"/>
            <a:r>
              <a:rPr lang="ru-RU" b="1" dirty="0" smtClean="0"/>
              <a:t>Учитель ГБОУ ЦО №133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замен мит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71480"/>
            <a:ext cx="4100494" cy="5629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илон, Софья, Стародум, Прост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00042"/>
            <a:ext cx="4129070" cy="5700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чителя митрофан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28604"/>
            <a:ext cx="5286412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лл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4457684" cy="6029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upload.wikimedia.org/wikipedia/commons/thumb/6/65/1000_Fonvizin.jpg/180px-1000_Fonviz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49242"/>
            <a:ext cx="2714632" cy="44037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5715016"/>
            <a:ext cx="854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Денис Иванович Фонвизин . Памятник 1000-летия России в Великом Новгороде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А. С. Пушкин </a:t>
            </a:r>
            <a:r>
              <a:rPr lang="ru-RU" dirty="0"/>
              <a:t>очень высоко ценил весёлость и крайне сожалел, что в русской литературе «так мало истинно весёлых сочинений». Вот почему он с любовью отметил эту особенность дарования </a:t>
            </a:r>
            <a:r>
              <a:rPr lang="ru-RU" dirty="0" smtClean="0"/>
              <a:t> Д. И.Фонвизина</a:t>
            </a:r>
            <a:r>
              <a:rPr lang="ru-RU" dirty="0"/>
              <a:t>, указав на прямую преемственность драматургии Фонвизина и Гоголя.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«</a:t>
            </a:r>
            <a:r>
              <a:rPr lang="ru-RU" dirty="0"/>
              <a:t>В произведениях этого писателя впервые выявилось демоническое начало сарказма и негодования, которому суждено было с тех пор пронизать всю русскую литературу, став в ней господствующей тенденцией», — отмечал </a:t>
            </a:r>
            <a:r>
              <a:rPr lang="ru-RU" dirty="0" smtClean="0"/>
              <a:t> А. И Герцен.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Говоря о творчестве Фонвизина, известный литературный критик </a:t>
            </a:r>
            <a:r>
              <a:rPr lang="ru-RU" dirty="0" smtClean="0"/>
              <a:t> В. Белинский писал</a:t>
            </a:r>
            <a:r>
              <a:rPr lang="ru-RU" dirty="0"/>
              <a:t>: «Вообще для меня </a:t>
            </a:r>
            <a:r>
              <a:rPr lang="ru-RU" dirty="0" smtClean="0"/>
              <a:t> Кантемир</a:t>
            </a:r>
            <a:r>
              <a:rPr lang="ru-RU" dirty="0"/>
              <a:t> и Фонвизин, особенно последний, самые интересные писатели первых периодов нашей литературы: они говорят мне не о заоблачных </a:t>
            </a:r>
            <a:r>
              <a:rPr lang="ru-RU" dirty="0" err="1"/>
              <a:t>первостепенностях</a:t>
            </a:r>
            <a:r>
              <a:rPr lang="ru-RU" dirty="0"/>
              <a:t> по случаю плошечных иллюминаций, а о живой действительности, исторически существовавшей, о правах общества».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42852"/>
            <a:ext cx="8786842" cy="64171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Интернет источники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1. Библиотека русской классической литературы </a:t>
            </a:r>
            <a:r>
              <a:rPr lang="ru-RU" dirty="0" smtClean="0">
                <a:hlinkClick r:id="rId2"/>
              </a:rPr>
              <a:t>http://www</a:t>
            </a:r>
            <a:r>
              <a:rPr lang="ru-RU" dirty="0" smtClean="0"/>
              <a:t>. </a:t>
            </a:r>
            <a:r>
              <a:rPr lang="ru-RU" dirty="0" err="1" smtClean="0"/>
              <a:t>klassika.ru</a:t>
            </a:r>
            <a:endParaRPr lang="ru-RU" dirty="0" smtClean="0"/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2. </a:t>
            </a:r>
            <a:r>
              <a:rPr lang="ru-RU" dirty="0" err="1" smtClean="0"/>
              <a:t>Дени́с</a:t>
            </a:r>
            <a:r>
              <a:rPr lang="ru-RU" dirty="0" smtClean="0"/>
              <a:t> </a:t>
            </a:r>
            <a:r>
              <a:rPr lang="ru-RU" dirty="0" err="1" smtClean="0"/>
              <a:t>Ива́нович</a:t>
            </a:r>
            <a:r>
              <a:rPr lang="ru-RU" dirty="0" smtClean="0"/>
              <a:t> </a:t>
            </a:r>
            <a:r>
              <a:rPr lang="ru-RU" dirty="0" err="1" smtClean="0"/>
              <a:t>Фонви́зин</a:t>
            </a:r>
            <a:r>
              <a:rPr lang="ru-RU" dirty="0" smtClean="0"/>
              <a:t>  </a:t>
            </a:r>
            <a:r>
              <a:rPr lang="ru-RU" dirty="0" smtClean="0">
                <a:hlinkClick r:id="rId3"/>
              </a:rPr>
              <a:t>https://ru.wikipedia.org/wiki/</a:t>
            </a:r>
            <a:endParaRPr lang="ru-RU" dirty="0" smtClean="0"/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3. Денис Иванович Фонвизин. </a:t>
            </a:r>
            <a:r>
              <a:rPr lang="ru-RU" dirty="0" smtClean="0">
                <a:hlinkClick r:id="rId4"/>
              </a:rPr>
              <a:t>http://www.epwr.ru/quotauthor/408</a:t>
            </a:r>
            <a:endParaRPr lang="ru-RU" dirty="0" smtClean="0"/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4. История изданий сочинений Д. И. Фонвизина и судьба его литературного  наследства 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hlinkClick r:id="rId5"/>
              </a:rPr>
              <a:t>http://www.rvb.ru/18vek/fonvizin/02comm/text_history.htm</a:t>
            </a:r>
            <a:endParaRPr lang="ru-RU" dirty="0" smtClean="0"/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5. Денис Фонвизин, или Гений и тщета </a:t>
            </a:r>
            <a:r>
              <a:rPr lang="ru-RU" dirty="0" err="1" smtClean="0"/>
              <a:t>человеческаяhttp</a:t>
            </a:r>
            <a:r>
              <a:rPr lang="ru-RU" dirty="0" smtClean="0"/>
              <a:t>://</a:t>
            </a:r>
            <a:r>
              <a:rPr lang="ru-RU" dirty="0" err="1" smtClean="0"/>
              <a:t>www.idelo.ru</a:t>
            </a:r>
            <a:r>
              <a:rPr lang="ru-RU" dirty="0" smtClean="0"/>
              <a:t>/358/18.html</a:t>
            </a:r>
          </a:p>
          <a:p>
            <a:pPr algn="ctr"/>
            <a:r>
              <a:rPr lang="ru-RU" b="1" dirty="0" smtClean="0"/>
              <a:t>Литература</a:t>
            </a:r>
          </a:p>
          <a:p>
            <a:pPr lvl="0"/>
            <a:r>
              <a:rPr lang="ru-RU" dirty="0" smtClean="0"/>
              <a:t>1.Литература </a:t>
            </a:r>
            <a:r>
              <a:rPr lang="ru-RU" dirty="0" smtClean="0"/>
              <a:t>.8 </a:t>
            </a:r>
            <a:r>
              <a:rPr lang="ru-RU" dirty="0" err="1" smtClean="0"/>
              <a:t>кл</a:t>
            </a:r>
            <a:r>
              <a:rPr lang="ru-RU" dirty="0" smtClean="0"/>
              <a:t>. Учебник для общеобразовательных учреждений. В 2-х частях Ч.1 /Авт.-сост.  В. Я. Коровина –М : Просвещение, 2010.</a:t>
            </a:r>
            <a:endParaRPr lang="ru-RU" b="1" dirty="0" smtClean="0"/>
          </a:p>
          <a:p>
            <a:pPr lvl="0"/>
            <a:r>
              <a:rPr lang="ru-RU" dirty="0" smtClean="0"/>
              <a:t>2.Литература </a:t>
            </a:r>
            <a:r>
              <a:rPr lang="ru-RU" dirty="0" smtClean="0"/>
              <a:t>.8 </a:t>
            </a:r>
            <a:r>
              <a:rPr lang="ru-RU" dirty="0" err="1" smtClean="0"/>
              <a:t>кл</a:t>
            </a:r>
            <a:r>
              <a:rPr lang="ru-RU" dirty="0" smtClean="0"/>
              <a:t>. Учебник для общеобразовательных учреждений. В 2-х частях Ч.2 /Авт.-сост.  В. Я. Коровина –М : Просвещение, 2011.</a:t>
            </a:r>
            <a:endParaRPr lang="ru-RU" b="1" dirty="0" smtClean="0"/>
          </a:p>
          <a:p>
            <a:pPr lvl="0"/>
            <a:r>
              <a:rPr lang="ru-RU" dirty="0" smtClean="0"/>
              <a:t>3.Литературная </a:t>
            </a:r>
            <a:r>
              <a:rPr lang="ru-RU" dirty="0" smtClean="0"/>
              <a:t>критика XVIII-XX в.в.  </a:t>
            </a:r>
            <a:r>
              <a:rPr lang="en-US" dirty="0" smtClean="0"/>
              <a:t>CD</a:t>
            </a:r>
            <a:r>
              <a:rPr lang="ru-RU" dirty="0" smtClean="0"/>
              <a:t>-диск. Издательство ИДДК. 2005.</a:t>
            </a:r>
            <a:endParaRPr lang="ru-RU" b="1" dirty="0" smtClean="0"/>
          </a:p>
          <a:p>
            <a:pPr lvl="0"/>
            <a:r>
              <a:rPr lang="ru-RU" dirty="0" smtClean="0"/>
              <a:t>4.Русская </a:t>
            </a:r>
            <a:r>
              <a:rPr lang="ru-RU" dirty="0" smtClean="0"/>
              <a:t>литература 18-19 веков: справочные материалы./Сост. Л. В. </a:t>
            </a:r>
            <a:r>
              <a:rPr lang="ru-RU" dirty="0" err="1" smtClean="0"/>
              <a:t>Соколова,В</a:t>
            </a:r>
            <a:r>
              <a:rPr lang="ru-RU" dirty="0" smtClean="0"/>
              <a:t>. И. </a:t>
            </a:r>
            <a:r>
              <a:rPr lang="ru-RU" dirty="0" err="1" smtClean="0"/>
              <a:t>Федоров-М:Просвещение</a:t>
            </a:r>
            <a:r>
              <a:rPr lang="ru-RU" dirty="0" smtClean="0"/>
              <a:t>, 1995.</a:t>
            </a:r>
            <a:endParaRPr lang="ru-RU" b="1" dirty="0" smtClean="0"/>
          </a:p>
          <a:p>
            <a:pPr lvl="0"/>
            <a:r>
              <a:rPr lang="ru-RU" dirty="0" smtClean="0"/>
              <a:t>5.Русская </a:t>
            </a:r>
            <a:r>
              <a:rPr lang="ru-RU" dirty="0" smtClean="0"/>
              <a:t>литература от Нестора до В. Маяковского. </a:t>
            </a:r>
            <a:r>
              <a:rPr lang="en-US" dirty="0" smtClean="0"/>
              <a:t>CD</a:t>
            </a:r>
            <a:r>
              <a:rPr lang="ru-RU" dirty="0" smtClean="0"/>
              <a:t>-диск. ООО «Новый диск-тренд». 2007.</a:t>
            </a:r>
            <a:endParaRPr lang="ru-RU" b="1" dirty="0" smtClean="0"/>
          </a:p>
          <a:p>
            <a:pPr lvl="0"/>
            <a:r>
              <a:rPr lang="ru-RU" dirty="0" smtClean="0"/>
              <a:t>6.Роговер </a:t>
            </a:r>
            <a:r>
              <a:rPr lang="ru-RU" dirty="0" smtClean="0"/>
              <a:t>Е. С. Как проверить знание литературного текста? </a:t>
            </a:r>
            <a:r>
              <a:rPr lang="ru-RU" dirty="0" err="1" smtClean="0"/>
              <a:t>СПб:САГА</a:t>
            </a:r>
            <a:r>
              <a:rPr lang="ru-RU" dirty="0" smtClean="0"/>
              <a:t> Азбука классика, 2005.</a:t>
            </a:r>
            <a:endParaRPr lang="ru-RU" b="1" dirty="0" smtClean="0"/>
          </a:p>
          <a:p>
            <a:r>
              <a:rPr lang="ru-RU" dirty="0" smtClean="0"/>
              <a:t>7.Турьяновская </a:t>
            </a:r>
            <a:r>
              <a:rPr lang="ru-RU" dirty="0" smtClean="0"/>
              <a:t>Б. И. Комиссарова Е. В. Литература в 8 классе: урок за уроком, М. 2001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2071678"/>
            <a:ext cx="67866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Волшебный край! Там в стары годы,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Сатиры смелый властелин,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Блистал Фонвизин, друг свободы…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А.С. Пушкин. «Евгений Онегин»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Сатирик превосходный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Невежество казнил в комедии народной.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А.С. Пушкин. «Послание к цензору»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Engraving Fonviz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85728"/>
            <a:ext cx="3881448" cy="54029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5214950"/>
            <a:ext cx="529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Денис Иванович Фонвизин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(14) апреля 1745- 1(12) декабря 1792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71546"/>
            <a:ext cx="6929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1755—1760 годах он учился в дворянской гимназии при Московском университете</a:t>
            </a:r>
          </a:p>
          <a:p>
            <a:endParaRPr lang="ru-RU" dirty="0" smtClean="0"/>
          </a:p>
          <a:p>
            <a:r>
              <a:rPr lang="ru-RU" dirty="0" smtClean="0"/>
              <a:t>1760-1763-служба в Иностранной коллегии  в Санкт-Петербурге</a:t>
            </a:r>
          </a:p>
          <a:p>
            <a:r>
              <a:rPr lang="ru-RU" dirty="0" smtClean="0"/>
              <a:t>1763-1785 служба при дворе Екатерины </a:t>
            </a:r>
            <a:r>
              <a:rPr lang="en-US" dirty="0" smtClean="0"/>
              <a:t>II</a:t>
            </a:r>
          </a:p>
          <a:p>
            <a:endParaRPr lang="en-US" dirty="0" smtClean="0"/>
          </a:p>
          <a:p>
            <a:r>
              <a:rPr lang="ru-RU" dirty="0" smtClean="0"/>
              <a:t> Умер </a:t>
            </a:r>
            <a:r>
              <a:rPr lang="en-US" dirty="0" smtClean="0"/>
              <a:t> </a:t>
            </a:r>
            <a:r>
              <a:rPr lang="ru-RU" dirty="0" smtClean="0"/>
              <a:t>Д.И. </a:t>
            </a:r>
            <a:r>
              <a:rPr lang="en-US" dirty="0" smtClean="0"/>
              <a:t> </a:t>
            </a:r>
            <a:r>
              <a:rPr lang="ru-RU" dirty="0" smtClean="0"/>
              <a:t>Фонвизин в декабре 1792 г. и похоронен в Александро-Невской лавре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likebook.ru/store/pictures/204/204963/2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004" y="857232"/>
            <a:ext cx="7615058" cy="43862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429264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Здание деревянного театра</a:t>
            </a:r>
          </a:p>
          <a:p>
            <a:r>
              <a:rPr lang="ru-RU" dirty="0" smtClean="0"/>
              <a:t>на Царицыном лугу (ныне Марсово поле), где в 1782 году состоялась</a:t>
            </a:r>
          </a:p>
          <a:p>
            <a:r>
              <a:rPr lang="ru-RU" dirty="0" smtClean="0"/>
              <a:t>премьера комедии «Недоросль»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00043"/>
          <a:ext cx="8358246" cy="5760720"/>
        </p:xfrm>
        <a:graphic>
          <a:graphicData uri="http://schemas.openxmlformats.org/drawingml/2006/table">
            <a:tbl>
              <a:tblPr/>
              <a:tblGrid>
                <a:gridCol w="2957487"/>
                <a:gridCol w="5400759"/>
              </a:tblGrid>
              <a:tr h="4921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Черты классицизма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Обращение к образцам и формам античности как к идеалу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Принцип рационализма, культ разума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Строгое соблюдение правил, канона в построении художественного произведения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Соблюдение в драме единства места, времени и действия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Стремление запечатлеть существенные свойства жизненных явлений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Обращение к общественной проблематике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Утверждение идей абсолютизма, патриотизма, гражданственности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Спрямленность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подачи человеческих характеров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Идеализация героев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Классицизм как литературное направление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Классицизм возник в первой половине 18 века. В этот период в России укреплялся самодержавный строй. Главной опорой самодержавия было дворянство. Литература классицизма обслуживала потребности абсолютного государства. Проповедовала идеи гражданственности, связанной с этой формой социального устройства, идеи просвещенной монархии.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В переводе с латинского «классицизм» - «образцовый», «первоклассный». В 17-18 веках образцовыми, достойными подражания считались произведения древнего Греко-римского искусства.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- Изучение произведений античного искусства позволило теоретикам классицизма вывести каноны, по которым писатели должны были следовать в художественном творчестве.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- Писатели-классицисты считали, что человеческие чувства обманчивы, что лишь с помощью разума можно познать жизнь и гармонично отразить её в литературе.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Правила классицизма предусматривали деление литературы на строго определённые жанры высокие (ода, поэма, трагедия) и низкие (комедия, сатира, басня).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Человеческие характеры обрисовывались односторонне, действующие обычно являлись носителями какой-либо одной черты. Действующие лица четко подразделялись на носителей добра или зла.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Драматические произведения подчинялись правилам трех единств. События происходили в течение одних суток, в одном месте, сюжет не осложнялся побочными эпизодами.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857232"/>
            <a:ext cx="5429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Роды́ </a:t>
            </a:r>
            <a:r>
              <a:rPr lang="ru-RU" b="1" dirty="0" err="1" smtClean="0"/>
              <a:t>литерату́ры</a:t>
            </a:r>
            <a:r>
              <a:rPr lang="ru-RU" dirty="0" smtClean="0"/>
              <a:t> — это крупные объединения словесно-художественных произведений по типу отношения высказывающегося ("носителя речи") к художественному целому. Выделяются три рода:  драма, эпос, лирика.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1000108"/>
            <a:ext cx="837068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драмы: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-единство времени и места;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-продолжительность изображаемого на сцене эпизода не должна превышать суток;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-действие должно происходить на одном и том же месте;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-драма должна правильно развиваться в 3-5 актах, от завязки (выяснения начального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положения и характеров героев)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через средние перипетии (перемены положений и отношений) к развязке 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-число действующих лиц очень ограничено (обычно от 3 до 5); это исключительно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высшие представители общества  и их ближайшие слуги,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которые выводятся на сцену для удобства ведения диалога и подачи реплик.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8"/>
          <a:ext cx="8929718" cy="7258072"/>
        </p:xfrm>
        <a:graphic>
          <a:graphicData uri="http://schemas.openxmlformats.org/drawingml/2006/table">
            <a:tbl>
              <a:tblPr/>
              <a:tblGrid>
                <a:gridCol w="3917188"/>
                <a:gridCol w="5012530"/>
              </a:tblGrid>
              <a:tr h="201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Каноны классической комедии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Новаторство Фонвизина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13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Изображение повседневной жизни, людских пороков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Герои – люди низкого сословия, с низменными интересами, достойными осмеяния;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 Каждый из героев – носитель одной черты, одного порока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Чёткое деление на положительных и отрицательных героев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Говорящие фамилии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Одна идея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 Единство действия ( в основе комедии должен лежать один конфликт)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 Единство места и времени (действие проходит в одном месте в течение суток)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  Не допускается героическое и трагическое ( комедия должна смехом казнить пороки)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Установка на разговорный язык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1100" i="1">
                          <a:latin typeface="Times New Roman"/>
                          <a:ea typeface="Times New Roman"/>
                        </a:rPr>
                        <a:t>Счастливый конец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Д.И. Фонвизин расширяет узкие рамки классицизма, вводя в речь героя и другие индивидуальные черты: афористичность, насыщенность архаизмами.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Этот же прием писатель использует и в языке других персонажей, который таким образом становится средством их индивидуализации и помогает раскрыть социально-психологическую сущность.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Так, например, все индивидуальные и типичные качества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Простаковой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отражаются в ее языке. К крепостным она обращается грубо, используя бранную лексику («собачья дочь», «Скверная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харя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», «бестия»), а к сыну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Митрофану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обращена ласковая, заботливая речь матери («душенька», «друг мой сердешный»). С гостями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Простакова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светская дама («рекомендую вам дорогого гостя»), а когда она униженно причитает, вымаливая себе прощение, в речи ее появляются народные обороты («мать ты моя родная, прости меня», «повинную голову меч не сечет»).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Характеры  героев часто приобретали несвойственную драматургии классицизма многозначность – это явный ход в сторону реализма. Так, если образы Скотинина, Вральмана, Кутейкина заострены до карикатурности, то образы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Простаковой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Еремеевны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отличаются большой внутренней сложностью.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Еремеевна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«раба», но она сохраняет ясное осознание своего положения, прекрасно знает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характеры своих господ, в ней жива душа.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Простакова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злобная, жестокая крепостница, оказывается в то же время любящей, заботливой матерью, которая в финале, отвергнутая своим же сыном, выглядит действительно несчастной и даже вызывает наше сочувствие.</a:t>
                      </a:r>
                    </a:p>
                    <a:p>
                      <a:endParaRPr kumimoji="0" lang="ru-RU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наконец, новаторство «Недоросля» проявилось в том, что сохраняя одну линию развития интриги (за руку и сердце Софьи борются несколько претендентов: искренно любящий ее и любимый ею Милон, а также узнавшие о богатом приданом Скотинин и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Митрофан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вернее, его мать, старающаяся устроить счастье сына), Фонвизин включает в пьесу несколько взаимосвязанных проблем. Основные из них – это проблемы крепостного права, воспитания и формы государственной власти, которые в комедии, как и в действительности, взаимообусловлены. Автор также ставит вопросы о неуклонном исполнении «должности» каждым гражданином, о характере семейных отношений, об образовании дворян и другие.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Так что произведение в целом выглядит отнюдь не однолинейным, а многоплановым и </a:t>
                      </a:r>
                      <a:r>
                        <a:rPr kumimoji="0" lang="ru-RU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многоаспектным</a:t>
                      </a:r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1249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рп</dc:creator>
  <cp:lastModifiedBy>рп</cp:lastModifiedBy>
  <cp:revision>22</cp:revision>
  <dcterms:created xsi:type="dcterms:W3CDTF">2014-09-24T18:17:39Z</dcterms:created>
  <dcterms:modified xsi:type="dcterms:W3CDTF">2014-10-04T22:09:34Z</dcterms:modified>
</cp:coreProperties>
</file>