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FD3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0" name="Group 110"/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10349" name="Group 109"/>
            <p:cNvGrpSpPr>
              <a:grpSpLocks/>
            </p:cNvGrpSpPr>
            <p:nvPr userDrawn="1"/>
          </p:nvGrpSpPr>
          <p:grpSpPr bwMode="auto">
            <a:xfrm>
              <a:off x="-162" y="-15"/>
              <a:ext cx="5996" cy="4554"/>
              <a:chOff x="-162" y="-15"/>
              <a:chExt cx="5996" cy="4554"/>
            </a:xfrm>
          </p:grpSpPr>
          <p:sp>
            <p:nvSpPr>
              <p:cNvPr id="10244" name="Freeform 4"/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5" name="Freeform 5"/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6" name="Freeform 6"/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 rot="3318475">
                <a:off x="2254" y="189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8" name="Freeform 18"/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9" name="Freeform 19"/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0" name="Freeform 20"/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1" name="Freeform 21"/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2" name="Freeform 22"/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3" name="Freeform 23"/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4" name="Freeform 24"/>
              <p:cNvSpPr>
                <a:spLocks/>
              </p:cNvSpPr>
              <p:nvPr userDrawn="1"/>
            </p:nvSpPr>
            <p:spPr bwMode="hidden">
              <a:xfrm rot="3318475">
                <a:off x="-73" y="200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5" name="Freeform 25"/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6" name="Freeform 26"/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7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8" name="Freeform 28"/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9" name="Freeform 29"/>
              <p:cNvSpPr>
                <a:spLocks/>
              </p:cNvSpPr>
              <p:nvPr userDrawn="1"/>
            </p:nvSpPr>
            <p:spPr bwMode="hidden">
              <a:xfrm rot="6284068">
                <a:off x="1169" y="290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0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1" name="Freeform 31"/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2" name="Freeform 32"/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3" name="Freeform 33"/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4" name="Freeform 34"/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5" name="Freeform 35"/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6" name="Freeform 36"/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7" name="Freeform 37"/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8" name="Freeform 38"/>
              <p:cNvSpPr>
                <a:spLocks/>
              </p:cNvSpPr>
              <p:nvPr userDrawn="1"/>
            </p:nvSpPr>
            <p:spPr bwMode="hidden">
              <a:xfrm rot="3318475">
                <a:off x="186" y="-9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9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0" name="Freeform 40"/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1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2" name="Freeform 42"/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3" name="Freeform 43"/>
              <p:cNvSpPr>
                <a:spLocks/>
              </p:cNvSpPr>
              <p:nvPr userDrawn="1"/>
            </p:nvSpPr>
            <p:spPr bwMode="hidden">
              <a:xfrm rot="6284068">
                <a:off x="1296" y="94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4" name="Freeform 44"/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5" name="Freeform 45"/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6" name="Freeform 46"/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7" name="Freeform 47"/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8" name="Freeform 48"/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9" name="Freeform 49"/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0" name="Freeform 50"/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1" name="Freeform 51"/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2" name="Freeform 52"/>
              <p:cNvSpPr>
                <a:spLocks/>
              </p:cNvSpPr>
              <p:nvPr userDrawn="1"/>
            </p:nvSpPr>
            <p:spPr bwMode="hidden">
              <a:xfrm rot="3318475">
                <a:off x="2005" y="5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3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4" name="Freeform 54"/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5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6" name="Freeform 56"/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7" name="Freeform 57"/>
              <p:cNvSpPr>
                <a:spLocks/>
              </p:cNvSpPr>
              <p:nvPr userDrawn="1"/>
            </p:nvSpPr>
            <p:spPr bwMode="hidden">
              <a:xfrm rot="6284068">
                <a:off x="3391" y="94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8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9" name="Freeform 59"/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0" name="Freeform 60"/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1" name="Freeform 61"/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2" name="Freeform 62"/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3" name="Freeform 63"/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4" name="Freeform 64"/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5" name="Freeform 65"/>
              <p:cNvSpPr>
                <a:spLocks/>
              </p:cNvSpPr>
              <p:nvPr userDrawn="1"/>
            </p:nvSpPr>
            <p:spPr bwMode="hidden">
              <a:xfrm rot="3318475">
                <a:off x="4137" y="-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6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7" name="Freeform 67"/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8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09" name="Freeform 69"/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0" name="Freeform 70"/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1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2" name="Freeform 72"/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3" name="Freeform 73"/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4" name="Freeform 74"/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5" name="Freeform 75"/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6" name="Freeform 76"/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7" name="Freeform 77"/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8" name="Freeform 78"/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9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0" name="Freeform 80"/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1" name="Freeform 81"/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2" name="Freeform 82"/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3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4" name="Freeform 84"/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345" name="Group 105"/>
            <p:cNvGrpSpPr>
              <a:grpSpLocks/>
            </p:cNvGrpSpPr>
            <p:nvPr userDrawn="1"/>
          </p:nvGrpSpPr>
          <p:grpSpPr bwMode="auto">
            <a:xfrm>
              <a:off x="76" y="1909"/>
              <a:ext cx="5577" cy="1251"/>
              <a:chOff x="76" y="1909"/>
              <a:chExt cx="5577" cy="1251"/>
            </a:xfrm>
          </p:grpSpPr>
          <p:sp>
            <p:nvSpPr>
              <p:cNvPr id="10331" name="Freeform 91"/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25" name="Group 85"/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0326" name="AutoShape 86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27" name="Rectangle 87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28" name="Group 88"/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0329" name="AutoShape 89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32" name="Group 92"/>
              <p:cNvGrpSpPr>
                <a:grpSpLocks/>
              </p:cNvGrpSpPr>
              <p:nvPr/>
            </p:nvGrpSpPr>
            <p:grpSpPr bwMode="auto">
              <a:xfrm rot="-3629538">
                <a:off x="242" y="1946"/>
                <a:ext cx="1025" cy="952"/>
                <a:chOff x="1016" y="940"/>
                <a:chExt cx="2844" cy="2644"/>
              </a:xfrm>
            </p:grpSpPr>
            <p:sp>
              <p:nvSpPr>
                <p:cNvPr id="10333" name="Freeform 93"/>
                <p:cNvSpPr>
                  <a:spLocks/>
                </p:cNvSpPr>
                <p:nvPr/>
              </p:nvSpPr>
              <p:spPr bwMode="auto">
                <a:xfrm>
                  <a:off x="1016" y="970"/>
                  <a:ext cx="2844" cy="2614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4" name="Freeform 94"/>
                <p:cNvSpPr>
                  <a:spLocks/>
                </p:cNvSpPr>
                <p:nvPr/>
              </p:nvSpPr>
              <p:spPr bwMode="auto">
                <a:xfrm>
                  <a:off x="1068" y="985"/>
                  <a:ext cx="642" cy="1919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5" name="Freeform 95"/>
                <p:cNvSpPr>
                  <a:spLocks/>
                </p:cNvSpPr>
                <p:nvPr/>
              </p:nvSpPr>
              <p:spPr bwMode="auto">
                <a:xfrm>
                  <a:off x="1196" y="940"/>
                  <a:ext cx="2411" cy="630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6" name="Freeform 96"/>
                <p:cNvSpPr>
                  <a:spLocks/>
                </p:cNvSpPr>
                <p:nvPr/>
              </p:nvSpPr>
              <p:spPr bwMode="auto">
                <a:xfrm>
                  <a:off x="1849" y="1637"/>
                  <a:ext cx="1547" cy="1502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7" name="Freeform 97"/>
                <p:cNvSpPr>
                  <a:spLocks/>
                </p:cNvSpPr>
                <p:nvPr/>
              </p:nvSpPr>
              <p:spPr bwMode="auto">
                <a:xfrm>
                  <a:off x="1633" y="1453"/>
                  <a:ext cx="921" cy="912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353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354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355" name="Rectangle 11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356" name="Rectangle 11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357" name="Rectangle 11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F841D-C8A5-489F-8A6F-06CD945A2C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28F7B-DA69-4230-B570-355600CA9F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26C0-3EE5-454F-8AD0-037EB61FE0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BA7FAD-B986-4201-8D31-B5DE5AEA85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A5CD93-326A-4C2B-AC18-D3396260C7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C6DCD8-45D7-4FBB-90CE-03E070737F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BCC6DF-3A3F-497C-924F-9292F60D6B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19CC7-A062-44CC-B6E4-E689699DE4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ABE15-48E0-4EC7-8B76-7F8DC9C5ED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21299-55E5-4D72-A6DF-7C94E87D3A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C43BA-8DF4-4F5F-98FA-46F4777784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2E4D5-8E9E-482E-915B-7660776AC2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E070E-6C83-4316-A835-5839EDA1D7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7E9FC-CC90-4AE0-8187-43B6F96DA2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2A761-A8FD-4232-BC1B-4AC26AD1C8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6" name="Group 382"/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405" name="Group 381"/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1324" name="Freeform 300"/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5" name="Freeform 301"/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6" name="Freeform 302"/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7" name="Freeform 303"/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8" name="Freeform 304"/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9" name="Freeform 305"/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0" name="Freeform 306"/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1" name="Freeform 307"/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" name="Freeform 308"/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" name="Freeform 309"/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" name="Freeform 310"/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5" name="Freeform 311"/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6" name="Freeform 312"/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7" name="Freeform 313"/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8" name="Freeform 314"/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9" name="Freeform 315"/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0" name="Freeform 316"/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1" name="Freeform 317"/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2" name="Freeform 318"/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3" name="Freeform 319"/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4" name="Freeform 320"/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5" name="Freeform 321"/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6" name="Freeform 322"/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7" name="Freeform 323"/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8" name="Freeform 324"/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9" name="Freeform 325"/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0" name="Freeform 326"/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1" name="Freeform 327"/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2" name="Freeform 328"/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3" name="Freeform 329"/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4" name="Freeform 330"/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" name="Freeform 331"/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6" name="Freeform 332"/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7" name="Freeform 333"/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8" name="Freeform 334"/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9" name="Freeform 335"/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0" name="Freeform 336"/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1" name="Freeform 337"/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2" name="Freeform 338"/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3" name="Freeform 339"/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4" name="Freeform 340"/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5" name="Freeform 341"/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6" name="Freeform 342"/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7" name="Freeform 343"/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8" name="Freeform 344"/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9" name="Freeform 345"/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0" name="Freeform 346"/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1" name="Freeform 347"/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2" name="Freeform 348"/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3" name="Freeform 349"/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4" name="Freeform 350"/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5" name="Freeform 351"/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6" name="Freeform 352"/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7" name="Freeform 353"/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8" name="Freeform 354"/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9" name="Freeform 355"/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0" name="Freeform 356"/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1" name="Freeform 357"/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2" name="Freeform 358"/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3" name="Freeform 359"/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4" name="Freeform 360"/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5" name="Freeform 361"/>
              <p:cNvSpPr>
                <a:spLocks/>
              </p:cNvSpPr>
              <p:nvPr userDrawn="1"/>
            </p:nvSpPr>
            <p:spPr bwMode="hidden">
              <a:xfrm rot="3318475">
                <a:off x="4139" y="-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6" name="Freeform 362"/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7" name="Freeform 363"/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8" name="Freeform 364"/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89" name="Freeform 365"/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0" name="Freeform 366"/>
              <p:cNvSpPr>
                <a:spLocks/>
              </p:cNvSpPr>
              <p:nvPr userDrawn="1"/>
            </p:nvSpPr>
            <p:spPr bwMode="hidden">
              <a:xfrm rot="6284068">
                <a:off x="4901" y="7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1" name="Freeform 367"/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2" name="Freeform 368"/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3" name="Freeform 369"/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4" name="Freeform 370"/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5" name="Freeform 371"/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6" name="Freeform 372"/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7" name="Freeform 373"/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8" name="Freeform 374"/>
              <p:cNvSpPr>
                <a:spLocks/>
              </p:cNvSpPr>
              <p:nvPr userDrawn="1"/>
            </p:nvSpPr>
            <p:spPr bwMode="hidden">
              <a:xfrm rot="3318475">
                <a:off x="4103" y="199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99" name="Freeform 375"/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00" name="Freeform 376"/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01" name="Freeform 377"/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02" name="Freeform 378"/>
              <p:cNvSpPr>
                <a:spLocks/>
              </p:cNvSpPr>
              <p:nvPr userDrawn="1"/>
            </p:nvSpPr>
            <p:spPr bwMode="hidden">
              <a:xfrm rot="6284068">
                <a:off x="4589" y="2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03" name="Freeform 379"/>
              <p:cNvSpPr>
                <a:spLocks/>
              </p:cNvSpPr>
              <p:nvPr userDrawn="1"/>
            </p:nvSpPr>
            <p:spPr bwMode="hidden">
              <a:xfrm rot="15949041" flipV="1">
                <a:off x="5118" y="209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04" name="Freeform 380"/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1311" name="AutoShape 287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13" name="Group 289"/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1314" name="AutoShape 290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15" name="Rectangle 291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16" name="Freeform 292"/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17" name="Group 293"/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1318" name="Freeform 294"/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19" name="Freeform 295"/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0" name="Freeform 296"/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1" name="Freeform 297"/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22" name="Freeform 298"/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409" name="Rectangle 38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10" name="Rectangle 3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" name="Rectangle 38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412" name="Rectangle 38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413" name="Rectangle 3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9A4794-F53E-41B1-A850-37AB7D1B7E3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620000" cy="3200400"/>
          </a:xfrm>
        </p:spPr>
        <p:txBody>
          <a:bodyPr/>
          <a:lstStyle/>
          <a:p>
            <a:r>
              <a:rPr lang="ru-RU"/>
              <a:t>Тема:       «Организация исследовательской деятельности учащихся»</a:t>
            </a:r>
          </a:p>
        </p:txBody>
      </p:sp>
      <p:pic>
        <p:nvPicPr>
          <p:cNvPr id="47107" name="Picture 3" descr="BS0055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7620000" cy="2133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/>
              <a:t>Формы представления результатов проектной деятельности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gm" idx="1"/>
          </p:nvPr>
        </p:nvSpPr>
        <p:spPr/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914400" y="2133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устные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276600" y="2133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письменные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5943600" y="2133600"/>
            <a:ext cx="2362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Наглядно образные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8288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990600" y="3505200"/>
            <a:ext cx="16764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Доклад</a:t>
            </a:r>
          </a:p>
          <a:p>
            <a:pPr algn="ctr"/>
            <a:r>
              <a:rPr lang="ru-RU" sz="1600" b="1"/>
              <a:t>Обзор</a:t>
            </a:r>
          </a:p>
          <a:p>
            <a:pPr algn="ctr"/>
            <a:r>
              <a:rPr lang="ru-RU" sz="1600" b="1"/>
              <a:t>Отчет</a:t>
            </a:r>
          </a:p>
          <a:p>
            <a:pPr algn="ctr"/>
            <a:r>
              <a:rPr lang="ru-RU" sz="1600" b="1"/>
              <a:t>Сообщение </a:t>
            </a:r>
          </a:p>
          <a:p>
            <a:pPr algn="ctr"/>
            <a:r>
              <a:rPr lang="ru-RU" sz="1600" b="1"/>
              <a:t>Сравнительный</a:t>
            </a:r>
          </a:p>
          <a:p>
            <a:pPr algn="ctr"/>
            <a:r>
              <a:rPr lang="ru-RU" sz="1600" b="1"/>
              <a:t> анализ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43434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419475" y="3644900"/>
            <a:ext cx="20574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Альманах</a:t>
            </a:r>
          </a:p>
          <a:p>
            <a:pPr algn="ctr"/>
            <a:r>
              <a:rPr lang="ru-RU" sz="1600" b="1"/>
              <a:t>Отчет</a:t>
            </a:r>
          </a:p>
          <a:p>
            <a:pPr algn="ctr"/>
            <a:r>
              <a:rPr lang="ru-RU" sz="1600" b="1"/>
              <a:t>Публикация</a:t>
            </a:r>
          </a:p>
          <a:p>
            <a:pPr algn="ctr"/>
            <a:r>
              <a:rPr lang="ru-RU" sz="1600" b="1"/>
              <a:t>Реферат</a:t>
            </a:r>
          </a:p>
          <a:p>
            <a:pPr algn="ctr"/>
            <a:r>
              <a:rPr lang="ru-RU" sz="1600" b="1"/>
              <a:t>Сборник</a:t>
            </a:r>
          </a:p>
          <a:p>
            <a:pPr algn="ctr"/>
            <a:r>
              <a:rPr lang="ru-RU" sz="1600" b="1"/>
              <a:t>Сказка</a:t>
            </a:r>
          </a:p>
          <a:p>
            <a:pPr algn="ctr"/>
            <a:r>
              <a:rPr lang="ru-RU" sz="1600" b="1"/>
              <a:t>Сценарий</a:t>
            </a:r>
          </a:p>
          <a:p>
            <a:pPr algn="ctr"/>
            <a:r>
              <a:rPr lang="ru-RU" sz="1600" b="1"/>
              <a:t>Учебное пособие</a:t>
            </a:r>
          </a:p>
          <a:p>
            <a:pPr algn="ctr"/>
            <a:endParaRPr lang="ru-RU" sz="1600" b="1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6019800" y="3505200"/>
            <a:ext cx="22860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Видеофильм</a:t>
            </a:r>
          </a:p>
          <a:p>
            <a:pPr algn="ctr"/>
            <a:r>
              <a:rPr lang="ru-RU" sz="1600" b="1"/>
              <a:t>Выставка</a:t>
            </a:r>
          </a:p>
          <a:p>
            <a:pPr algn="ctr"/>
            <a:r>
              <a:rPr lang="ru-RU" sz="1600" b="1"/>
              <a:t>Коллекция</a:t>
            </a:r>
          </a:p>
          <a:p>
            <a:pPr algn="ctr"/>
            <a:r>
              <a:rPr lang="ru-RU" sz="1600" b="1"/>
              <a:t>Макет</a:t>
            </a:r>
          </a:p>
          <a:p>
            <a:pPr algn="ctr"/>
            <a:r>
              <a:rPr lang="ru-RU" sz="1600" b="1"/>
              <a:t>Модель фигуры</a:t>
            </a:r>
          </a:p>
          <a:p>
            <a:pPr algn="ctr"/>
            <a:r>
              <a:rPr lang="ru-RU" sz="1600" b="1"/>
              <a:t>Плакат</a:t>
            </a:r>
          </a:p>
          <a:p>
            <a:pPr algn="ctr"/>
            <a:r>
              <a:rPr lang="ru-RU" sz="1600" b="1"/>
              <a:t>Презентация в </a:t>
            </a:r>
          </a:p>
          <a:p>
            <a:pPr algn="ctr"/>
            <a:r>
              <a:rPr lang="en-US" sz="1600" b="1"/>
              <a:t>Power Point</a:t>
            </a:r>
          </a:p>
          <a:p>
            <a:pPr algn="ctr"/>
            <a:r>
              <a:rPr lang="ru-RU" sz="1600" b="1"/>
              <a:t>журнал</a:t>
            </a:r>
          </a:p>
          <a:p>
            <a:pPr algn="ctr"/>
            <a:endParaRPr lang="ru-RU" sz="16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 autoUpdateAnimBg="0"/>
      <p:bldP spid="57348" grpId="0" animBg="1" autoUpdateAnimBg="0"/>
      <p:bldP spid="57349" grpId="0" animBg="1" autoUpdateAnimBg="0"/>
      <p:bldP spid="57351" grpId="0" animBg="1" autoUpdateAnimBg="0"/>
      <p:bldP spid="57354" grpId="0" animBg="1" autoUpdateAnimBg="0"/>
      <p:bldP spid="57356" grpId="0" animBg="1" autoUpdateAnimBg="0"/>
      <p:bldP spid="5735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Благодарим за внимание!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/>
            <a:r>
              <a:rPr lang="ru-RU" sz="4400" b="1"/>
              <a:t>Желаем всем успехов и удачи во всех творческих начинаниях!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clipArt" sz="half" idx="2"/>
          </p:nvPr>
        </p:nvSpPr>
        <p:spPr/>
      </p:sp>
      <p:pic>
        <p:nvPicPr>
          <p:cNvPr id="58373" name="Picture 5" descr="PE0316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057400"/>
            <a:ext cx="3505200" cy="3962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/>
      <p:bldP spid="5837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286000"/>
            <a:ext cx="6858000" cy="1143000"/>
          </a:xfrm>
        </p:spPr>
        <p:txBody>
          <a:bodyPr/>
          <a:lstStyle/>
          <a:p>
            <a:r>
              <a:rPr lang="ru-RU"/>
              <a:t>Цель: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6858000" cy="2590800"/>
          </a:xfrm>
        </p:spPr>
        <p:txBody>
          <a:bodyPr/>
          <a:lstStyle/>
          <a:p>
            <a:r>
              <a:rPr lang="ru-RU"/>
              <a:t>       представление системы работы с      учащимися в разновозрастных группах при организации исследовательской деятельности по математике</a:t>
            </a:r>
          </a:p>
        </p:txBody>
      </p:sp>
      <p:pic>
        <p:nvPicPr>
          <p:cNvPr id="48132" name="Picture 4" descr="BD0491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3810000" cy="3429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  <p:bldP spid="481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b="1"/>
              <a:t>«Плюсы»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3810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Повышение мотивации учащихся к изучению предмета.</a:t>
            </a:r>
          </a:p>
          <a:p>
            <a:pPr>
              <a:lnSpc>
                <a:spcPct val="90000"/>
              </a:lnSpc>
            </a:pPr>
            <a:r>
              <a:rPr lang="ru-RU" sz="2400" b="1"/>
              <a:t>Получение навыков самостоятельного приобретения знаний.</a:t>
            </a:r>
          </a:p>
          <a:p>
            <a:pPr>
              <a:lnSpc>
                <a:spcPct val="90000"/>
              </a:lnSpc>
            </a:pPr>
            <a:r>
              <a:rPr lang="ru-RU" sz="2400" b="1"/>
              <a:t>Развитие аналитической культуры, занятия исследованием, творчество.</a:t>
            </a:r>
          </a:p>
          <a:p>
            <a:pPr>
              <a:lnSpc>
                <a:spcPct val="90000"/>
              </a:lnSpc>
            </a:pPr>
            <a:r>
              <a:rPr lang="ru-RU" sz="2400" b="1"/>
              <a:t>Развитие умения планировать свою деятельность</a:t>
            </a:r>
          </a:p>
          <a:p>
            <a:pPr>
              <a:lnSpc>
                <a:spcPct val="90000"/>
              </a:lnSpc>
            </a:pPr>
            <a:endParaRPr lang="ru-RU" sz="2400" b="1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r>
              <a:rPr lang="ru-RU" sz="2400" b="1"/>
              <a:t>Совершенствование поисково-информационной деятельности.</a:t>
            </a:r>
          </a:p>
          <a:p>
            <a:r>
              <a:rPr lang="ru-RU" sz="2400" b="1"/>
              <a:t>Развитие эстетической составляющей: культура оформления работы.</a:t>
            </a:r>
          </a:p>
          <a:p>
            <a:r>
              <a:rPr lang="ru-RU" sz="2400" b="1"/>
              <a:t>Развитие коммуникативных умений</a:t>
            </a:r>
          </a:p>
          <a:p>
            <a:endParaRPr lang="ru-RU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" fill="hold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/>
      <p:bldP spid="49155" grpId="0" build="p" autoUpdateAnimBg="0"/>
      <p:bldP spid="4915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/>
              <a:t>С чего мы начинали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800" b="1"/>
              <a:t>Силько Юрий</a:t>
            </a:r>
          </a:p>
          <a:p>
            <a:pPr>
              <a:buFontTx/>
              <a:buNone/>
            </a:pPr>
            <a:r>
              <a:rPr lang="ru-RU" sz="2800" b="1"/>
              <a:t>«Управление запасами»,</a:t>
            </a:r>
          </a:p>
          <a:p>
            <a:pPr>
              <a:buFontTx/>
              <a:buNone/>
            </a:pPr>
            <a:r>
              <a:rPr lang="ru-RU" sz="2800" b="1"/>
              <a:t>           11 класс, 2000г.</a:t>
            </a:r>
          </a:p>
          <a:p>
            <a:pPr>
              <a:buFontTx/>
              <a:buNone/>
            </a:pPr>
            <a:endParaRPr lang="ru-RU" sz="2800" b="1"/>
          </a:p>
          <a:p>
            <a:r>
              <a:rPr lang="ru-RU" sz="2800" b="1"/>
              <a:t>Наумовский Алексей</a:t>
            </a:r>
          </a:p>
          <a:p>
            <a:pPr>
              <a:buFontTx/>
              <a:buNone/>
            </a:pPr>
            <a:r>
              <a:rPr lang="ru-RU" sz="2800" b="1"/>
              <a:t>«А нужен ли мост?»,</a:t>
            </a:r>
          </a:p>
          <a:p>
            <a:pPr>
              <a:buFontTx/>
              <a:buNone/>
            </a:pPr>
            <a:r>
              <a:rPr lang="ru-RU" sz="2800" b="1"/>
              <a:t>           10 класс, 2000 г.</a:t>
            </a:r>
          </a:p>
        </p:txBody>
      </p:sp>
      <p:pic>
        <p:nvPicPr>
          <p:cNvPr id="50182" name="Picture 6" descr="BD06663_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noFill/>
          <a:ln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autoUpdateAnimBg="0"/>
      <p:bldP spid="5018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620000" cy="990600"/>
          </a:xfrm>
        </p:spPr>
        <p:txBody>
          <a:bodyPr/>
          <a:lstStyle/>
          <a:p>
            <a:pPr algn="ctr"/>
            <a:r>
              <a:rPr lang="ru-RU" sz="2800" b="1"/>
              <a:t>Организация проектной деятельности в условиях школы-лицея №1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gm" idx="1"/>
          </p:nvPr>
        </p:nvSpPr>
        <p:spPr>
          <a:xfrm>
            <a:off x="685800" y="1600200"/>
            <a:ext cx="7772400" cy="5029200"/>
          </a:xfrm>
        </p:spPr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286000" y="1752600"/>
            <a:ext cx="5334000" cy="457200"/>
          </a:xfrm>
          <a:prstGeom prst="rect">
            <a:avLst/>
          </a:prstGeom>
          <a:solidFill>
            <a:srgbClr val="F3CF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Опережающее обучение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3352800" y="2209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5943600" y="2209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362200" y="2362200"/>
            <a:ext cx="2209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общее</a:t>
            </a:r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5562600" y="2362200"/>
            <a:ext cx="2286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индивидуальное</a:t>
            </a: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4953000" y="2209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895600" y="3048000"/>
            <a:ext cx="419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Решение олимпиадных задач</a:t>
            </a:r>
            <a:r>
              <a:rPr lang="ru-RU" sz="2000"/>
              <a:t> </a:t>
            </a: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H="1">
            <a:off x="1524000" y="198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1524000" y="1981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1524000" y="31242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7620000" y="198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8077200" y="2057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H="1">
            <a:off x="7086600" y="3124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49530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50" name="Rectangle 26"/>
          <p:cNvSpPr>
            <a:spLocks noChangeArrowheads="1"/>
          </p:cNvSpPr>
          <p:nvPr/>
        </p:nvSpPr>
        <p:spPr bwMode="auto">
          <a:xfrm>
            <a:off x="1295400" y="3962400"/>
            <a:ext cx="7010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Тема, постановка цели, гипотеза</a:t>
            </a:r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>
            <a:off x="49530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1371600" y="4724400"/>
            <a:ext cx="6705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1828800" y="4724400"/>
            <a:ext cx="594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Исследовательская работа</a:t>
            </a:r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20574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45720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61" name="Line 37"/>
          <p:cNvSpPr>
            <a:spLocks noChangeShapeType="1"/>
          </p:cNvSpPr>
          <p:nvPr/>
        </p:nvSpPr>
        <p:spPr bwMode="auto">
          <a:xfrm>
            <a:off x="72390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62" name="Oval 38"/>
          <p:cNvSpPr>
            <a:spLocks noChangeArrowheads="1"/>
          </p:cNvSpPr>
          <p:nvPr/>
        </p:nvSpPr>
        <p:spPr bwMode="auto">
          <a:xfrm>
            <a:off x="914400" y="5410200"/>
            <a:ext cx="2057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5,6- творческие проекты</a:t>
            </a:r>
          </a:p>
        </p:txBody>
      </p:sp>
      <p:sp>
        <p:nvSpPr>
          <p:cNvPr id="52264" name="Oval 40"/>
          <p:cNvSpPr>
            <a:spLocks noChangeArrowheads="1"/>
          </p:cNvSpPr>
          <p:nvPr/>
        </p:nvSpPr>
        <p:spPr bwMode="auto">
          <a:xfrm>
            <a:off x="3276600" y="5334000"/>
            <a:ext cx="2400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324600" y="5410200"/>
            <a:ext cx="19050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/>
              <a:t>10,11-НОУ</a:t>
            </a:r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6400800" y="5486400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600"/>
          </a:p>
        </p:txBody>
      </p: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3429000" y="54864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7,8- научные рефераты</a:t>
            </a:r>
          </a:p>
        </p:txBody>
      </p: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3429000" y="56388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600" b="1"/>
          </a:p>
        </p:txBody>
      </p:sp>
      <p:sp>
        <p:nvSpPr>
          <p:cNvPr id="52274" name="Rectangle 50"/>
          <p:cNvSpPr>
            <a:spLocks noChangeArrowheads="1"/>
          </p:cNvSpPr>
          <p:nvPr/>
        </p:nvSpPr>
        <p:spPr bwMode="auto">
          <a:xfrm>
            <a:off x="2209800" y="6019800"/>
            <a:ext cx="525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Написание проекта, защита</a:t>
            </a:r>
          </a:p>
        </p:txBody>
      </p:sp>
      <p:sp>
        <p:nvSpPr>
          <p:cNvPr id="52275" name="Line 51"/>
          <p:cNvSpPr>
            <a:spLocks noChangeShapeType="1"/>
          </p:cNvSpPr>
          <p:nvPr/>
        </p:nvSpPr>
        <p:spPr bwMode="auto">
          <a:xfrm>
            <a:off x="2667000" y="5791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4572000" y="579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77" name="Line 53"/>
          <p:cNvSpPr>
            <a:spLocks noChangeShapeType="1"/>
          </p:cNvSpPr>
          <p:nvPr/>
        </p:nvSpPr>
        <p:spPr bwMode="auto">
          <a:xfrm flipH="1">
            <a:off x="6400800" y="5867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78" name="Line 54"/>
          <p:cNvSpPr>
            <a:spLocks noChangeShapeType="1"/>
          </p:cNvSpPr>
          <p:nvPr/>
        </p:nvSpPr>
        <p:spPr bwMode="auto">
          <a:xfrm>
            <a:off x="2987675" y="5589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>
            <a:off x="5724525" y="558958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620000" cy="914400"/>
          </a:xfrm>
        </p:spPr>
        <p:txBody>
          <a:bodyPr/>
          <a:lstStyle/>
          <a:p>
            <a:pPr algn="ctr"/>
            <a:r>
              <a:rPr lang="ru-RU" b="1"/>
              <a:t>Этапы работы над проектом</a:t>
            </a:r>
          </a:p>
        </p:txBody>
      </p:sp>
      <p:graphicFrame>
        <p:nvGraphicFramePr>
          <p:cNvPr id="53364" name="Group 116"/>
          <p:cNvGraphicFramePr>
            <a:graphicFrameLocks noGrp="1"/>
          </p:cNvGraphicFramePr>
          <p:nvPr>
            <p:ph type="tbl" idx="1"/>
          </p:nvPr>
        </p:nvGraphicFramePr>
        <p:xfrm>
          <a:off x="468313" y="1557338"/>
          <a:ext cx="8280400" cy="4979990"/>
        </p:xfrm>
        <a:graphic>
          <a:graphicData uri="http://schemas.openxmlformats.org/drawingml/2006/table">
            <a:tbl>
              <a:tblPr/>
              <a:tblGrid>
                <a:gridCol w="1993900"/>
                <a:gridCol w="1993900"/>
                <a:gridCol w="1993900"/>
                <a:gridCol w="22987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Этапы работы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Содержание этапа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Деятельность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Деятельность учителя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Подготовительный 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Мотивация, постановка проблемы, выбор темы, определение цели изадач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Целеполагание, выбор вида и способа для достижения поставленной цели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Постановка проблемы.мотивация и объяснение цели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Планирование работы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Отбор источников информации и выбор способов презентации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Планирование деятельности, определение сроков,выбор форм презентации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Необходимая консультативная и организационная помощь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Поисково-информационная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Работа с источниками информации: поиск, отбор, анализ и обобщение полученных сведений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Поиск, отбор и изучение в научной литературе и сети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Internet.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Проведение исследования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Помощь в текущей работе, наблюдение, организация консультаций с другими учителями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Результаты и выводы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Анализ полученных результатов с позиции выдвигаемых гипотез.Формулирование выводов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Анализ и синтез информации, формулирование выводов. Оформление результатов, подготовка к защите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Консультативная и методическая помощь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Защита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Открытый отчет участников проекта о проделанной работе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Демонстрация результатов проделанной работы каждым проектником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Участие в обсуждении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Оценка процесса и результатов работы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Анализ и обобщение результатов работы в целом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Самооценка реализации поставленных целей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Участие в анализе и оценке результатов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620000" cy="685800"/>
          </a:xfrm>
        </p:spPr>
        <p:txBody>
          <a:bodyPr/>
          <a:lstStyle/>
          <a:p>
            <a:r>
              <a:rPr lang="ru-RU" sz="2400" b="1"/>
              <a:t>Некоторые типичные трудности при написании проекта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ru-RU"/>
              <a:t>Начало работы: длительное обдумывание задачи без осознанных промежуточных целей, бессистемность, неумение выделить главное.</a:t>
            </a:r>
          </a:p>
          <a:p>
            <a:r>
              <a:rPr lang="ru-RU"/>
              <a:t>Выдвижение первой гипотезы.</a:t>
            </a:r>
          </a:p>
          <a:p>
            <a:r>
              <a:rPr lang="ru-RU"/>
              <a:t>Проверка и уточнение гипотез.</a:t>
            </a:r>
          </a:p>
          <a:p>
            <a:r>
              <a:rPr lang="ru-RU"/>
              <a:t>Доказательство гипотез.</a:t>
            </a:r>
          </a:p>
          <a:p>
            <a:r>
              <a:rPr lang="ru-RU"/>
              <a:t>Групповая работа.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autoUpdateAnimBg="0"/>
      <p:bldP spid="542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такое проект по математике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 lvl="4"/>
            <a:endParaRPr lang="ru-RU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69900" y="2178050"/>
            <a:ext cx="75311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/>
              <a:t>Это такая учебно-познавательная</a:t>
            </a:r>
          </a:p>
          <a:p>
            <a:r>
              <a:rPr lang="ru-RU" sz="2800" b="1"/>
              <a:t>деятельность учащихся, которая направлена на получение некоторого заранее спланированного</a:t>
            </a:r>
          </a:p>
          <a:p>
            <a:r>
              <a:rPr lang="ru-RU" sz="2800" b="1"/>
              <a:t>личностно значимого для них материального результата и которая предполагает самостоятельное решение учащимися математических задач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 autoUpdateAnimBg="0"/>
      <p:bldP spid="5530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Типы проектов по математике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000" b="1"/>
              <a:t>Исследовательский проект</a:t>
            </a:r>
          </a:p>
          <a:p>
            <a:r>
              <a:rPr lang="ru-RU" sz="2000" b="1"/>
              <a:t>Практико-ориентированный (прикладной) проект</a:t>
            </a:r>
          </a:p>
          <a:p>
            <a:r>
              <a:rPr lang="ru-RU" sz="2000" b="1"/>
              <a:t>Ролевые (игровые )проекты</a:t>
            </a:r>
          </a:p>
          <a:p>
            <a:r>
              <a:rPr lang="ru-RU" sz="2000" b="1"/>
              <a:t>Ознакомительно-ориентировочный (информационный) проект</a:t>
            </a:r>
          </a:p>
          <a:p>
            <a:r>
              <a:rPr lang="ru-RU" sz="2000" b="1"/>
              <a:t>Редакционно- издательский проект</a:t>
            </a:r>
          </a:p>
          <a:p>
            <a:r>
              <a:rPr lang="ru-RU" sz="2000" b="1"/>
              <a:t>Сценарный проект</a:t>
            </a:r>
          </a:p>
          <a:p>
            <a:endParaRPr lang="ru-RU" sz="2000" b="1"/>
          </a:p>
        </p:txBody>
      </p:sp>
      <p:pic>
        <p:nvPicPr>
          <p:cNvPr id="56326" name="Picture 6" descr="BD06663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876800" y="1790700"/>
            <a:ext cx="3505200" cy="3429000"/>
          </a:xfrm>
          <a:noFill/>
          <a:ln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  <p:bldP spid="56323" grpId="0" build="p" autoUpdateAnimBg="0"/>
    </p:bldLst>
  </p:timing>
</p:sld>
</file>

<file path=ppt/theme/theme1.xml><?xml version="1.0" encoding="utf-8"?>
<a:theme xmlns:a="http://schemas.openxmlformats.org/drawingml/2006/main" name="Бумеранг">
  <a:themeElements>
    <a:clrScheme name="Бумеранг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Бумеранг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Бумеранг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умеранг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Designs\Бумеранг.pot</Template>
  <TotalTime>322</TotalTime>
  <Words>456</Words>
  <Application>Microsoft Office PowerPoint</Application>
  <PresentationFormat>Экран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Бумеранг</vt:lpstr>
      <vt:lpstr>Тема:       «Организация исследовательской деятельности учащихся»</vt:lpstr>
      <vt:lpstr>Цель:</vt:lpstr>
      <vt:lpstr>«Плюсы»</vt:lpstr>
      <vt:lpstr>С чего мы начинали</vt:lpstr>
      <vt:lpstr>Организация проектной деятельности в условиях школы-лицея №1</vt:lpstr>
      <vt:lpstr>Этапы работы над проектом</vt:lpstr>
      <vt:lpstr>Некоторые типичные трудности при написании проекта</vt:lpstr>
      <vt:lpstr>Что такое проект по математике</vt:lpstr>
      <vt:lpstr>Типы проектов по математике</vt:lpstr>
      <vt:lpstr>Формы представления результатов проектной деятельности</vt:lpstr>
      <vt:lpstr>Благодарим за внимание!</vt:lpstr>
    </vt:vector>
  </TitlesOfParts>
  <Company>Bogatyr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    «Организация исследовательской деятельности учащихся»</dc:title>
  <dc:creator>Мелехова </dc:creator>
  <cp:lastModifiedBy>Виктория</cp:lastModifiedBy>
  <cp:revision>9</cp:revision>
  <cp:lastPrinted>1601-01-01T00:00:00Z</cp:lastPrinted>
  <dcterms:created xsi:type="dcterms:W3CDTF">2009-02-09T13:52:01Z</dcterms:created>
  <dcterms:modified xsi:type="dcterms:W3CDTF">2010-08-23T06:53:03Z</dcterms:modified>
</cp:coreProperties>
</file>