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7F32"/>
    <a:srgbClr val="FFFFE5"/>
    <a:srgbClr val="FFFFC1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17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6C138-1733-44C0-BF84-86424E9861E9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6E45-DF7A-4C45-80C2-68725A72D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59E9E-F910-405A-9069-1AFAEF164954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6FE2-8FC7-4095-988A-FEB1A6DFD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E4275-A686-4B6A-84B9-5537E0B92518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BC82-82B4-4BF0-B2D5-2B0266545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6E1CF-D48E-464C-B39A-96479ED82C29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391C0-6FA8-4F7E-80EA-4F11FCD51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8AA55-73DE-4194-8C11-8607E6C671E1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A34B8-5C3C-4232-ACE6-35E452BEC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48CE2-5B88-458A-AF63-521F7172BC87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B59C-4624-4749-ACA4-4B26D6CA6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51086-1A79-4282-AD6D-6C4BD478F2CA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24361-B703-46A9-9EC9-058E2A78E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99AE4-CE3C-4A76-AD42-09506206EB13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7EC0C-91BC-4FD5-8F87-BE979CB07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BB80-8C9D-4551-89B5-DD1C9A7316AF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9EA6-041D-4F1A-A104-B62B8497E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7DB4-B9C5-4823-9F70-1755EF1C1C44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EF78-BB40-4C5E-87B9-F7EAC5DB3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E6184-73A5-4756-AD29-8A38A1AAC177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FD994-7D3B-42C9-891B-EE62D64B8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1E1533-614E-4A32-8DC4-F80BF5BBC11F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1BDE26-7612-4FAD-9FE9-0D751946D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97238" y="44450"/>
            <a:ext cx="3275012" cy="6767513"/>
          </a:xfrm>
          <a:prstGeom prst="roundRect">
            <a:avLst/>
          </a:prstGeom>
          <a:solidFill>
            <a:srgbClr val="FFFFE5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051" name="Группа 6"/>
          <p:cNvGrpSpPr>
            <a:grpSpLocks/>
          </p:cNvGrpSpPr>
          <p:nvPr/>
        </p:nvGrpSpPr>
        <p:grpSpPr bwMode="auto">
          <a:xfrm>
            <a:off x="20638" y="44450"/>
            <a:ext cx="9840912" cy="6767513"/>
            <a:chOff x="20816" y="44624"/>
            <a:chExt cx="9804809" cy="676875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0816" y="44624"/>
              <a:ext cx="3239272" cy="6768752"/>
            </a:xfrm>
            <a:prstGeom prst="roundRect">
              <a:avLst/>
            </a:prstGeom>
            <a:solidFill>
              <a:srgbClr val="FFFFE5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586353" y="44624"/>
              <a:ext cx="3239272" cy="6768752"/>
            </a:xfrm>
            <a:prstGeom prst="roundRect">
              <a:avLst/>
            </a:prstGeom>
            <a:solidFill>
              <a:srgbClr val="FFFFE5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052" name="TextBox 11"/>
          <p:cNvSpPr txBox="1">
            <a:spLocks noChangeArrowheads="1"/>
          </p:cNvSpPr>
          <p:nvPr/>
        </p:nvSpPr>
        <p:spPr bwMode="auto">
          <a:xfrm>
            <a:off x="6589713" y="87313"/>
            <a:ext cx="3159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Серия</a:t>
            </a:r>
          </a:p>
          <a:p>
            <a:pPr algn="ctr"/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 «Коррекция  звукопроизношения»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56400" y="1341438"/>
            <a:ext cx="29448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cs typeface="+mn-cs"/>
              </a:rPr>
              <a:t> Звук 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cs typeface="+mn-cs"/>
              </a:rPr>
              <a:t>Рь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054" name="TextBox 13"/>
          <p:cNvSpPr txBox="1">
            <a:spLocks noChangeArrowheads="1"/>
          </p:cNvSpPr>
          <p:nvPr/>
        </p:nvSpPr>
        <p:spPr bwMode="auto">
          <a:xfrm>
            <a:off x="6883400" y="5499100"/>
            <a:ext cx="27305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Century Gothic" pitchFamily="34" charset="0"/>
              </a:rPr>
              <a:t>Учитель – логопед</a:t>
            </a:r>
          </a:p>
          <a:p>
            <a:pPr algn="ctr"/>
            <a:r>
              <a:rPr lang="ru-RU" sz="1400" b="1">
                <a:latin typeface="Century Gothic" pitchFamily="34" charset="0"/>
              </a:rPr>
              <a:t>  Ягилева </a:t>
            </a:r>
          </a:p>
          <a:p>
            <a:pPr algn="ctr"/>
            <a:r>
              <a:rPr lang="ru-RU" sz="1400" b="1">
                <a:latin typeface="Century Gothic" pitchFamily="34" charset="0"/>
              </a:rPr>
              <a:t>Светлана  Леонидовна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3400" y="6300788"/>
            <a:ext cx="12287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2013 год</a:t>
            </a:r>
          </a:p>
        </p:txBody>
      </p:sp>
      <p:sp>
        <p:nvSpPr>
          <p:cNvPr id="2057" name="TextBox 16"/>
          <p:cNvSpPr txBox="1">
            <a:spLocks noChangeArrowheads="1"/>
          </p:cNvSpPr>
          <p:nvPr/>
        </p:nvSpPr>
        <p:spPr bwMode="auto">
          <a:xfrm>
            <a:off x="3381364" y="3643314"/>
            <a:ext cx="3159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МОУ  Ветлужская СОШ № 2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23813" y="1268413"/>
            <a:ext cx="1643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ru-RU" b="1">
                <a:solidFill>
                  <a:srgbClr val="237F32"/>
                </a:solidFill>
                <a:latin typeface="Calibri" pitchFamily="34" charset="0"/>
              </a:rPr>
              <a:t>Звук  Рь –     </a:t>
            </a:r>
          </a:p>
          <a:p>
            <a:pPr algn="ctr"/>
            <a:r>
              <a:rPr lang="ru-RU" b="1">
                <a:solidFill>
                  <a:srgbClr val="237F32"/>
                </a:solidFill>
                <a:latin typeface="Calibri" pitchFamily="34" charset="0"/>
              </a:rPr>
              <a:t> согласный, </a:t>
            </a:r>
          </a:p>
          <a:p>
            <a:pPr algn="ctr"/>
            <a:r>
              <a:rPr lang="ru-RU" b="1">
                <a:solidFill>
                  <a:srgbClr val="237F32"/>
                </a:solidFill>
                <a:latin typeface="Calibri" pitchFamily="34" charset="0"/>
              </a:rPr>
              <a:t> мягкий, </a:t>
            </a:r>
          </a:p>
          <a:p>
            <a:pPr algn="ctr"/>
            <a:r>
              <a:rPr lang="ru-RU" b="1">
                <a:solidFill>
                  <a:srgbClr val="237F32"/>
                </a:solidFill>
                <a:latin typeface="Calibri" pitchFamily="34" charset="0"/>
              </a:rPr>
              <a:t>  звонкий.  </a:t>
            </a:r>
          </a:p>
        </p:txBody>
      </p:sp>
      <p:sp>
        <p:nvSpPr>
          <p:cNvPr id="2059" name="TextBox 19"/>
          <p:cNvSpPr txBox="1">
            <a:spLocks noChangeArrowheads="1"/>
          </p:cNvSpPr>
          <p:nvPr/>
        </p:nvSpPr>
        <p:spPr bwMode="auto">
          <a:xfrm>
            <a:off x="71438" y="357188"/>
            <a:ext cx="3167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Century Gothic" pitchFamily="34" charset="0"/>
              </a:rPr>
              <a:t>Правильная </a:t>
            </a:r>
          </a:p>
          <a:p>
            <a:pPr algn="ctr"/>
            <a:r>
              <a:rPr lang="ru-RU" b="1">
                <a:solidFill>
                  <a:srgbClr val="FF0000"/>
                </a:solidFill>
                <a:latin typeface="Century Gothic" pitchFamily="34" charset="0"/>
              </a:rPr>
              <a:t> артикуляция  звука  </a:t>
            </a:r>
          </a:p>
        </p:txBody>
      </p:sp>
      <p:sp>
        <p:nvSpPr>
          <p:cNvPr id="2060" name="TextBox 21"/>
          <p:cNvSpPr txBox="1">
            <a:spLocks noChangeArrowheads="1"/>
          </p:cNvSpPr>
          <p:nvPr/>
        </p:nvSpPr>
        <p:spPr bwMode="auto">
          <a:xfrm>
            <a:off x="77788" y="2708275"/>
            <a:ext cx="315912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Comic Sans MS" pitchFamily="66" charset="0"/>
              </a:rPr>
              <a:t>Губы немного растянуты. Передняя часть языка касается бугорков за верхними зубами или верхних зубов. Боковые края языка прижаты к верхним коренным зубам. Спинка языка приподнята. Язык напряжён. Под напором выдыхаемого воздуха кончик языка дрожит.</a:t>
            </a:r>
          </a:p>
          <a:p>
            <a:pPr algn="ctr"/>
            <a:r>
              <a:rPr lang="ru-RU" sz="1400" b="1">
                <a:latin typeface="Comic Sans MS" pitchFamily="66" charset="0"/>
              </a:rPr>
              <a:t>Голосовые связки  работают, горло дрожит (есть голос).</a:t>
            </a:r>
          </a:p>
        </p:txBody>
      </p:sp>
      <p:grpSp>
        <p:nvGrpSpPr>
          <p:cNvPr id="2061" name="Группа 25"/>
          <p:cNvGrpSpPr>
            <a:grpSpLocks/>
          </p:cNvGrpSpPr>
          <p:nvPr/>
        </p:nvGrpSpPr>
        <p:grpSpPr bwMode="auto">
          <a:xfrm>
            <a:off x="217488" y="5362575"/>
            <a:ext cx="2879725" cy="923925"/>
            <a:chOff x="217149" y="6028461"/>
            <a:chExt cx="2880320" cy="1078136"/>
          </a:xfrm>
        </p:grpSpPr>
        <p:sp>
          <p:nvSpPr>
            <p:cNvPr id="18" name="TextBox 17"/>
            <p:cNvSpPr txBox="1"/>
            <p:nvPr/>
          </p:nvSpPr>
          <p:spPr>
            <a:xfrm>
              <a:off x="217149" y="6028461"/>
              <a:ext cx="2880320" cy="10781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237F32"/>
                  </a:solidFill>
                  <a:latin typeface="+mn-lt"/>
                  <a:cs typeface="+mn-cs"/>
                </a:rPr>
                <a:t>На схемах  звук обозначается зеленым цветом - 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167002" y="6695349"/>
              <a:ext cx="287396" cy="337149"/>
            </a:xfrm>
            <a:prstGeom prst="rect">
              <a:avLst/>
            </a:prstGeom>
            <a:solidFill>
              <a:srgbClr val="237F32"/>
            </a:solidFill>
            <a:ln w="1905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" lastClr="FFFFFF"/>
                </a:solidFill>
                <a:latin typeface="Palatino Linotype"/>
                <a:cs typeface="+mn-cs"/>
              </a:endParaRPr>
            </a:p>
          </p:txBody>
        </p:sp>
      </p:grpSp>
      <p:pic>
        <p:nvPicPr>
          <p:cNvPr id="2062" name="Рисунок 19" descr="x_bd3321b0.jpg"/>
          <p:cNvPicPr>
            <a:picLocks noChangeAspect="1"/>
          </p:cNvPicPr>
          <p:nvPr/>
        </p:nvPicPr>
        <p:blipFill>
          <a:blip r:embed="rId2"/>
          <a:srcRect t="-66"/>
          <a:stretch>
            <a:fillRect/>
          </a:stretch>
        </p:blipFill>
        <p:spPr bwMode="auto">
          <a:xfrm>
            <a:off x="6969125" y="1989138"/>
            <a:ext cx="2520950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9888" y="1196975"/>
            <a:ext cx="1441450" cy="138906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97238" y="44450"/>
            <a:ext cx="3275012" cy="6767513"/>
          </a:xfrm>
          <a:prstGeom prst="roundRect">
            <a:avLst/>
          </a:prstGeom>
          <a:solidFill>
            <a:srgbClr val="FFFFE5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075" name="Группа 6"/>
          <p:cNvGrpSpPr>
            <a:grpSpLocks/>
          </p:cNvGrpSpPr>
          <p:nvPr/>
        </p:nvGrpSpPr>
        <p:grpSpPr bwMode="auto">
          <a:xfrm>
            <a:off x="20638" y="44450"/>
            <a:ext cx="9840912" cy="6767513"/>
            <a:chOff x="20816" y="44624"/>
            <a:chExt cx="9804809" cy="676875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0816" y="44624"/>
              <a:ext cx="3239272" cy="6768752"/>
            </a:xfrm>
            <a:prstGeom prst="roundRect">
              <a:avLst/>
            </a:prstGeom>
            <a:solidFill>
              <a:srgbClr val="FFFFE5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586353" y="44624"/>
              <a:ext cx="3239272" cy="6768752"/>
            </a:xfrm>
            <a:prstGeom prst="roundRect">
              <a:avLst/>
            </a:prstGeom>
            <a:solidFill>
              <a:srgbClr val="FFFFE5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639763" y="-14288"/>
            <a:ext cx="2097087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rgbClr val="C00000"/>
                </a:solidFill>
                <a:latin typeface="Century Gothic" pitchFamily="34" charset="0"/>
                <a:cs typeface="+mn-cs"/>
              </a:rPr>
              <a:t>Артикуляционная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rgbClr val="C00000"/>
                </a:solidFill>
                <a:latin typeface="Century Gothic" pitchFamily="34" charset="0"/>
                <a:cs typeface="+mn-cs"/>
              </a:rPr>
              <a:t> гимнастика</a:t>
            </a:r>
          </a:p>
        </p:txBody>
      </p:sp>
      <p:sp>
        <p:nvSpPr>
          <p:cNvPr id="3077" name="TextBox 11"/>
          <p:cNvSpPr txBox="1">
            <a:spLocks noChangeArrowheads="1"/>
          </p:cNvSpPr>
          <p:nvPr/>
        </p:nvSpPr>
        <p:spPr bwMode="auto">
          <a:xfrm>
            <a:off x="95250" y="428625"/>
            <a:ext cx="3159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Все упражнения выполняются перед зеркалом. </a:t>
            </a:r>
          </a:p>
          <a:p>
            <a:pPr algn="ctr"/>
            <a:r>
              <a:rPr lang="ru-RU" sz="1400" b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Упражнения 1,2 предполагают удержание позы под счет до 5 (до 10); упражнения 3-8 выполняются 10—15 раз.</a:t>
            </a:r>
          </a:p>
        </p:txBody>
      </p:sp>
      <p:sp>
        <p:nvSpPr>
          <p:cNvPr id="3078" name="TextBox 17"/>
          <p:cNvSpPr txBox="1">
            <a:spLocks noChangeArrowheads="1"/>
          </p:cNvSpPr>
          <p:nvPr/>
        </p:nvSpPr>
        <p:spPr bwMode="auto">
          <a:xfrm>
            <a:off x="704850" y="1866900"/>
            <a:ext cx="1655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1. Лопаточка</a:t>
            </a:r>
          </a:p>
        </p:txBody>
      </p:sp>
      <p:sp>
        <p:nvSpPr>
          <p:cNvPr id="3079" name="TextBox 17"/>
          <p:cNvSpPr txBox="1">
            <a:spLocks noChangeArrowheads="1"/>
          </p:cNvSpPr>
          <p:nvPr/>
        </p:nvSpPr>
        <p:spPr bwMode="auto">
          <a:xfrm>
            <a:off x="857250" y="3789363"/>
            <a:ext cx="16557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2. Чашечка</a:t>
            </a:r>
          </a:p>
        </p:txBody>
      </p:sp>
      <p:sp>
        <p:nvSpPr>
          <p:cNvPr id="3080" name="TextBox 17"/>
          <p:cNvSpPr txBox="1">
            <a:spLocks noChangeArrowheads="1"/>
          </p:cNvSpPr>
          <p:nvPr/>
        </p:nvSpPr>
        <p:spPr bwMode="auto">
          <a:xfrm>
            <a:off x="7323138" y="44450"/>
            <a:ext cx="16557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6. Маляр </a:t>
            </a:r>
          </a:p>
        </p:txBody>
      </p:sp>
      <p:sp>
        <p:nvSpPr>
          <p:cNvPr id="3081" name="TextBox 17"/>
          <p:cNvSpPr txBox="1">
            <a:spLocks noChangeArrowheads="1"/>
          </p:cNvSpPr>
          <p:nvPr/>
        </p:nvSpPr>
        <p:spPr bwMode="auto">
          <a:xfrm>
            <a:off x="7291388" y="2389188"/>
            <a:ext cx="16557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7. Индюк</a:t>
            </a: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3729038" y="44450"/>
            <a:ext cx="2519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3. Почистим  зубки</a:t>
            </a:r>
          </a:p>
        </p:txBody>
      </p:sp>
      <p:sp>
        <p:nvSpPr>
          <p:cNvPr id="3083" name="TextBox 17"/>
          <p:cNvSpPr txBox="1">
            <a:spLocks noChangeArrowheads="1"/>
          </p:cNvSpPr>
          <p:nvPr/>
        </p:nvSpPr>
        <p:spPr bwMode="auto">
          <a:xfrm>
            <a:off x="3800475" y="4386263"/>
            <a:ext cx="16557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5. Качели</a:t>
            </a:r>
          </a:p>
        </p:txBody>
      </p:sp>
      <p:sp>
        <p:nvSpPr>
          <p:cNvPr id="3084" name="TextBox 17"/>
          <p:cNvSpPr txBox="1">
            <a:spLocks noChangeArrowheads="1"/>
          </p:cNvSpPr>
          <p:nvPr/>
        </p:nvSpPr>
        <p:spPr bwMode="auto">
          <a:xfrm>
            <a:off x="7400925" y="4581525"/>
            <a:ext cx="2447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8. Громкий барабан</a:t>
            </a:r>
          </a:p>
        </p:txBody>
      </p:sp>
      <p:sp>
        <p:nvSpPr>
          <p:cNvPr id="3085" name="TextBox 17"/>
          <p:cNvSpPr txBox="1">
            <a:spLocks noChangeArrowheads="1"/>
          </p:cNvSpPr>
          <p:nvPr/>
        </p:nvSpPr>
        <p:spPr bwMode="auto">
          <a:xfrm>
            <a:off x="3297238" y="2514600"/>
            <a:ext cx="2447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4. Вкусное  варенье</a:t>
            </a:r>
          </a:p>
        </p:txBody>
      </p:sp>
      <p:sp>
        <p:nvSpPr>
          <p:cNvPr id="3086" name="TextBox 18"/>
          <p:cNvSpPr txBox="1">
            <a:spLocks noChangeArrowheads="1"/>
          </p:cNvSpPr>
          <p:nvPr/>
        </p:nvSpPr>
        <p:spPr bwMode="auto">
          <a:xfrm>
            <a:off x="95250" y="2276475"/>
            <a:ext cx="3182938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вырабатывать умение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делать язык широким,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удерживать его в спокойном,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расслабленном состоянии.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Положить  широкий                     расслабленный язык  на нижнюю  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губу.  Язык не напрягаем.</a:t>
            </a:r>
          </a:p>
        </p:txBody>
      </p:sp>
      <p:pic>
        <p:nvPicPr>
          <p:cNvPr id="30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6938" y="2205038"/>
            <a:ext cx="974725" cy="9715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3088" name="TextBox 21"/>
          <p:cNvSpPr txBox="1">
            <a:spLocks noChangeArrowheads="1"/>
          </p:cNvSpPr>
          <p:nvPr/>
        </p:nvSpPr>
        <p:spPr bwMode="auto">
          <a:xfrm>
            <a:off x="55563" y="4149725"/>
            <a:ext cx="3182937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вырабатывать подъем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боковых краев и кончика языка,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умение удерживать язык в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таком положении.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Открыть рот. Широкий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язык  поднять к верхней губе.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Прогнуть среднюю часть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   языка,  загнув кверху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          боковые края.</a:t>
            </a:r>
          </a:p>
        </p:txBody>
      </p:sp>
      <p:pic>
        <p:nvPicPr>
          <p:cNvPr id="3089" name="Picture 7" descr="__452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8375" y="4076700"/>
            <a:ext cx="969963" cy="9318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90" name="Picture 14" descr="http://im2-tub-ru.yandex.net/i?id=56775643-41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13" y="5373688"/>
            <a:ext cx="1316037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1" name="TextBox 26"/>
          <p:cNvSpPr txBox="1">
            <a:spLocks noChangeArrowheads="1"/>
          </p:cNvSpPr>
          <p:nvPr/>
        </p:nvSpPr>
        <p:spPr bwMode="auto">
          <a:xfrm>
            <a:off x="3297238" y="333375"/>
            <a:ext cx="31416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учиться удерживать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кончик языка за верхними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зубами, развивать умение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управлять языком,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точность движений.</a:t>
            </a:r>
          </a:p>
          <a:p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Сначала при  закрытом,</a:t>
            </a: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затем при </a:t>
            </a: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открытом  рте.</a:t>
            </a:r>
            <a:endParaRPr lang="en-US" sz="1400" b="1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  «Почистить»  кончиком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языка 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верхние зубы с внутренней стороны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(слева – направо, сверху – вниз).     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Нижняя челюсть неподвижна.</a:t>
            </a:r>
          </a:p>
        </p:txBody>
      </p:sp>
      <p:pic>
        <p:nvPicPr>
          <p:cNvPr id="3092" name="Picture 28"/>
          <p:cNvPicPr>
            <a:picLocks noChangeAspect="1" noChangeArrowheads="1"/>
          </p:cNvPicPr>
          <p:nvPr/>
        </p:nvPicPr>
        <p:blipFill>
          <a:blip r:embed="rId5"/>
          <a:srcRect l="3477" t="5034" r="3477" b="5034"/>
          <a:stretch>
            <a:fillRect/>
          </a:stretch>
        </p:blipFill>
        <p:spPr bwMode="auto">
          <a:xfrm>
            <a:off x="5430838" y="404813"/>
            <a:ext cx="1008062" cy="10080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093" name="TextBox 27"/>
          <p:cNvSpPr txBox="1">
            <a:spLocks noChangeArrowheads="1"/>
          </p:cNvSpPr>
          <p:nvPr/>
        </p:nvSpPr>
        <p:spPr bwMode="auto">
          <a:xfrm>
            <a:off x="3309938" y="2832100"/>
            <a:ext cx="3182937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развивать подвижность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языка, вырабатывать подъем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широкой передней части языка.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Рот приоткрыть.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Широким языком облизывать        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верхнюю губу, делая  движения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сверху вниз.  Нижняя челюсть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неподвижна!</a:t>
            </a:r>
          </a:p>
        </p:txBody>
      </p:sp>
      <p:pic>
        <p:nvPicPr>
          <p:cNvPr id="3094" name="Picture 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24500" y="2636838"/>
            <a:ext cx="1000125" cy="1000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95" name="Рисунок 30" descr="качели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11525" y="5995988"/>
            <a:ext cx="1143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6" name="TextBox 29"/>
          <p:cNvSpPr txBox="1">
            <a:spLocks noChangeArrowheads="1"/>
          </p:cNvSpPr>
          <p:nvPr/>
        </p:nvSpPr>
        <p:spPr bwMode="auto">
          <a:xfrm>
            <a:off x="3343275" y="4724400"/>
            <a:ext cx="31829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вырабатывать умение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быстро менять положение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языка, развивать гибкость и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точность движений кончика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языка.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Открыть рот как при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произнесении звука А. 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Языком тянуться попеременно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то к носу, то к подбородку.</a:t>
            </a:r>
          </a:p>
        </p:txBody>
      </p:sp>
      <p:pic>
        <p:nvPicPr>
          <p:cNvPr id="3097" name="Рисунок 30" descr="качели 2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83213" y="4581525"/>
            <a:ext cx="1071562" cy="11731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98" name="Рисунок 28" descr="09751990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29413" y="836613"/>
            <a:ext cx="960437" cy="10080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099" name="TextBox 22"/>
          <p:cNvSpPr txBox="1">
            <a:spLocks noChangeArrowheads="1"/>
          </p:cNvSpPr>
          <p:nvPr/>
        </p:nvSpPr>
        <p:spPr bwMode="auto">
          <a:xfrm>
            <a:off x="6635750" y="241300"/>
            <a:ext cx="328612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вырабатывать движение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языка вверх, его подвижность, умение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управлять им.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Рот открыть.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Широким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кончиком языка, как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  кисточкой маляра,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проводить от верхних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резцов до мягкого нёба,   производя движения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вперед – назад.</a:t>
            </a:r>
          </a:p>
        </p:txBody>
      </p:sp>
      <p:pic>
        <p:nvPicPr>
          <p:cNvPr id="3100" name="Рисунок 27" descr="маляр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705850" y="1812925"/>
            <a:ext cx="1143000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1" name="Рисунок 33" descr="k4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05600" y="4941888"/>
            <a:ext cx="1071563" cy="10715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102" name="TextBox 23"/>
          <p:cNvSpPr txBox="1">
            <a:spLocks noChangeArrowheads="1"/>
          </p:cNvSpPr>
          <p:nvPr/>
        </p:nvSpPr>
        <p:spPr bwMode="auto">
          <a:xfrm>
            <a:off x="6681788" y="4895850"/>
            <a:ext cx="3182937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вырабатывать 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подъем языка, умение делать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кончик языка напряженным,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развивать его подвижность.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    Рот приоткрыть.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  Кончик языка на бугорках за верхними зубами. На     выдохе быстро стучать язычком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по бугоркам со звуком Д, Д, Д.</a:t>
            </a:r>
          </a:p>
        </p:txBody>
      </p:sp>
      <p:pic>
        <p:nvPicPr>
          <p:cNvPr id="3103" name="Рисунок 31" descr="индюк.jpe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81788" y="2708275"/>
            <a:ext cx="1104900" cy="11049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104" name="TextBox 18"/>
          <p:cNvSpPr txBox="1">
            <a:spLocks noChangeArrowheads="1"/>
          </p:cNvSpPr>
          <p:nvPr/>
        </p:nvSpPr>
        <p:spPr bwMode="auto">
          <a:xfrm>
            <a:off x="6642100" y="2662238"/>
            <a:ext cx="3182938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вырабатывать подъем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языка, развивать гибкость и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подвижность его передней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части.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         Рот открыть.     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 Широким кончиком языка проводить по верхней губе вперед – назад, не отрывая языка.  При этом произносить: БЛ-БЛ-БЛ-... Нижняя челюсть неподвижна!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512</Words>
  <Application>Microsoft Office PowerPoint</Application>
  <PresentationFormat>Лист A4 (210x297 мм)</PresentationFormat>
  <Paragraphs>94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Times New Roman</vt:lpstr>
      <vt:lpstr>Century Gothic</vt:lpstr>
      <vt:lpstr>Comic Sans MS</vt:lpstr>
      <vt:lpstr>Palatino Linotype</vt:lpstr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 читель</dc:creator>
  <cp:lastModifiedBy>samsung</cp:lastModifiedBy>
  <cp:revision>11</cp:revision>
  <dcterms:created xsi:type="dcterms:W3CDTF">2013-01-29T07:09:06Z</dcterms:created>
  <dcterms:modified xsi:type="dcterms:W3CDTF">2013-03-03T11:29:35Z</dcterms:modified>
</cp:coreProperties>
</file>