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FF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3" d="100"/>
          <a:sy n="93" d="100"/>
        </p:scale>
        <p:origin x="-72" y="20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82FED-CC71-42C5-81B7-8AB4469E282A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00769-DD02-4437-B4FE-8AE3862BF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582EB-3170-4EFA-9AE9-4521D5B27AFE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7E5B4-52CC-4915-B9EE-656F37F52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5AB2E-D977-4A9F-86DF-A16C568E1EF5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9B787-3D5E-4750-85E3-BA2A13ADC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ADF77-21D5-4502-93E2-302443081976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598CC-8A27-4934-AB49-1B8519B6A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D1155-436F-4615-8194-ABF9C61F5FA0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78D04-5358-4769-8D1D-944DC30CE0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03480-3857-4A92-AF69-46B629A402CA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D22B8-EEBB-4D9A-8EA6-69EDA22E2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72EF2-18B0-4CA7-850D-33457731EF76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F9F2D-91FF-44DB-ACC1-9F0AACAAC1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23002-369B-4941-AC33-13A1182C29DF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A1F63-3A2A-4563-8F91-B47EE3C2C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329BF-BD64-46C8-B3D1-20436580BD20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64874-7EAC-4510-AF32-B46BBCC97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99AEA-EEEA-45BB-AE8C-E35E6A4C4C38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4D73-212B-4B1F-8D8E-60719AB73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F5DD9-0E71-4139-856A-56B6655A554A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035-E4C5-4E6D-9711-8213E589B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F0B442-5F83-4F77-AAAE-744EFD64EEB3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43FDA9-3432-4282-A313-D6A7F4329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Группа 7"/>
          <p:cNvGrpSpPr>
            <a:grpSpLocks/>
          </p:cNvGrpSpPr>
          <p:nvPr/>
        </p:nvGrpSpPr>
        <p:grpSpPr bwMode="auto">
          <a:xfrm>
            <a:off x="69850" y="53975"/>
            <a:ext cx="9812338" cy="6750050"/>
            <a:chOff x="69926" y="54586"/>
            <a:chExt cx="9812296" cy="6748828"/>
          </a:xfrm>
        </p:grpSpPr>
        <p:sp>
          <p:nvSpPr>
            <p:cNvPr id="4" name="Прямоугольник с двумя скругленными противолежащими углами 3"/>
            <p:cNvSpPr/>
            <p:nvPr/>
          </p:nvSpPr>
          <p:spPr>
            <a:xfrm>
              <a:off x="69926" y="54586"/>
              <a:ext cx="3203561" cy="6731369"/>
            </a:xfrm>
            <a:prstGeom prst="round2DiagRect">
              <a:avLst/>
            </a:prstGeom>
            <a:solidFill>
              <a:srgbClr val="C1FFF3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065" name="Группа 6"/>
            <p:cNvGrpSpPr>
              <a:grpSpLocks/>
            </p:cNvGrpSpPr>
            <p:nvPr/>
          </p:nvGrpSpPr>
          <p:grpSpPr bwMode="auto">
            <a:xfrm>
              <a:off x="3356074" y="54586"/>
              <a:ext cx="6526148" cy="6748828"/>
              <a:chOff x="3356074" y="54586"/>
              <a:chExt cx="6526148" cy="6748828"/>
            </a:xfrm>
          </p:grpSpPr>
          <p:sp>
            <p:nvSpPr>
              <p:cNvPr id="5" name="Прямоугольник с двумя скругленными противолежащими углами 4"/>
              <p:cNvSpPr/>
              <p:nvPr/>
            </p:nvSpPr>
            <p:spPr>
              <a:xfrm>
                <a:off x="3356037" y="54586"/>
                <a:ext cx="3240074" cy="6731369"/>
              </a:xfrm>
              <a:prstGeom prst="round2DiagRect">
                <a:avLst/>
              </a:prstGeom>
              <a:solidFill>
                <a:srgbClr val="C1FFF3"/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Прямоугольник с двумя скругленными противолежащими углами 5"/>
              <p:cNvSpPr/>
              <p:nvPr/>
            </p:nvSpPr>
            <p:spPr>
              <a:xfrm>
                <a:off x="6678661" y="72046"/>
                <a:ext cx="3203561" cy="6731368"/>
              </a:xfrm>
              <a:prstGeom prst="round2DiagRect">
                <a:avLst/>
              </a:prstGeom>
              <a:solidFill>
                <a:srgbClr val="C1FFF3"/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6756400" y="1341438"/>
            <a:ext cx="29448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0">
                <a:solidFill>
                  <a:srgbClr val="242852">
                    <a:lumMod val="75000"/>
                  </a:srgbClr>
                </a:solidFill>
                <a:latin typeface="Century Gothic" pitchFamily="34" charset="0"/>
                <a:cs typeface="+mn-cs"/>
              </a:rPr>
              <a:t> Звук  Ц  </a:t>
            </a:r>
            <a:endParaRPr lang="ru-RU" sz="3200" b="1" kern="0" dirty="0">
              <a:solidFill>
                <a:srgbClr val="242852">
                  <a:lumMod val="75000"/>
                </a:srgb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052" name="TextBox 18"/>
          <p:cNvSpPr txBox="1">
            <a:spLocks noChangeArrowheads="1"/>
          </p:cNvSpPr>
          <p:nvPr/>
        </p:nvSpPr>
        <p:spPr bwMode="auto">
          <a:xfrm>
            <a:off x="6883400" y="5499100"/>
            <a:ext cx="27305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chemeClr val="bg1"/>
                </a:solidFill>
                <a:latin typeface="Century Gothic" pitchFamily="34" charset="0"/>
              </a:rPr>
              <a:t>Учитель – логопед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Century Gothic" pitchFamily="34" charset="0"/>
              </a:rPr>
              <a:t>  Ягилева 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Century Gothic" pitchFamily="34" charset="0"/>
              </a:rPr>
              <a:t>Светлана  Леонидовна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04225" y="6300788"/>
            <a:ext cx="12287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rgbClr val="242852">
                    <a:lumMod val="75000"/>
                  </a:srgbClr>
                </a:solidFill>
                <a:latin typeface="+mn-lt"/>
                <a:cs typeface="+mn-cs"/>
              </a:rPr>
              <a:t>2013 год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81364" y="3643314"/>
            <a:ext cx="31591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+mn-lt"/>
                <a:cs typeface="+mn-cs"/>
              </a:rPr>
              <a:t>МОУ  </a:t>
            </a:r>
            <a:r>
              <a:rPr lang="ru-RU" sz="1600" b="1" kern="0" dirty="0" err="1">
                <a:solidFill>
                  <a:sysClr val="windowText" lastClr="000000"/>
                </a:solidFill>
                <a:latin typeface="+mn-lt"/>
                <a:cs typeface="+mn-cs"/>
              </a:rPr>
              <a:t>Ветлужская</a:t>
            </a:r>
            <a:r>
              <a:rPr lang="ru-RU" sz="1600" b="1" kern="0" dirty="0">
                <a:solidFill>
                  <a:sysClr val="windowText" lastClr="000000"/>
                </a:solidFill>
                <a:latin typeface="+mn-lt"/>
                <a:cs typeface="+mn-cs"/>
              </a:rPr>
              <a:t> СОШ № 2</a:t>
            </a:r>
          </a:p>
        </p:txBody>
      </p:sp>
      <p:sp>
        <p:nvSpPr>
          <p:cNvPr id="2055" name="TextBox 22"/>
          <p:cNvSpPr txBox="1">
            <a:spLocks noChangeArrowheads="1"/>
          </p:cNvSpPr>
          <p:nvPr/>
        </p:nvSpPr>
        <p:spPr bwMode="auto">
          <a:xfrm>
            <a:off x="142875" y="211138"/>
            <a:ext cx="3167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Century Gothic" pitchFamily="34" charset="0"/>
              </a:rPr>
              <a:t>Правильная </a:t>
            </a:r>
          </a:p>
          <a:p>
            <a:pPr algn="ctr"/>
            <a:r>
              <a:rPr lang="ru-RU" b="1">
                <a:solidFill>
                  <a:srgbClr val="FF0000"/>
                </a:solidFill>
                <a:latin typeface="Century Gothic" pitchFamily="34" charset="0"/>
              </a:rPr>
              <a:t> артикуляция  звука  Ц  </a:t>
            </a:r>
          </a:p>
        </p:txBody>
      </p:sp>
      <p:sp>
        <p:nvSpPr>
          <p:cNvPr id="2056" name="TextBox 23"/>
          <p:cNvSpPr txBox="1">
            <a:spLocks noChangeArrowheads="1"/>
          </p:cNvSpPr>
          <p:nvPr/>
        </p:nvSpPr>
        <p:spPr bwMode="auto">
          <a:xfrm>
            <a:off x="6723063" y="87313"/>
            <a:ext cx="3159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Серия</a:t>
            </a:r>
          </a:p>
          <a:p>
            <a:pPr algn="ctr"/>
            <a:r>
              <a:rPr lang="ru-RU" sz="1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«Коррекция  звукопроизношения»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38313" y="1228725"/>
            <a:ext cx="15716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  Звук  Ц –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 согласный,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 твердый,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kern="0" dirty="0">
                <a:solidFill>
                  <a:srgbClr val="002060"/>
                </a:solidFill>
                <a:latin typeface="+mn-lt"/>
                <a:cs typeface="+mn-cs"/>
              </a:rPr>
              <a:t>  глухой.</a:t>
            </a:r>
            <a:r>
              <a:rPr lang="ru-RU" b="1" kern="0" dirty="0">
                <a:solidFill>
                  <a:srgbClr val="4A66AC">
                    <a:lumMod val="75000"/>
                  </a:srgbClr>
                </a:solidFill>
                <a:latin typeface="+mn-lt"/>
                <a:cs typeface="+mn-cs"/>
              </a:rPr>
              <a:t>  </a:t>
            </a:r>
          </a:p>
        </p:txBody>
      </p:sp>
      <p:pic>
        <p:nvPicPr>
          <p:cNvPr id="20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" y="984250"/>
            <a:ext cx="1571625" cy="1516063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2060" name="TextBox 27"/>
          <p:cNvSpPr txBox="1">
            <a:spLocks noChangeArrowheads="1"/>
          </p:cNvSpPr>
          <p:nvPr/>
        </p:nvSpPr>
        <p:spPr bwMode="auto">
          <a:xfrm>
            <a:off x="95250" y="2611438"/>
            <a:ext cx="315912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Comic Sans MS" pitchFamily="66" charset="0"/>
              </a:rPr>
              <a:t> </a:t>
            </a:r>
            <a:r>
              <a:rPr lang="ru-RU" sz="1400" b="1">
                <a:solidFill>
                  <a:schemeClr val="bg1"/>
                </a:solidFill>
                <a:latin typeface="Comic Sans MS" pitchFamily="66" charset="0"/>
              </a:rPr>
              <a:t>Вначале спинка языка круто выгнута и касается бугорков за верхними зубами, кончик языка упирается в нижние зубы. 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Comic Sans MS" pitchFamily="66" charset="0"/>
              </a:rPr>
              <a:t>Затем спинка языка опускается до положения, занимаемого при произнесении звука С, а кончик языка остается на месте.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Comic Sans MS" pitchFamily="66" charset="0"/>
              </a:rPr>
              <a:t>   Голосовые связки отдыхают, 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Comic Sans MS" pitchFamily="66" charset="0"/>
              </a:rPr>
              <a:t>   горло не дрожит (нет голоса).</a:t>
            </a:r>
          </a:p>
        </p:txBody>
      </p:sp>
      <p:sp>
        <p:nvSpPr>
          <p:cNvPr id="2061" name="TextBox 28"/>
          <p:cNvSpPr txBox="1">
            <a:spLocks noChangeArrowheads="1"/>
          </p:cNvSpPr>
          <p:nvPr/>
        </p:nvSpPr>
        <p:spPr bwMode="auto">
          <a:xfrm>
            <a:off x="238125" y="5072063"/>
            <a:ext cx="28797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На схемах  звук обозначается синим цветом -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166938" y="5715000"/>
            <a:ext cx="287337" cy="2873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63" name="Рисунок 30" descr="image02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0563" y="1971675"/>
            <a:ext cx="272415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Группа 7"/>
          <p:cNvGrpSpPr>
            <a:grpSpLocks/>
          </p:cNvGrpSpPr>
          <p:nvPr/>
        </p:nvGrpSpPr>
        <p:grpSpPr bwMode="auto">
          <a:xfrm>
            <a:off x="23813" y="68263"/>
            <a:ext cx="9812337" cy="6748462"/>
            <a:chOff x="69926" y="54586"/>
            <a:chExt cx="9812296" cy="6748828"/>
          </a:xfrm>
        </p:grpSpPr>
        <p:sp>
          <p:nvSpPr>
            <p:cNvPr id="4" name="Прямоугольник с двумя скругленными противолежащими углами 3"/>
            <p:cNvSpPr/>
            <p:nvPr/>
          </p:nvSpPr>
          <p:spPr>
            <a:xfrm>
              <a:off x="69926" y="54586"/>
              <a:ext cx="3203562" cy="6731365"/>
            </a:xfrm>
            <a:prstGeom prst="round2DiagRect">
              <a:avLst/>
            </a:prstGeom>
            <a:solidFill>
              <a:srgbClr val="C1FFF3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3106" name="Группа 6"/>
            <p:cNvGrpSpPr>
              <a:grpSpLocks/>
            </p:cNvGrpSpPr>
            <p:nvPr/>
          </p:nvGrpSpPr>
          <p:grpSpPr bwMode="auto">
            <a:xfrm>
              <a:off x="3356074" y="54586"/>
              <a:ext cx="6526148" cy="6748828"/>
              <a:chOff x="3356074" y="54586"/>
              <a:chExt cx="6526148" cy="6748828"/>
            </a:xfrm>
          </p:grpSpPr>
          <p:sp>
            <p:nvSpPr>
              <p:cNvPr id="5" name="Прямоугольник с двумя скругленными противолежащими углами 4"/>
              <p:cNvSpPr/>
              <p:nvPr/>
            </p:nvSpPr>
            <p:spPr>
              <a:xfrm>
                <a:off x="3356037" y="54586"/>
                <a:ext cx="3240074" cy="6731365"/>
              </a:xfrm>
              <a:prstGeom prst="round2DiagRect">
                <a:avLst/>
              </a:prstGeom>
              <a:solidFill>
                <a:srgbClr val="C1FFF3"/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Прямоугольник с двумя скругленными противолежащими углами 5"/>
              <p:cNvSpPr/>
              <p:nvPr/>
            </p:nvSpPr>
            <p:spPr>
              <a:xfrm>
                <a:off x="6678660" y="72049"/>
                <a:ext cx="3203562" cy="6731365"/>
              </a:xfrm>
              <a:prstGeom prst="round2DiagRect">
                <a:avLst/>
              </a:prstGeom>
              <a:solidFill>
                <a:srgbClr val="C1FFF3"/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3075" name="Прямоугольник 6"/>
          <p:cNvSpPr>
            <a:spLocks noChangeArrowheads="1"/>
          </p:cNvSpPr>
          <p:nvPr/>
        </p:nvSpPr>
        <p:spPr bwMode="auto">
          <a:xfrm>
            <a:off x="639763" y="115888"/>
            <a:ext cx="20970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solidFill>
                  <a:schemeClr val="bg1"/>
                </a:solidFill>
                <a:latin typeface="Century Gothic" pitchFamily="34" charset="0"/>
              </a:rPr>
              <a:t>Артикуляционная </a:t>
            </a:r>
          </a:p>
          <a:p>
            <a:pPr algn="ctr"/>
            <a:r>
              <a:rPr lang="ru-RU" sz="1600" b="1">
                <a:solidFill>
                  <a:schemeClr val="bg1"/>
                </a:solidFill>
                <a:latin typeface="Century Gothic" pitchFamily="34" charset="0"/>
              </a:rPr>
              <a:t> гимнастика</a:t>
            </a:r>
          </a:p>
        </p:txBody>
      </p:sp>
      <p:sp>
        <p:nvSpPr>
          <p:cNvPr id="3076" name="TextBox 7"/>
          <p:cNvSpPr txBox="1">
            <a:spLocks noChangeArrowheads="1"/>
          </p:cNvSpPr>
          <p:nvPr/>
        </p:nvSpPr>
        <p:spPr bwMode="auto">
          <a:xfrm>
            <a:off x="107950" y="603250"/>
            <a:ext cx="3159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Все упражнения выполняются перед зеркалом. Упражнения 1,2,3,6 предполагают удержание позы под счет до 5 (до 10); упражнения 4,5,7,8,9 выполняются 10—15 раз.</a:t>
            </a:r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273050" y="1916113"/>
            <a:ext cx="1655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1. Улыбка 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1065213" y="3451225"/>
            <a:ext cx="16557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2. Заборчик </a:t>
            </a: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3525838" y="36513"/>
            <a:ext cx="3082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4. Накажем непослушный     </a:t>
            </a:r>
          </a:p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   язычок</a:t>
            </a:r>
          </a:p>
        </p:txBody>
      </p:sp>
      <p:sp>
        <p:nvSpPr>
          <p:cNvPr id="3080" name="TextBox 11"/>
          <p:cNvSpPr txBox="1">
            <a:spLocks noChangeArrowheads="1"/>
          </p:cNvSpPr>
          <p:nvPr/>
        </p:nvSpPr>
        <p:spPr bwMode="auto">
          <a:xfrm>
            <a:off x="4095750" y="4432300"/>
            <a:ext cx="22383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6. Киска сердится</a:t>
            </a:r>
          </a:p>
        </p:txBody>
      </p:sp>
      <p:sp>
        <p:nvSpPr>
          <p:cNvPr id="3081" name="TextBox 12"/>
          <p:cNvSpPr txBox="1">
            <a:spLocks noChangeArrowheads="1"/>
          </p:cNvSpPr>
          <p:nvPr/>
        </p:nvSpPr>
        <p:spPr bwMode="auto">
          <a:xfrm>
            <a:off x="3800475" y="2492375"/>
            <a:ext cx="1655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5. Лопаточка</a:t>
            </a:r>
          </a:p>
        </p:txBody>
      </p:sp>
      <p:sp>
        <p:nvSpPr>
          <p:cNvPr id="3082" name="TextBox 13"/>
          <p:cNvSpPr txBox="1">
            <a:spLocks noChangeArrowheads="1"/>
          </p:cNvSpPr>
          <p:nvPr/>
        </p:nvSpPr>
        <p:spPr bwMode="auto">
          <a:xfrm>
            <a:off x="7618413" y="2420938"/>
            <a:ext cx="16557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8. Часики</a:t>
            </a:r>
          </a:p>
        </p:txBody>
      </p:sp>
      <p:sp>
        <p:nvSpPr>
          <p:cNvPr id="3083" name="TextBox 14"/>
          <p:cNvSpPr txBox="1">
            <a:spLocks noChangeArrowheads="1"/>
          </p:cNvSpPr>
          <p:nvPr/>
        </p:nvSpPr>
        <p:spPr bwMode="auto">
          <a:xfrm>
            <a:off x="7083425" y="4530725"/>
            <a:ext cx="2693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9. Прокати карандаш</a:t>
            </a:r>
          </a:p>
        </p:txBody>
      </p:sp>
      <p:sp>
        <p:nvSpPr>
          <p:cNvPr id="3084" name="TextBox 15"/>
          <p:cNvSpPr txBox="1">
            <a:spLocks noChangeArrowheads="1"/>
          </p:cNvSpPr>
          <p:nvPr/>
        </p:nvSpPr>
        <p:spPr bwMode="auto">
          <a:xfrm>
            <a:off x="7237413" y="66675"/>
            <a:ext cx="22526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7. Почистим зубки</a:t>
            </a:r>
          </a:p>
        </p:txBody>
      </p:sp>
      <p:pic>
        <p:nvPicPr>
          <p:cNvPr id="3085" name="Picture 8" descr="http://newimages.ru/wallpapers/22_135_besplatnye_kartinki_detskaja_ulybka_640x9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4350" y="2082800"/>
            <a:ext cx="1385888" cy="76993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3086" name="TextBox 19"/>
          <p:cNvSpPr txBox="1">
            <a:spLocks noChangeArrowheads="1"/>
          </p:cNvSpPr>
          <p:nvPr/>
        </p:nvSpPr>
        <p:spPr bwMode="auto">
          <a:xfrm>
            <a:off x="92075" y="2205038"/>
            <a:ext cx="3028950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 укреплять</a:t>
            </a:r>
          </a:p>
          <a:p>
            <a:r>
              <a:rPr lang="ru-RU" sz="11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круговую мышцу рта,</a:t>
            </a:r>
          </a:p>
          <a:p>
            <a:r>
              <a:rPr lang="ru-RU" sz="11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развивать умение</a:t>
            </a:r>
          </a:p>
          <a:p>
            <a:r>
              <a:rPr lang="ru-RU" sz="11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держать губы в улыбке. 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Удерживать сильно растянутые     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губы  в улыбке.  Зубы не видны</a:t>
            </a:r>
            <a:r>
              <a:rPr lang="ru-RU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087" name="TextBox 20"/>
          <p:cNvSpPr txBox="1">
            <a:spLocks noChangeArrowheads="1"/>
          </p:cNvSpPr>
          <p:nvPr/>
        </p:nvSpPr>
        <p:spPr bwMode="auto">
          <a:xfrm>
            <a:off x="57150" y="3716338"/>
            <a:ext cx="3157538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 укреплять круговую  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мышцу рта,   развивать    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умение  держать губы в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улыбке.    </a:t>
            </a:r>
          </a:p>
          <a:p>
            <a:r>
              <a:rPr lang="ru-RU" sz="11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Зубы сомкнуты. Губы     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в широкой улыбке.  Верхние и   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нижние резцы видны.</a:t>
            </a:r>
          </a:p>
        </p:txBody>
      </p:sp>
      <p:pic>
        <p:nvPicPr>
          <p:cNvPr id="3088" name="Рисунок 36" descr="заборчик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" y="3798888"/>
            <a:ext cx="1214438" cy="854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089" name="TextBox 22"/>
          <p:cNvSpPr txBox="1">
            <a:spLocks noChangeArrowheads="1"/>
          </p:cNvSpPr>
          <p:nvPr/>
        </p:nvSpPr>
        <p:spPr bwMode="auto">
          <a:xfrm>
            <a:off x="673100" y="5033963"/>
            <a:ext cx="1655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3. Птенчик</a:t>
            </a:r>
          </a:p>
        </p:txBody>
      </p:sp>
      <p:pic>
        <p:nvPicPr>
          <p:cNvPr id="3090" name="Рисунок 2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2913" y="5219700"/>
            <a:ext cx="13620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1" name="TextBox 24"/>
          <p:cNvSpPr txBox="1">
            <a:spLocks noChangeArrowheads="1"/>
          </p:cNvSpPr>
          <p:nvPr/>
        </p:nvSpPr>
        <p:spPr bwMode="auto">
          <a:xfrm>
            <a:off x="92075" y="5305425"/>
            <a:ext cx="2995613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 укреплять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круговую мышцу рта.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Широко открыть 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рот, как можно 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дальше разведя 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уголки губ. Язык лежит во рту   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спокойно и неподвижно.</a:t>
            </a:r>
          </a:p>
        </p:txBody>
      </p:sp>
      <p:pic>
        <p:nvPicPr>
          <p:cNvPr id="3092" name="Рисунок 16" descr="накажем непослушный язычок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67350" y="2205038"/>
            <a:ext cx="1141413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3" name="TextBox 18"/>
          <p:cNvSpPr txBox="1">
            <a:spLocks noChangeArrowheads="1"/>
          </p:cNvSpPr>
          <p:nvPr/>
        </p:nvSpPr>
        <p:spPr bwMode="auto">
          <a:xfrm>
            <a:off x="3400425" y="2852738"/>
            <a:ext cx="3182938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вырабатывать умение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делать язык широким,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удерживать его в спокойном,  расслабленном состоянии.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Рот открыть. Положить  широкий расслабленный   язык  на нижнюю  губу.  Занести  «лопатку» в рот,  стараясь не    напрягать язык.</a:t>
            </a:r>
          </a:p>
        </p:txBody>
      </p:sp>
      <p:pic>
        <p:nvPicPr>
          <p:cNvPr id="3094" name="Рисунок 27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2275" y="404813"/>
            <a:ext cx="923925" cy="927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095" name="TextBox 17"/>
          <p:cNvSpPr txBox="1">
            <a:spLocks noChangeArrowheads="1"/>
          </p:cNvSpPr>
          <p:nvPr/>
        </p:nvSpPr>
        <p:spPr bwMode="auto">
          <a:xfrm>
            <a:off x="3368675" y="549275"/>
            <a:ext cx="31432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 u="sng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вырабатывать умение,</a:t>
            </a:r>
          </a:p>
          <a:p>
            <a:r>
              <a:rPr lang="ru-RU" sz="11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расслабив   мышцы языка,  </a:t>
            </a:r>
          </a:p>
          <a:p>
            <a:r>
              <a:rPr lang="ru-RU" sz="11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удерживать его широко </a:t>
            </a:r>
          </a:p>
          <a:p>
            <a:r>
              <a:rPr lang="ru-RU" sz="11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распластанным.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Положить широкий язык на    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нижнюю губу. Пошлепывая его      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губами, произносить: пя-пя-пя…    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Остановиться и удерживать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широкий язык в  спокойном   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положении.</a:t>
            </a:r>
            <a:endParaRPr lang="ru-RU" sz="1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96" name="Picture 17"/>
          <p:cNvPicPr>
            <a:picLocks noChangeAspect="1" noChangeArrowheads="1"/>
          </p:cNvPicPr>
          <p:nvPr/>
        </p:nvPicPr>
        <p:blipFill>
          <a:blip r:embed="rId7"/>
          <a:srcRect l="5530" t="4552" r="5223" b="4573"/>
          <a:stretch>
            <a:fillRect/>
          </a:stretch>
        </p:blipFill>
        <p:spPr bwMode="auto">
          <a:xfrm>
            <a:off x="3440113" y="4724400"/>
            <a:ext cx="1074737" cy="9969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3097" name="Picture 1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00700" y="5949950"/>
            <a:ext cx="72072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98" name="TextBox 31"/>
          <p:cNvSpPr txBox="1">
            <a:spLocks noChangeArrowheads="1"/>
          </p:cNvSpPr>
          <p:nvPr/>
        </p:nvSpPr>
        <p:spPr bwMode="auto">
          <a:xfrm>
            <a:off x="3297238" y="4751388"/>
            <a:ext cx="3157537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 укреплять мышцы  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языка, вырабатывать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подъем спинки и корня 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языка.</a:t>
            </a:r>
          </a:p>
          <a:p>
            <a:r>
              <a:rPr lang="ru-RU" sz="11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Открыть рот. Кончик языка упереть в нижние зубы. Язык приподнять вверх. Спинка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языка должна быть 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выгнута, как спинка у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кошки, когда она сердится.</a:t>
            </a:r>
          </a:p>
        </p:txBody>
      </p:sp>
      <p:pic>
        <p:nvPicPr>
          <p:cNvPr id="3099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728075" y="404813"/>
            <a:ext cx="1049338" cy="10223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3100" name="TextBox 36"/>
          <p:cNvSpPr txBox="1">
            <a:spLocks noChangeArrowheads="1"/>
          </p:cNvSpPr>
          <p:nvPr/>
        </p:nvSpPr>
        <p:spPr bwMode="auto">
          <a:xfrm>
            <a:off x="6635750" y="333375"/>
            <a:ext cx="3141663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учиться удерживать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кончик языка за нижними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зубами, развивать умение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управлять языком,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точность движений.</a:t>
            </a:r>
          </a:p>
          <a:p>
            <a:r>
              <a:rPr lang="ru-RU" sz="1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Сначала при  закрытом,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затем при </a:t>
            </a:r>
            <a:r>
              <a:rPr lang="en-US" sz="1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открытом  рте.</a:t>
            </a:r>
            <a:endParaRPr lang="en-US" sz="1400" b="1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«Почистить»  кончиком 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языка </a:t>
            </a:r>
            <a:endParaRPr lang="en-US" sz="1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нижние зубы с внутренней стороны </a:t>
            </a:r>
            <a:r>
              <a:rPr lang="en-US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(слева – направо, сверху – вниз).          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Нижняя челюсть неподвижна.</a:t>
            </a:r>
          </a:p>
        </p:txBody>
      </p:sp>
      <p:pic>
        <p:nvPicPr>
          <p:cNvPr id="3101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81788" y="2708275"/>
            <a:ext cx="1060450" cy="106521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sp>
        <p:nvSpPr>
          <p:cNvPr id="3102" name="TextBox 38"/>
          <p:cNvSpPr txBox="1">
            <a:spLocks noChangeArrowheads="1"/>
          </p:cNvSpPr>
          <p:nvPr/>
        </p:nvSpPr>
        <p:spPr bwMode="auto">
          <a:xfrm>
            <a:off x="6681788" y="2708275"/>
            <a:ext cx="3068637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 укреплять   мышцы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языка, развивать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подвижность и гибкость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кончика языка, умение им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управлять.</a:t>
            </a:r>
          </a:p>
          <a:p>
            <a:endParaRPr lang="ru-RU" sz="11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Растянуть губы в улыбку. 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Рот приоткрыть. Кончиком узкого языка попеременно дотрагиваться до уголков рта.</a:t>
            </a:r>
          </a:p>
        </p:txBody>
      </p:sp>
      <p:sp>
        <p:nvSpPr>
          <p:cNvPr id="3103" name="TextBox 39"/>
          <p:cNvSpPr txBox="1">
            <a:spLocks noChangeArrowheads="1"/>
          </p:cNvSpPr>
          <p:nvPr/>
        </p:nvSpPr>
        <p:spPr bwMode="auto">
          <a:xfrm>
            <a:off x="6708775" y="4797425"/>
            <a:ext cx="29972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 вырабатывать длительную, направленную воздушную струю, идущую по середине языка.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Положить карандаш на стол перед собой. Улыбнуться, положить широкий передний край языка на нижнюю губу («Лопаточка») и медленно, на выдохе подуть на карандаш так, чтобы он     </a:t>
            </a:r>
          </a:p>
          <a:p>
            <a:r>
              <a:rPr lang="ru-RU" sz="1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покатился.</a:t>
            </a:r>
          </a:p>
        </p:txBody>
      </p:sp>
      <p:pic>
        <p:nvPicPr>
          <p:cNvPr id="3104" name="Рисунок 2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850599">
            <a:off x="8740775" y="6300788"/>
            <a:ext cx="1152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543</Words>
  <Application>Microsoft Office PowerPoint</Application>
  <PresentationFormat>Лист A4 (210x297 мм)</PresentationFormat>
  <Paragraphs>96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Times New Roman</vt:lpstr>
      <vt:lpstr>Comic Sans MS</vt:lpstr>
      <vt:lpstr>Тема Office</vt:lpstr>
      <vt:lpstr>Слайд 1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17</cp:revision>
  <dcterms:created xsi:type="dcterms:W3CDTF">2013-02-05T15:00:32Z</dcterms:created>
  <dcterms:modified xsi:type="dcterms:W3CDTF">2013-03-03T11:30:17Z</dcterms:modified>
</cp:coreProperties>
</file>