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72" y="17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553BF5-3444-4B3D-AD75-8ABFADECDA4C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699B1C-F4BB-4C19-BF6A-086241481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2AAEE5-DEA8-4494-BB18-29A80E1F190F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407D3-660B-4506-B6C0-4A9B14FF2C38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0F25-3ECD-4B49-88BA-273A2E735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8327B-ECCA-400A-8254-02AF4EB5A4E8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DC35A-5627-4331-87BE-2F77599D8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E0538-4DD1-4471-8C18-A60645598C1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06317-5085-4C99-B758-D07851E78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A8F3-2DF9-4B02-88D9-AABA6A25DB7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6DA51-E63A-4103-A1E6-B11373B10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B1FC4-02E5-4CBF-9AE5-7E8606075CF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AD753-62F9-4132-9435-035673A06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F667F-D0B3-492F-91F1-5BE84F2CF929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5DA1-5F06-4E47-86AA-9CB9B3B12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495AA-253B-4FF5-98A6-3E75B20BD329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5A36-4039-4430-B54B-D28FDD81E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6F9FA-C924-4C62-A556-44CFBE39F60E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8A51-38BC-4CED-BC8F-EC6265F52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70C81-89D3-49D2-B379-8CB2234FDB10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E7EB-F002-4F85-9D10-3A5CF7C15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4CB4-CCBA-4302-9880-F12D0BAE7C09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3091-1FDC-46E0-8185-2C8EB5772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1110A-3BF3-41DB-A73B-EEAFDC89BE4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AED7-EB55-44C1-806A-05432AD78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5439BA-C891-4FAD-BC37-83C9979011B7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B27BE0-461F-4BE3-B283-49EF2A727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7"/>
          <p:cNvGrpSpPr>
            <a:grpSpLocks/>
          </p:cNvGrpSpPr>
          <p:nvPr/>
        </p:nvGrpSpPr>
        <p:grpSpPr bwMode="auto">
          <a:xfrm>
            <a:off x="-15875" y="44450"/>
            <a:ext cx="9937750" cy="6767513"/>
            <a:chOff x="-1059" y="71414"/>
            <a:chExt cx="9909066" cy="6660195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-1059" y="71414"/>
              <a:ext cx="3230736" cy="6660195"/>
            </a:xfrm>
            <a:prstGeom prst="round2DiagRect">
              <a:avLst/>
            </a:prstGeom>
            <a:gradFill flip="none" rotWithShape="1">
              <a:gsLst>
                <a:gs pos="0">
                  <a:srgbClr val="CCFF66">
                    <a:tint val="66000"/>
                    <a:satMod val="160000"/>
                  </a:srgbClr>
                </a:gs>
                <a:gs pos="50000">
                  <a:srgbClr val="CCFF66">
                    <a:tint val="44500"/>
                    <a:satMod val="160000"/>
                  </a:srgbClr>
                </a:gs>
                <a:gs pos="100000">
                  <a:srgbClr val="CCFF66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3302491" y="71414"/>
              <a:ext cx="3301967" cy="6660195"/>
            </a:xfrm>
            <a:prstGeom prst="round2DiagRect">
              <a:avLst/>
            </a:prstGeom>
            <a:gradFill flip="none" rotWithShape="1">
              <a:gsLst>
                <a:gs pos="0">
                  <a:srgbClr val="CCFF66">
                    <a:tint val="66000"/>
                    <a:satMod val="160000"/>
                  </a:srgbClr>
                </a:gs>
                <a:gs pos="50000">
                  <a:srgbClr val="CCFF66">
                    <a:tint val="44500"/>
                    <a:satMod val="160000"/>
                  </a:srgbClr>
                </a:gs>
                <a:gs pos="100000">
                  <a:srgbClr val="CCFF66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6677272" y="71414"/>
              <a:ext cx="3230735" cy="6660195"/>
            </a:xfrm>
            <a:prstGeom prst="round2DiagRect">
              <a:avLst/>
            </a:prstGeom>
            <a:gradFill flip="none" rotWithShape="1">
              <a:gsLst>
                <a:gs pos="0">
                  <a:srgbClr val="CCFF66">
                    <a:tint val="66000"/>
                    <a:satMod val="160000"/>
                  </a:srgbClr>
                </a:gs>
                <a:gs pos="50000">
                  <a:srgbClr val="CCFF66">
                    <a:tint val="44500"/>
                    <a:satMod val="160000"/>
                  </a:srgbClr>
                </a:gs>
                <a:gs pos="100000">
                  <a:srgbClr val="CCFF66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51" name="TextBox 8"/>
          <p:cNvSpPr txBox="1">
            <a:spLocks noChangeArrowheads="1"/>
          </p:cNvSpPr>
          <p:nvPr/>
        </p:nvSpPr>
        <p:spPr bwMode="auto">
          <a:xfrm>
            <a:off x="6723063" y="87313"/>
            <a:ext cx="315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Серия</a:t>
            </a:r>
          </a:p>
          <a:p>
            <a:pPr algn="ctr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 «Коррекция   звукопроизношения»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56400" y="1487488"/>
            <a:ext cx="2944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cs typeface="+mn-cs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cs typeface="+mn-cs"/>
              </a:rPr>
              <a:t>Звуки  Ш, Ж  </a:t>
            </a:r>
          </a:p>
        </p:txBody>
      </p:sp>
      <p:sp>
        <p:nvSpPr>
          <p:cNvPr id="2054" name="TextBox 11"/>
          <p:cNvSpPr txBox="1">
            <a:spLocks noChangeArrowheads="1"/>
          </p:cNvSpPr>
          <p:nvPr/>
        </p:nvSpPr>
        <p:spPr bwMode="auto">
          <a:xfrm>
            <a:off x="6883400" y="5499100"/>
            <a:ext cx="2730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entury Gothic" pitchFamily="34" charset="0"/>
              </a:rPr>
              <a:t>Учитель – логопед</a:t>
            </a:r>
          </a:p>
          <a:p>
            <a:pPr algn="ctr"/>
            <a:r>
              <a:rPr lang="ru-RU" sz="1400" b="1">
                <a:latin typeface="Century Gothic" pitchFamily="34" charset="0"/>
              </a:rPr>
              <a:t>  Ягилева </a:t>
            </a:r>
          </a:p>
          <a:p>
            <a:pPr algn="ctr"/>
            <a:r>
              <a:rPr lang="ru-RU" sz="1400" b="1">
                <a:latin typeface="Century Gothic" pitchFamily="34" charset="0"/>
              </a:rPr>
              <a:t>Светлана  Леонидовна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04225" y="6300788"/>
            <a:ext cx="12287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2013 год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250" y="211138"/>
            <a:ext cx="31670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cs typeface="+mn-cs"/>
              </a:rPr>
              <a:t>Правильная артикуляция  звуков  Ж, Ш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7488" y="5500688"/>
            <a:ext cx="28797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На схемах звуки обозначаются синим цветом -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65350" y="6357938"/>
            <a:ext cx="287338" cy="287337"/>
          </a:xfrm>
          <a:prstGeom prst="rect">
            <a:avLst/>
          </a:prstGeom>
          <a:solidFill>
            <a:srgbClr val="ACCBF9">
              <a:lumMod val="25000"/>
            </a:srgbClr>
          </a:solidFill>
          <a:ln w="19050" cap="flat" cmpd="sng" algn="ctr">
            <a:solidFill>
              <a:srgbClr val="ACCBF9">
                <a:lumMod val="2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Palatino Linotype"/>
              <a:cs typeface="+mn-cs"/>
            </a:endParaRPr>
          </a:p>
        </p:txBody>
      </p:sp>
      <p:pic>
        <p:nvPicPr>
          <p:cNvPr id="20" name="Рисунок 19" descr="Звук Ж.jpg"/>
          <p:cNvPicPr>
            <a:picLocks noChangeAspect="1"/>
          </p:cNvPicPr>
          <p:nvPr/>
        </p:nvPicPr>
        <p:blipFill>
          <a:blip r:embed="rId2"/>
          <a:srcRect l="1470" t="1162" r="1470" b="1162"/>
          <a:stretch>
            <a:fillRect/>
          </a:stretch>
        </p:blipFill>
        <p:spPr>
          <a:xfrm>
            <a:off x="309563" y="2571750"/>
            <a:ext cx="1196975" cy="1143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238125" y="2654300"/>
            <a:ext cx="2928938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                  Звук  Ж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                  согласный,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                  твердый,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                  звонкий.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Comic Sans MS" pitchFamily="66" charset="0"/>
                <a:cs typeface="+mn-cs"/>
              </a:rPr>
              <a:t>Голосовые связки работают, горло дрожит (есть голос).  </a:t>
            </a:r>
          </a:p>
        </p:txBody>
      </p:sp>
      <p:pic>
        <p:nvPicPr>
          <p:cNvPr id="2061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625" y="4286250"/>
            <a:ext cx="1146175" cy="11080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2062" name="TextBox 20"/>
          <p:cNvSpPr txBox="1">
            <a:spLocks noChangeArrowheads="1"/>
          </p:cNvSpPr>
          <p:nvPr/>
        </p:nvSpPr>
        <p:spPr bwMode="auto">
          <a:xfrm>
            <a:off x="200025" y="755650"/>
            <a:ext cx="3000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>
                <a:latin typeface="Comic Sans MS" pitchFamily="66" charset="0"/>
              </a:rPr>
              <a:t>     Губы выдвинуты вперед и округлены. Кончик языка поднят к передней части нёба, но не касается его. Боковые края языка прижаты к верхним коренным зубам. Спинка языка приподнята. Форма языка напоминает чашечку.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6688" y="4214813"/>
            <a:ext cx="3000375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Звук  Ш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согласный,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твердый,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  глухой.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1400" b="1" dirty="0">
                <a:latin typeface="Comic Sans MS" pitchFamily="66" charset="0"/>
                <a:cs typeface="+mn-cs"/>
              </a:rPr>
              <a:t>Голосовые связки отдыхают,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Comic Sans MS" pitchFamily="66" charset="0"/>
                <a:cs typeface="+mn-cs"/>
              </a:rPr>
              <a:t> горло не дрожит (нет голоса).</a:t>
            </a:r>
          </a:p>
        </p:txBody>
      </p:sp>
      <p:sp>
        <p:nvSpPr>
          <p:cNvPr id="5" name="Овал 4"/>
          <p:cNvSpPr/>
          <p:nvPr/>
        </p:nvSpPr>
        <p:spPr>
          <a:xfrm>
            <a:off x="6723063" y="2209800"/>
            <a:ext cx="3043237" cy="18621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065" name="Группа 2"/>
          <p:cNvGrpSpPr>
            <a:grpSpLocks/>
          </p:cNvGrpSpPr>
          <p:nvPr/>
        </p:nvGrpSpPr>
        <p:grpSpPr bwMode="auto">
          <a:xfrm>
            <a:off x="6691313" y="2452688"/>
            <a:ext cx="3074987" cy="1333500"/>
            <a:chOff x="6691714" y="2348880"/>
            <a:chExt cx="3074038" cy="1333500"/>
          </a:xfrm>
        </p:grpSpPr>
        <p:pic>
          <p:nvPicPr>
            <p:cNvPr id="2067" name="Рисунок 3" descr="http://dou24.ru/mkdou31/images/stories/logoped/image003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117927" y="2348880"/>
              <a:ext cx="1647825" cy="1314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8" name="Рисунок 17" descr="http://dou24.ru/mkdou31/images/stories/logoped/image01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6691714" y="2348880"/>
              <a:ext cx="1618773" cy="133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66" name="TextBox 23"/>
          <p:cNvSpPr txBox="1">
            <a:spLocks noChangeArrowheads="1"/>
          </p:cNvSpPr>
          <p:nvPr/>
        </p:nvSpPr>
        <p:spPr bwMode="auto">
          <a:xfrm>
            <a:off x="3381364" y="3929066"/>
            <a:ext cx="3159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МОУ  </a:t>
            </a:r>
            <a:r>
              <a:rPr lang="ru-RU" sz="1600" b="1" dirty="0" err="1"/>
              <a:t>Ветлужская</a:t>
            </a:r>
            <a:r>
              <a:rPr lang="ru-RU" sz="1600" b="1" dirty="0"/>
              <a:t> СОШ №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7"/>
          <p:cNvGrpSpPr>
            <a:grpSpLocks/>
          </p:cNvGrpSpPr>
          <p:nvPr/>
        </p:nvGrpSpPr>
        <p:grpSpPr bwMode="auto">
          <a:xfrm>
            <a:off x="57150" y="46038"/>
            <a:ext cx="9791700" cy="6767512"/>
            <a:chOff x="71438" y="71414"/>
            <a:chExt cx="9764074" cy="6715614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71438" y="126550"/>
              <a:ext cx="3169208" cy="6660478"/>
            </a:xfrm>
            <a:prstGeom prst="round2DiagRect">
              <a:avLst/>
            </a:prstGeom>
            <a:gradFill flip="none" rotWithShape="1">
              <a:gsLst>
                <a:gs pos="0">
                  <a:srgbClr val="CCFF66">
                    <a:tint val="66000"/>
                    <a:satMod val="160000"/>
                  </a:srgbClr>
                </a:gs>
                <a:gs pos="50000">
                  <a:srgbClr val="CCFF66">
                    <a:tint val="44500"/>
                    <a:satMod val="160000"/>
                  </a:srgbClr>
                </a:gs>
                <a:gs pos="100000">
                  <a:srgbClr val="CCFF66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3302385" y="106071"/>
              <a:ext cx="3302182" cy="6680957"/>
            </a:xfrm>
            <a:prstGeom prst="round2DiagRect">
              <a:avLst/>
            </a:prstGeom>
            <a:gradFill flip="none" rotWithShape="1">
              <a:gsLst>
                <a:gs pos="0">
                  <a:srgbClr val="CCFF66">
                    <a:tint val="66000"/>
                    <a:satMod val="160000"/>
                  </a:srgbClr>
                </a:gs>
                <a:gs pos="50000">
                  <a:srgbClr val="CCFF66">
                    <a:tint val="44500"/>
                    <a:satMod val="160000"/>
                  </a:srgbClr>
                </a:gs>
                <a:gs pos="100000">
                  <a:srgbClr val="CCFF66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6666304" y="71414"/>
              <a:ext cx="3169208" cy="6660478"/>
            </a:xfrm>
            <a:prstGeom prst="round2DiagRect">
              <a:avLst/>
            </a:prstGeom>
            <a:gradFill flip="none" rotWithShape="1">
              <a:gsLst>
                <a:gs pos="0">
                  <a:srgbClr val="CCFF66">
                    <a:tint val="66000"/>
                    <a:satMod val="160000"/>
                  </a:srgbClr>
                </a:gs>
                <a:gs pos="50000">
                  <a:srgbClr val="CCFF66">
                    <a:tint val="44500"/>
                    <a:satMod val="160000"/>
                  </a:srgbClr>
                </a:gs>
                <a:gs pos="100000">
                  <a:srgbClr val="CCFF66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09563" y="107950"/>
            <a:ext cx="27622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Century Gothic" pitchFamily="34" charset="0"/>
                <a:cs typeface="+mn-cs"/>
              </a:rPr>
              <a:t>Артикуляционная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Century Gothic" pitchFamily="34" charset="0"/>
                <a:cs typeface="+mn-cs"/>
              </a:rPr>
              <a:t> гимнастика</a:t>
            </a:r>
          </a:p>
        </p:txBody>
      </p:sp>
      <p:sp>
        <p:nvSpPr>
          <p:cNvPr id="3076" name="Прямоугольник 8"/>
          <p:cNvSpPr>
            <a:spLocks noChangeArrowheads="1"/>
          </p:cNvSpPr>
          <p:nvPr/>
        </p:nvSpPr>
        <p:spPr bwMode="auto">
          <a:xfrm>
            <a:off x="71438" y="604838"/>
            <a:ext cx="31670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Все упражнения выполняются перед зеркалом. </a:t>
            </a:r>
          </a:p>
          <a:p>
            <a:pPr algn="ctr"/>
            <a:r>
              <a:rPr lang="ru-RU" sz="1400" b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Упражнения 3,5,8 предполагают удержание позы под счет до 5 (до 10); упражнения 1,2,4,6,7 выполняются 10—15 раз.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688" y="1928813"/>
            <a:ext cx="3071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1. Накажем непослушный   </a:t>
            </a:r>
          </a:p>
          <a:p>
            <a:pPr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  язычок.</a:t>
            </a:r>
          </a:p>
        </p:txBody>
      </p:sp>
      <p:sp>
        <p:nvSpPr>
          <p:cNvPr id="3078" name="Прямоугольник 11"/>
          <p:cNvSpPr>
            <a:spLocks noChangeArrowheads="1"/>
          </p:cNvSpPr>
          <p:nvPr/>
        </p:nvSpPr>
        <p:spPr bwMode="auto">
          <a:xfrm>
            <a:off x="344488" y="4365625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E46C0A"/>
                </a:solidFill>
                <a:latin typeface="Comic Sans MS" pitchFamily="66" charset="0"/>
              </a:rPr>
              <a:t>2. Лопаточка.</a:t>
            </a:r>
          </a:p>
        </p:txBody>
      </p:sp>
      <p:sp>
        <p:nvSpPr>
          <p:cNvPr id="3079" name="Прямоугольник 12"/>
          <p:cNvSpPr>
            <a:spLocks noChangeArrowheads="1"/>
          </p:cNvSpPr>
          <p:nvPr/>
        </p:nvSpPr>
        <p:spPr bwMode="auto">
          <a:xfrm>
            <a:off x="3833813" y="7143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E46C0A"/>
                </a:solidFill>
                <a:latin typeface="Comic Sans MS" pitchFamily="66" charset="0"/>
              </a:rPr>
              <a:t>3.Чашечка.</a:t>
            </a:r>
          </a:p>
        </p:txBody>
      </p:sp>
      <p:sp>
        <p:nvSpPr>
          <p:cNvPr id="3080" name="Прямоугольник 13"/>
          <p:cNvSpPr>
            <a:spLocks noChangeArrowheads="1"/>
          </p:cNvSpPr>
          <p:nvPr/>
        </p:nvSpPr>
        <p:spPr bwMode="auto">
          <a:xfrm>
            <a:off x="4191000" y="178593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E46C0A"/>
                </a:solidFill>
                <a:latin typeface="Comic Sans MS" pitchFamily="66" charset="0"/>
              </a:rPr>
              <a:t>4. Лошадка.</a:t>
            </a:r>
          </a:p>
        </p:txBody>
      </p:sp>
      <p:sp>
        <p:nvSpPr>
          <p:cNvPr id="3081" name="Прямоугольник 14"/>
          <p:cNvSpPr>
            <a:spLocks noChangeArrowheads="1"/>
          </p:cNvSpPr>
          <p:nvPr/>
        </p:nvSpPr>
        <p:spPr bwMode="auto">
          <a:xfrm>
            <a:off x="4905375" y="3376613"/>
            <a:ext cx="1619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E46C0A"/>
                </a:solidFill>
                <a:latin typeface="Comic Sans MS" pitchFamily="66" charset="0"/>
              </a:rPr>
              <a:t>5. Грибок.</a:t>
            </a:r>
          </a:p>
        </p:txBody>
      </p:sp>
      <p:sp>
        <p:nvSpPr>
          <p:cNvPr id="3082" name="Прямоугольник 16"/>
          <p:cNvSpPr>
            <a:spLocks noChangeArrowheads="1"/>
          </p:cNvSpPr>
          <p:nvPr/>
        </p:nvSpPr>
        <p:spPr bwMode="auto">
          <a:xfrm>
            <a:off x="7167563" y="71438"/>
            <a:ext cx="2428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E46C0A"/>
                </a:solidFill>
                <a:latin typeface="Comic Sans MS" pitchFamily="66" charset="0"/>
              </a:rPr>
              <a:t>7. Почистим зубки.</a:t>
            </a:r>
          </a:p>
        </p:txBody>
      </p:sp>
      <p:sp>
        <p:nvSpPr>
          <p:cNvPr id="3083" name="Прямоугольник 17"/>
          <p:cNvSpPr>
            <a:spLocks noChangeArrowheads="1"/>
          </p:cNvSpPr>
          <p:nvPr/>
        </p:nvSpPr>
        <p:spPr bwMode="auto">
          <a:xfrm>
            <a:off x="6969125" y="4652963"/>
            <a:ext cx="2428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E46C0A"/>
                </a:solidFill>
                <a:latin typeface="Comic Sans MS" pitchFamily="66" charset="0"/>
              </a:rPr>
              <a:t>9. Погреем ладошки. </a:t>
            </a:r>
          </a:p>
        </p:txBody>
      </p:sp>
      <p:sp>
        <p:nvSpPr>
          <p:cNvPr id="3084" name="Прямоугольник 18"/>
          <p:cNvSpPr>
            <a:spLocks noChangeArrowheads="1"/>
          </p:cNvSpPr>
          <p:nvPr/>
        </p:nvSpPr>
        <p:spPr bwMode="auto">
          <a:xfrm>
            <a:off x="7369175" y="242093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E46C0A"/>
                </a:solidFill>
                <a:latin typeface="Comic Sans MS" pitchFamily="66" charset="0"/>
              </a:rPr>
              <a:t>8. Бублик.</a:t>
            </a:r>
          </a:p>
        </p:txBody>
      </p:sp>
      <p:pic>
        <p:nvPicPr>
          <p:cNvPr id="3085" name="Рисунок 16" descr="накажем непослушный язычо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5825" y="4076700"/>
            <a:ext cx="114141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TextBox 18"/>
          <p:cNvSpPr txBox="1">
            <a:spLocks noChangeArrowheads="1"/>
          </p:cNvSpPr>
          <p:nvPr/>
        </p:nvSpPr>
        <p:spPr bwMode="auto">
          <a:xfrm>
            <a:off x="127000" y="4703763"/>
            <a:ext cx="318293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вырабатывать умение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делать язык широким,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удерживать его в спокойном,  расслабленном состоянии.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Рот открыть. Положить  широкий расслабленный   язык  на нижнюю  губу.  Занести  «лопатку» в рот,  стараясь не    напрягать язык.</a:t>
            </a:r>
          </a:p>
        </p:txBody>
      </p:sp>
      <p:pic>
        <p:nvPicPr>
          <p:cNvPr id="21" name="Picture 7" descr="__452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3225" y="211138"/>
            <a:ext cx="969963" cy="9318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088" name="TextBox 21"/>
          <p:cNvSpPr txBox="1">
            <a:spLocks noChangeArrowheads="1"/>
          </p:cNvSpPr>
          <p:nvPr/>
        </p:nvSpPr>
        <p:spPr bwMode="auto">
          <a:xfrm>
            <a:off x="3341688" y="285750"/>
            <a:ext cx="318293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вырабатывать подъем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боковых краев и кончика языка,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умение удерживать язык в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таком положении.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Открыть рот. Широкий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язык  поднять к верхней губе.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Прогнуть среднюю часть языка,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загнув кверху  боковые края.</a:t>
            </a:r>
          </a:p>
        </p:txBody>
      </p:sp>
      <p:pic>
        <p:nvPicPr>
          <p:cNvPr id="25" name="Рисунок 24" descr="7316616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375" y="3286125"/>
            <a:ext cx="1150938" cy="1143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3090" name="TextBox 22"/>
          <p:cNvSpPr txBox="1">
            <a:spLocks noChangeArrowheads="1"/>
          </p:cNvSpPr>
          <p:nvPr/>
        </p:nvSpPr>
        <p:spPr bwMode="auto">
          <a:xfrm>
            <a:off x="3341688" y="2000250"/>
            <a:ext cx="318293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вырабатывать движение языка вверх, растягивать подъязычную связку.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Присасывать язык к нёбу,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растягивая подъязычную связку. Щелкать языком медленно, сильно. Нижняя челюсть должна быть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       неподвижна!</a:t>
            </a:r>
          </a:p>
        </p:txBody>
      </p:sp>
      <p:sp>
        <p:nvSpPr>
          <p:cNvPr id="3091" name="TextBox 23"/>
          <p:cNvSpPr txBox="1">
            <a:spLocks noChangeArrowheads="1"/>
          </p:cNvSpPr>
          <p:nvPr/>
        </p:nvSpPr>
        <p:spPr bwMode="auto">
          <a:xfrm>
            <a:off x="3341688" y="3571875"/>
            <a:ext cx="3182937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вырабатывать 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движение языка  вверх,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растягивать подъязычную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связку.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Улыбнуться, приоткрыть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рот. Присосать широкий язык всей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плоскостью к нёбу и открыть рот.</a:t>
            </a:r>
          </a:p>
        </p:txBody>
      </p:sp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1375" y="5072063"/>
            <a:ext cx="1000125" cy="100012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093" name="TextBox 27"/>
          <p:cNvSpPr txBox="1">
            <a:spLocks noChangeArrowheads="1"/>
          </p:cNvSpPr>
          <p:nvPr/>
        </p:nvSpPr>
        <p:spPr bwMode="auto">
          <a:xfrm>
            <a:off x="3494088" y="5065713"/>
            <a:ext cx="31829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развивать подвижность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языка, вырабатывать подъем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широкой передней части языка.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Рот приоткрыть.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Широким языком облизывать верхнюю губу, делая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движения сверху вниз.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Нижняя челюсть неподвижна!</a:t>
            </a:r>
          </a:p>
        </p:txBody>
      </p:sp>
      <p:sp>
        <p:nvSpPr>
          <p:cNvPr id="3094" name="Прямоугольник 15"/>
          <p:cNvSpPr>
            <a:spLocks noChangeArrowheads="1"/>
          </p:cNvSpPr>
          <p:nvPr/>
        </p:nvSpPr>
        <p:spPr bwMode="auto">
          <a:xfrm>
            <a:off x="4310063" y="4857750"/>
            <a:ext cx="228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E46C0A"/>
                </a:solidFill>
                <a:latin typeface="Comic Sans MS" pitchFamily="66" charset="0"/>
              </a:rPr>
              <a:t>6. Вкусное варенье.</a:t>
            </a:r>
          </a:p>
        </p:txBody>
      </p:sp>
      <p:sp>
        <p:nvSpPr>
          <p:cNvPr id="3095" name="TextBox 26"/>
          <p:cNvSpPr txBox="1">
            <a:spLocks noChangeArrowheads="1"/>
          </p:cNvSpPr>
          <p:nvPr/>
        </p:nvSpPr>
        <p:spPr bwMode="auto">
          <a:xfrm>
            <a:off x="6669088" y="285750"/>
            <a:ext cx="31416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учиться удерживать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кончик языка за верхними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зубами, развивать умение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управлять языком,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точность движений.</a:t>
            </a:r>
          </a:p>
          <a:p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Сначала при  закрытом,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затем при 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открытом  рте.</a:t>
            </a:r>
            <a:endParaRPr lang="en-US" sz="14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 «Почистить»  кончиком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языка 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верхние зубы с внутренней стороны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(слева – направо, сверху – вниз).    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Нижняя челюсть неподвижна.</a:t>
            </a:r>
          </a:p>
        </p:txBody>
      </p:sp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69350" y="404813"/>
            <a:ext cx="1008063" cy="10080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8850" y="2214563"/>
            <a:ext cx="923925" cy="9271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3098" name="Рисунок 2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1273954">
            <a:off x="277813" y="6048375"/>
            <a:ext cx="10906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9" name="TextBox 18"/>
          <p:cNvSpPr txBox="1">
            <a:spLocks noChangeArrowheads="1"/>
          </p:cNvSpPr>
          <p:nvPr/>
        </p:nvSpPr>
        <p:spPr bwMode="auto">
          <a:xfrm>
            <a:off x="6665913" y="2687638"/>
            <a:ext cx="318293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укреплять круговую мышцу рта,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развивать умение округлять губы и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удерживать их в таком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положении.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Рот приоткрыть. Губы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округлить и немного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вытянуть вперед.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Упражнение делается без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напряжения, одними губами.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Нижняя челюсть неподвижна!</a:t>
            </a:r>
          </a:p>
        </p:txBody>
      </p:sp>
      <p:pic>
        <p:nvPicPr>
          <p:cNvPr id="31" name="Рисунок 30" descr="бублик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8697913" y="3068638"/>
            <a:ext cx="1008062" cy="100806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3101" name="Рисунок 33" descr="погреем ладошки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667500" y="4929188"/>
            <a:ext cx="11414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2" name="TextBox 18"/>
          <p:cNvSpPr txBox="1">
            <a:spLocks noChangeArrowheads="1"/>
          </p:cNvSpPr>
          <p:nvPr/>
        </p:nvSpPr>
        <p:spPr bwMode="auto">
          <a:xfrm>
            <a:off x="6681788" y="4919663"/>
            <a:ext cx="3182937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укреплять круговую мышцу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рта,  развивать умение       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округлять губы и  удерживать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их в таком положении.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Рот открыть. Губы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вытянуть вперед.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Произносить на выдохе звук Х (х-х-х),  как бы согревая     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ладошки.</a:t>
            </a:r>
          </a:p>
        </p:txBody>
      </p:sp>
      <p:sp>
        <p:nvSpPr>
          <p:cNvPr id="3103" name="TextBox 17"/>
          <p:cNvSpPr txBox="1">
            <a:spLocks noChangeArrowheads="1"/>
          </p:cNvSpPr>
          <p:nvPr/>
        </p:nvSpPr>
        <p:spPr bwMode="auto">
          <a:xfrm>
            <a:off x="95250" y="2446338"/>
            <a:ext cx="31432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latin typeface="Times New Roman" pitchFamily="18" charset="0"/>
                <a:cs typeface="Times New Roman" pitchFamily="18" charset="0"/>
              </a:rPr>
              <a:t>: вырабатывать умение,</a:t>
            </a:r>
          </a:p>
          <a:p>
            <a:r>
              <a:rPr lang="ru-RU" sz="1100" b="1" i="1">
                <a:latin typeface="Times New Roman" pitchFamily="18" charset="0"/>
                <a:cs typeface="Times New Roman" pitchFamily="18" charset="0"/>
              </a:rPr>
              <a:t>  расслабив   мышцы языка,  </a:t>
            </a:r>
          </a:p>
          <a:p>
            <a:r>
              <a:rPr lang="ru-RU" sz="1100" b="1" i="1">
                <a:latin typeface="Times New Roman" pitchFamily="18" charset="0"/>
                <a:cs typeface="Times New Roman" pitchFamily="18" charset="0"/>
              </a:rPr>
              <a:t>  удерживать его широко </a:t>
            </a:r>
          </a:p>
          <a:p>
            <a:r>
              <a:rPr lang="ru-RU" sz="1100" b="1" i="1">
                <a:latin typeface="Times New Roman" pitchFamily="18" charset="0"/>
                <a:cs typeface="Times New Roman" pitchFamily="18" charset="0"/>
              </a:rPr>
              <a:t>  распластанным.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Положить широкий язык на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нижнюю губу. Пошлепывая его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губами, произносить: пя-пя-пя…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Остановиться и удерживать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широкий язык в  спокойном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положении.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588</Words>
  <Application>Microsoft Office PowerPoint</Application>
  <PresentationFormat>Лист A4 (210x297 мм)</PresentationFormat>
  <Paragraphs>107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Century Gothic</vt:lpstr>
      <vt:lpstr>Palatino Linotype</vt:lpstr>
      <vt:lpstr>Comic Sans MS</vt:lpstr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52</cp:revision>
  <dcterms:created xsi:type="dcterms:W3CDTF">2013-01-18T15:52:57Z</dcterms:created>
  <dcterms:modified xsi:type="dcterms:W3CDTF">2013-03-03T11:32:27Z</dcterms:modified>
</cp:coreProperties>
</file>