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62" r:id="rId2"/>
    <p:sldId id="256" r:id="rId3"/>
    <p:sldId id="258" r:id="rId4"/>
    <p:sldId id="259" r:id="rId5"/>
    <p:sldId id="260" r:id="rId6"/>
    <p:sldId id="261" r:id="rId7"/>
    <p:sldId id="263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BDBED569-4797-4DF1-A0F4-6AAB3CD982D8}" styleName="Светлый стиль 3 -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8FD4443E-F989-4FC4-A0C8-D5A2AF1F390B}" styleName="Темный стиль 1 - акцент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638B1855-1B75-4FBE-930C-398BA8C253C6}" styleName="Стиль из темы 2 - акцент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517" autoAdjust="0"/>
    <p:restoredTop sz="94660"/>
  </p:normalViewPr>
  <p:slideViewPr>
    <p:cSldViewPr>
      <p:cViewPr varScale="1">
        <p:scale>
          <a:sx n="79" d="100"/>
          <a:sy n="79" d="100"/>
        </p:scale>
        <p:origin x="250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7AA988-7F7F-4745-8CD4-94696038D9B5}" type="datetimeFigureOut">
              <a:rPr lang="ru-RU" smtClean="0"/>
              <a:t>12.11.2014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B59DD8-DB0A-4B26-8886-57290DBD0D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37321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12.11.2014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0" y="0"/>
            <a:ext cx="9144000" cy="15716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4400" b="1" i="0" u="none" strike="noStrike" kern="1200" normalizeH="0" baseline="0" noProof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Скругленная прямоугольная выноска 5"/>
          <p:cNvSpPr/>
          <p:nvPr/>
        </p:nvSpPr>
        <p:spPr>
          <a:xfrm>
            <a:off x="71406" y="214290"/>
            <a:ext cx="9001156" cy="2643206"/>
          </a:xfrm>
          <a:prstGeom prst="wedgeRoundRectCallout">
            <a:avLst>
              <a:gd name="adj1" fmla="val 4439"/>
              <a:gd name="adj2" fmla="val 74844"/>
              <a:gd name="adj3" fmla="val 16667"/>
            </a:avLst>
          </a:prstGeom>
          <a:noFill/>
          <a:ln w="7620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4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Формирование </a:t>
            </a:r>
          </a:p>
          <a:p>
            <a:pPr lvl="0" algn="ctr"/>
            <a:r>
              <a:rPr lang="ru-RU" sz="4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ключевых компетенций школьников на уроках </a:t>
            </a:r>
            <a:r>
              <a:rPr lang="ru-RU" sz="4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математики и физики</a:t>
            </a:r>
            <a:endParaRPr lang="ru-RU" sz="4000" b="1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algn="ctr"/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0" y="4214818"/>
            <a:ext cx="6715140" cy="1077218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</a:bodyPr>
          <a:lstStyle/>
          <a:p>
            <a:r>
              <a:rPr lang="ru-RU" sz="2000" b="1" dirty="0" smtClean="0">
                <a:ln w="1905"/>
                <a:solidFill>
                  <a:schemeClr val="tx1">
                    <a:lumMod val="75000"/>
                    <a:lumOff val="2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Подготовила:    учитель математики и физики                </a:t>
            </a:r>
          </a:p>
          <a:p>
            <a:r>
              <a:rPr lang="ru-RU" sz="2000" b="1" dirty="0" smtClean="0">
                <a:ln w="1905"/>
                <a:solidFill>
                  <a:schemeClr val="tx1">
                    <a:lumMod val="75000"/>
                    <a:lumOff val="2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                           МКОУ «</a:t>
            </a:r>
            <a:r>
              <a:rPr lang="ru-RU" sz="2000" b="1" dirty="0" err="1" smtClean="0">
                <a:ln w="1905"/>
                <a:solidFill>
                  <a:schemeClr val="tx1">
                    <a:lumMod val="75000"/>
                    <a:lumOff val="2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Шеломовская</a:t>
            </a:r>
            <a:r>
              <a:rPr lang="ru-RU" sz="2000" b="1" dirty="0" smtClean="0">
                <a:ln w="1905"/>
                <a:solidFill>
                  <a:schemeClr val="tx1">
                    <a:lumMod val="75000"/>
                    <a:lumOff val="2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СОШ» </a:t>
            </a:r>
          </a:p>
          <a:p>
            <a:r>
              <a:rPr lang="ru-RU" sz="20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Monotype Corsiva" pitchFamily="66" charset="0"/>
              </a:rPr>
              <a:t>                               </a:t>
            </a:r>
            <a:r>
              <a:rPr lang="ru-RU" sz="2400" b="1" dirty="0" err="1" smtClean="0">
                <a:ln w="1905"/>
                <a:solidFill>
                  <a:schemeClr val="tx1">
                    <a:lumMod val="50000"/>
                    <a:lumOff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</a:rPr>
              <a:t>Мамеева-Шварцман</a:t>
            </a:r>
            <a:r>
              <a:rPr lang="ru-RU" sz="2400" b="1" dirty="0" smtClean="0">
                <a:ln w="1905"/>
                <a:solidFill>
                  <a:schemeClr val="tx1">
                    <a:lumMod val="50000"/>
                    <a:lumOff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Monotype Corsiva" pitchFamily="66" charset="0"/>
              </a:rPr>
              <a:t> Ирина Михайловна</a:t>
            </a:r>
            <a:endParaRPr lang="ru-RU" sz="20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tx1">
                  <a:lumMod val="50000"/>
                  <a:lumOff val="50000"/>
                </a:schemeClr>
              </a:solidFill>
              <a:latin typeface="Monotype Corsiva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714744" y="5929330"/>
            <a:ext cx="16430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2012</a:t>
            </a:r>
            <a:endParaRPr lang="ru-RU" sz="2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0" y="1571624"/>
            <a:ext cx="9144000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ценностно-смысловая компетенция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(чёткое представление учеником, что и как он изучает и каким образом он сможет использовать полученные знания в последующей жизни)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общекультурная компетенция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(знание духовно-нравственных основ жизни человечества, отдельных народов, культурологические основы семейных, социальных, общественных явлений и традиций)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учебно-познавательная компетенция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(способность учиться всю жизнь как основа непрерывной подготовки в профессиональном плане, а также в личной и общественной жизни)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информационная компетенция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(владение информационными технологиями, понимание их применения, сбор и обработка необходимой информации)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коммуникативная компетенция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(умение общаться, уважение друг друга, способность жить с людьми других культур, языков и религий)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социально-трудовая компетенция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(профессиональное самоопределение)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компетенция личностного самосовершенствования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(способность учиться всю жизнь как основа непрерывной подготовки в профессиональном плане, а также в личной и общественной жизни)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1428736"/>
          </a:xfrm>
        </p:spPr>
        <p:txBody>
          <a:bodyPr>
            <a:noAutofit/>
          </a:bodyPr>
          <a:lstStyle/>
          <a:p>
            <a:r>
              <a:rPr lang="ru-RU" sz="2800" dirty="0" smtClean="0"/>
              <a:t>Классификация </a:t>
            </a:r>
            <a:br>
              <a:rPr lang="ru-RU" sz="2800" dirty="0" smtClean="0"/>
            </a:br>
            <a:r>
              <a:rPr lang="ru-RU" sz="2800" dirty="0" smtClean="0"/>
              <a:t>ключевых образовательных  компетенций </a:t>
            </a:r>
            <a:br>
              <a:rPr lang="ru-RU" sz="2800" dirty="0" smtClean="0"/>
            </a:br>
            <a:r>
              <a:rPr lang="ru-RU" sz="2800" dirty="0" smtClean="0"/>
              <a:t>А.В. Хуторского:</a:t>
            </a:r>
            <a:endParaRPr lang="ru-RU" sz="2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2984"/>
          </a:xfrm>
        </p:spPr>
        <p:txBody>
          <a:bodyPr>
            <a:no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Проектно-исследовательская деятельность и формирование ключевых компетенций учащихся</a:t>
            </a:r>
            <a:endParaRPr lang="ru-RU" sz="2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1143001"/>
          <a:ext cx="9144000" cy="57635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  <a:gridCol w="3048000"/>
              </a:tblGrid>
              <a:tr h="71436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Задачи</a:t>
                      </a:r>
                      <a:endParaRPr lang="ru-RU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Умения, навыки</a:t>
                      </a:r>
                      <a:endParaRPr lang="ru-RU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cs typeface="Times New Roman" pitchFamily="18" charset="0"/>
                        </a:rPr>
                        <a:t>Формируемые компетенции</a:t>
                      </a:r>
                      <a:endParaRPr lang="ru-RU" sz="2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00322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Приобретение учащимися </a:t>
                      </a:r>
                      <a:r>
                        <a:rPr lang="ru-RU" sz="1600" dirty="0" err="1">
                          <a:latin typeface="Times New Roman" pitchFamily="18" charset="0"/>
                          <a:cs typeface="Times New Roman" pitchFamily="18" charset="0"/>
                        </a:rPr>
                        <a:t>общеучебных</a:t>
                      </a: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 умений </a:t>
                      </a:r>
                      <a:endParaRPr lang="ru-RU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Работать с учебником, составлять таблицы, оформлять наблюдения, формулировать мысли во внутренней и внешней речи, осуществлять самоконтроль, проводить самоанализ и т.д. </a:t>
                      </a:r>
                      <a:endParaRPr lang="ru-RU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cs typeface="Times New Roman" pitchFamily="18" charset="0"/>
                        </a:rPr>
                        <a:t>Общение, саморазвитие, информационные компетенции </a:t>
                      </a:r>
                      <a:endParaRPr lang="ru-RU" sz="2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66577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cs typeface="Times New Roman" pitchFamily="18" charset="0"/>
                        </a:rPr>
                        <a:t>Приобретение учащимися специальных умений </a:t>
                      </a:r>
                      <a:endParaRPr lang="ru-RU" sz="2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Усвоение фактического материала по предмету </a:t>
                      </a:r>
                      <a:endParaRPr lang="ru-RU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cs typeface="Times New Roman" pitchFamily="18" charset="0"/>
                        </a:rPr>
                        <a:t>Предметные компетенции </a:t>
                      </a:r>
                      <a:endParaRPr lang="ru-RU" sz="2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66577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 pitchFamily="18" charset="0"/>
                          <a:cs typeface="Times New Roman" pitchFamily="18" charset="0"/>
                        </a:rPr>
                        <a:t>Приобретение учащимися интеллектуальных умений </a:t>
                      </a:r>
                      <a:endParaRPr lang="ru-RU" sz="2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Анализировать, сравнивать, обобщать, и т.д. </a:t>
                      </a:r>
                      <a:endParaRPr lang="ru-RU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Решение проблем, саморазвитие </a:t>
                      </a:r>
                      <a:endParaRPr lang="ru-RU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71443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Приобретение учащимися исследовательских знаний и умений </a:t>
                      </a:r>
                      <a:endParaRPr lang="ru-RU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Выделять проблемы, формулировать гипотезы, планировать эксперимент в соответствии с гипотезой, интегрировать данные, делать выводы </a:t>
                      </a:r>
                      <a:endParaRPr lang="ru-RU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Решение проблем, саморазвитие, сотрудничество </a:t>
                      </a:r>
                      <a:endParaRPr lang="ru-RU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00042"/>
          </a:xfrm>
        </p:spPr>
        <p:txBody>
          <a:bodyPr>
            <a:noAutofit/>
          </a:bodyPr>
          <a:lstStyle/>
          <a:p>
            <a:r>
              <a:rPr lang="ru-RU" sz="2400" dirty="0" smtClean="0"/>
              <a:t>Возрастные группы учащихся и соответствующие им уровни уроков</a:t>
            </a:r>
            <a:endParaRPr lang="ru-RU" sz="24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0" y="500042"/>
          <a:ext cx="9144000" cy="63579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5852"/>
                <a:gridCol w="5857916"/>
                <a:gridCol w="2000232"/>
              </a:tblGrid>
              <a:tr h="55197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b="1" i="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Уровень урока, вид исследования, возрастная группа</a:t>
                      </a:r>
                      <a:endParaRPr lang="ru-RU" sz="1100" i="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Деятельность учителя</a:t>
                      </a:r>
                      <a:endParaRPr lang="ru-RU" sz="1600" i="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b="1" i="0" dirty="0">
                          <a:solidFill>
                            <a:schemeClr val="bg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Деятельность учащихся</a:t>
                      </a:r>
                      <a:endParaRPr lang="ru-RU" sz="1600" i="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74076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Начальный 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 уровень 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 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Обучение исследованию 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7-9 класс 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 доске обязательно пишет названия основных ступеней исследовательской деятельности. Формулирует проблему, сообщает тему и цель исследования.                                                                                Дает готовый алгоритм исследовательской работы. Ведет учебный процесс, используя термины «проблема», «гипотеза», «вывод» и т.д. 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Использует вопросы: 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 чем проблема?    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Каковы 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этапы деятельности исследования?                   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Что такое гипотеза?   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Какое 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можно выдвинуть предположение? 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Данное высказывание предполагаемое или доказанное? 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Отвечают на поставленные учителем вопросы. 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Следуют алгоритму работы, предложенному мной. 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Сверяют свои действия с образцом исследования, используя информацию, записанную на доске. 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13765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Продвинутый 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 уровень 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 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Обучающее исследование 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9-10 класс 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 доске записывает названия ступеней исследовательской деятельности по необходимости.  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Формулирует 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проблему. 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Подводит 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учащихся к пониманию темы и цели исследования. 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Направляет 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деятельность учащихся в русло исследовательской работы без использования терминов «проблема», «гипотеза», «вывод» и т.д. 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Обращает 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внимание учеников на схему исследовательской деятельности по необходимости. 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Использует вопросы: 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 чего необходимо начать исследование?  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Что 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нужно выяснить?                                                             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Как это сделать?  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Как 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поступил бы исследователь на этом этапе работы?                                                                               Верный ли вы сделали выбор? 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Самостоятельно планируют и выполняют исследовательскую работу. 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При необходимости консультируются с учителем.                                Получают оценку (правильно или не правильно) за каждый этап работы. 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92756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Высший 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 уровень 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 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Творческое исследование 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10-11 класс 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Формулирует проблему.                                                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Подводит учащихся к самостоятельному формулированию темы и цели исследования.                  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Создает условия для исследовательской деятельности: обеспечивает учебный процесс дидактическим материалом, организует индивидуальную работу и деловое общение учащихся в группах или парах.                             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Использует вопросы: 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Ясна ли цель работы?     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Все 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ли понятно в выданных материалах?                           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 каком этапе работы находитесь?    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Уложитесь 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ли по времени?   </a:t>
                      </a: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Каков 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итог работы?                                                          Оценивает результаты работы в конце урока. 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Планируют и проводят исследовательскую деятельность самостоятельно, без помощи учителя и консультации. 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00042"/>
          </a:xfrm>
        </p:spPr>
        <p:txBody>
          <a:bodyPr>
            <a:no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Функционально-динамическая модель формирования ключевых образовательных компетенций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486" name="Text Box 150"/>
          <p:cNvSpPr txBox="1">
            <a:spLocks noChangeArrowheads="1"/>
          </p:cNvSpPr>
          <p:nvPr/>
        </p:nvSpPr>
        <p:spPr bwMode="auto">
          <a:xfrm>
            <a:off x="2571736" y="500042"/>
            <a:ext cx="4121150" cy="214314"/>
          </a:xfrm>
          <a:prstGeom prst="rect">
            <a:avLst/>
          </a:prstGeom>
          <a:solidFill>
            <a:srgbClr val="0000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1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</a:rPr>
              <a:t>СУБЪЕКТ ПЕДАГОГИЧЕСКОЙ ТЕХНОЛОГИИ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</p:txBody>
      </p:sp>
      <p:sp>
        <p:nvSpPr>
          <p:cNvPr id="14487" name="Text Box 151"/>
          <p:cNvSpPr txBox="1">
            <a:spLocks noChangeArrowheads="1"/>
          </p:cNvSpPr>
          <p:nvPr/>
        </p:nvSpPr>
        <p:spPr bwMode="auto">
          <a:xfrm>
            <a:off x="2571736" y="714356"/>
            <a:ext cx="4121150" cy="214314"/>
          </a:xfrm>
          <a:prstGeom prst="rect">
            <a:avLst/>
          </a:prstGeom>
          <a:solidFill>
            <a:srgbClr val="00CC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УЧЕНИК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4488" name="AutoShape 152"/>
          <p:cNvSpPr>
            <a:spLocks noChangeArrowheads="1"/>
          </p:cNvSpPr>
          <p:nvPr/>
        </p:nvSpPr>
        <p:spPr bwMode="auto">
          <a:xfrm flipV="1">
            <a:off x="3143240" y="928670"/>
            <a:ext cx="3000396" cy="285752"/>
          </a:xfrm>
          <a:prstGeom prst="upArrowCallout">
            <a:avLst>
              <a:gd name="adj1" fmla="val 194444"/>
              <a:gd name="adj2" fmla="val 194444"/>
              <a:gd name="adj3" fmla="val 23704"/>
              <a:gd name="adj4" fmla="val 66667"/>
            </a:avLst>
          </a:prstGeom>
          <a:gradFill rotWithShape="1">
            <a:gsLst>
              <a:gs pos="0">
                <a:srgbClr val="FF0000">
                  <a:gamma/>
                  <a:shade val="46275"/>
                  <a:invGamma/>
                </a:srgbClr>
              </a:gs>
              <a:gs pos="100000">
                <a:srgbClr val="FF0000"/>
              </a:gs>
            </a:gsLst>
            <a:lin ang="5400000" scaled="1"/>
          </a:gra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18" name="TextBox 117"/>
          <p:cNvSpPr txBox="1"/>
          <p:nvPr/>
        </p:nvSpPr>
        <p:spPr>
          <a:xfrm>
            <a:off x="4286248" y="928670"/>
            <a:ext cx="7143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/>
              <a:t>Цель</a:t>
            </a:r>
            <a:endParaRPr lang="ru-RU" sz="1400" dirty="0"/>
          </a:p>
        </p:txBody>
      </p:sp>
      <p:grpSp>
        <p:nvGrpSpPr>
          <p:cNvPr id="14489" name="Group 153"/>
          <p:cNvGrpSpPr>
            <a:grpSpLocks/>
          </p:cNvGrpSpPr>
          <p:nvPr/>
        </p:nvGrpSpPr>
        <p:grpSpPr bwMode="auto">
          <a:xfrm>
            <a:off x="2214546" y="1214422"/>
            <a:ext cx="4876800" cy="714380"/>
            <a:chOff x="3210" y="2136"/>
            <a:chExt cx="5760" cy="936"/>
          </a:xfrm>
        </p:grpSpPr>
        <p:sp>
          <p:nvSpPr>
            <p:cNvPr id="14490" name="Text Box 154"/>
            <p:cNvSpPr txBox="1">
              <a:spLocks noChangeArrowheads="1"/>
            </p:cNvSpPr>
            <p:nvPr/>
          </p:nvSpPr>
          <p:spPr bwMode="auto">
            <a:xfrm>
              <a:off x="6081" y="2396"/>
              <a:ext cx="2754" cy="676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05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Уровень </a:t>
              </a:r>
              <a:r>
                <a:rPr kumimoji="0" lang="ru-RU" sz="1050" b="1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сформированности</a:t>
              </a:r>
              <a:r>
                <a:rPr kumimoji="0" lang="ru-RU" sz="105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 ключевых образовательных компетенций учащихся</a:t>
              </a:r>
              <a:endPara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4491" name="Text Box 155"/>
            <p:cNvSpPr txBox="1">
              <a:spLocks noChangeArrowheads="1"/>
            </p:cNvSpPr>
            <p:nvPr/>
          </p:nvSpPr>
          <p:spPr bwMode="auto">
            <a:xfrm>
              <a:off x="3336" y="2396"/>
              <a:ext cx="2753" cy="676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05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Готовность учащихся </a:t>
              </a:r>
              <a:br>
                <a:rPr kumimoji="0" lang="ru-RU" sz="105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</a:br>
              <a:r>
                <a:rPr kumimoji="0" lang="ru-RU" sz="105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к проектно-исследовательской деятельности</a:t>
              </a:r>
              <a:endParaRPr kumimoji="0" lang="ru-RU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4492" name="Rectangle 156"/>
            <p:cNvSpPr>
              <a:spLocks noChangeArrowheads="1"/>
            </p:cNvSpPr>
            <p:nvPr/>
          </p:nvSpPr>
          <p:spPr bwMode="auto">
            <a:xfrm>
              <a:off x="3210" y="2136"/>
              <a:ext cx="5760" cy="297"/>
            </a:xfrm>
            <a:prstGeom prst="rect">
              <a:avLst/>
            </a:prstGeom>
            <a:gradFill rotWithShape="1">
              <a:gsLst>
                <a:gs pos="0">
                  <a:srgbClr val="00FF00">
                    <a:gamma/>
                    <a:shade val="46275"/>
                    <a:invGamma/>
                  </a:srgbClr>
                </a:gs>
                <a:gs pos="50000">
                  <a:srgbClr val="00FF00"/>
                </a:gs>
                <a:gs pos="100000">
                  <a:srgbClr val="00FF00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05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ВХОДНАЯ ДИАГНОСТИКА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  <p:sp>
        <p:nvSpPr>
          <p:cNvPr id="14493" name="AutoShape 157"/>
          <p:cNvSpPr>
            <a:spLocks noChangeArrowheads="1"/>
          </p:cNvSpPr>
          <p:nvPr/>
        </p:nvSpPr>
        <p:spPr bwMode="auto">
          <a:xfrm>
            <a:off x="3714744" y="1928802"/>
            <a:ext cx="1827212" cy="214314"/>
          </a:xfrm>
          <a:prstGeom prst="downArrow">
            <a:avLst>
              <a:gd name="adj1" fmla="val 50019"/>
              <a:gd name="adj2" fmla="val 63148"/>
            </a:avLst>
          </a:prstGeom>
          <a:gradFill rotWithShape="1">
            <a:gsLst>
              <a:gs pos="0">
                <a:srgbClr val="FF6600">
                  <a:gamma/>
                  <a:shade val="46275"/>
                  <a:invGamma/>
                </a:srgbClr>
              </a:gs>
              <a:gs pos="100000">
                <a:srgbClr val="FF6600"/>
              </a:gs>
            </a:gsLst>
            <a:lin ang="5400000" scaled="1"/>
          </a:gra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4494" name="Text Box 158"/>
          <p:cNvSpPr txBox="1">
            <a:spLocks noChangeArrowheads="1"/>
          </p:cNvSpPr>
          <p:nvPr/>
        </p:nvSpPr>
        <p:spPr bwMode="auto">
          <a:xfrm>
            <a:off x="1428728" y="2143116"/>
            <a:ext cx="6096000" cy="357190"/>
          </a:xfrm>
          <a:prstGeom prst="rect">
            <a:avLst/>
          </a:prstGeom>
          <a:gradFill rotWithShape="1">
            <a:gsLst>
              <a:gs pos="0">
                <a:srgbClr val="00FF00">
                  <a:gamma/>
                  <a:shade val="46275"/>
                  <a:invGamma/>
                </a:srgbClr>
              </a:gs>
              <a:gs pos="50000">
                <a:srgbClr val="00FF00"/>
              </a:gs>
              <a:gs pos="100000">
                <a:srgbClr val="00FF00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60325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РАЗРАБОТКА АЛГОРИТМА ДЕЙСТВИЙ </a:t>
            </a:r>
            <a:br>
              <a:rPr kumimoji="0" lang="ru-RU" sz="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</a:br>
            <a:r>
              <a:rPr kumimoji="0" lang="ru-RU" sz="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ПО ФОРМИРОВАНИЮ КЛЮЧЕВЫХ ОБРАЗОВАТЕЛЬНЫХ КОМПЕТЕНЦИЙ УЧАЩИХСЯ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pSp>
        <p:nvGrpSpPr>
          <p:cNvPr id="14495" name="Group 159"/>
          <p:cNvGrpSpPr>
            <a:grpSpLocks/>
          </p:cNvGrpSpPr>
          <p:nvPr/>
        </p:nvGrpSpPr>
        <p:grpSpPr bwMode="auto">
          <a:xfrm>
            <a:off x="1428728" y="2500304"/>
            <a:ext cx="6096000" cy="714381"/>
            <a:chOff x="2305" y="3957"/>
            <a:chExt cx="7200" cy="874"/>
          </a:xfrm>
        </p:grpSpPr>
        <p:sp>
          <p:nvSpPr>
            <p:cNvPr id="14496" name="Text Box 160"/>
            <p:cNvSpPr txBox="1">
              <a:spLocks noChangeArrowheads="1"/>
            </p:cNvSpPr>
            <p:nvPr/>
          </p:nvSpPr>
          <p:spPr bwMode="auto">
            <a:xfrm>
              <a:off x="2305" y="4235"/>
              <a:ext cx="7200" cy="317"/>
            </a:xfrm>
            <a:prstGeom prst="rect">
              <a:avLst/>
            </a:prstGeom>
            <a:gradFill rotWithShape="1">
              <a:gsLst>
                <a:gs pos="0">
                  <a:srgbClr val="00FF00">
                    <a:gamma/>
                    <a:shade val="46275"/>
                    <a:invGamma/>
                  </a:srgbClr>
                </a:gs>
                <a:gs pos="50000">
                  <a:srgbClr val="00FF00"/>
                </a:gs>
                <a:gs pos="100000">
                  <a:srgbClr val="00FF00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05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ПОСТРОЕНИЕ МАКРОСТРУКТУРЫ УЧЕБНОГО ЗАНЯТИЯ</a:t>
              </a:r>
              <a:endPara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4497" name="Text Box 161"/>
            <p:cNvSpPr txBox="1">
              <a:spLocks noChangeArrowheads="1"/>
            </p:cNvSpPr>
            <p:nvPr/>
          </p:nvSpPr>
          <p:spPr bwMode="auto">
            <a:xfrm>
              <a:off x="2305" y="4513"/>
              <a:ext cx="7200" cy="31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2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Проектно-исследовательская деятельность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4498" name="AutoShape 162"/>
            <p:cNvSpPr>
              <a:spLocks noChangeArrowheads="1"/>
            </p:cNvSpPr>
            <p:nvPr/>
          </p:nvSpPr>
          <p:spPr bwMode="auto">
            <a:xfrm>
              <a:off x="5005" y="3957"/>
              <a:ext cx="2158" cy="278"/>
            </a:xfrm>
            <a:prstGeom prst="downArrow">
              <a:avLst>
                <a:gd name="adj1" fmla="val 50019"/>
                <a:gd name="adj2" fmla="val 63148"/>
              </a:avLst>
            </a:prstGeom>
            <a:gradFill rotWithShape="1">
              <a:gsLst>
                <a:gs pos="0">
                  <a:srgbClr val="FF6600">
                    <a:gamma/>
                    <a:shade val="46275"/>
                    <a:invGamma/>
                  </a:srgbClr>
                </a:gs>
                <a:gs pos="100000">
                  <a:srgbClr val="FF6600"/>
                </a:gs>
              </a:gsLst>
              <a:lin ang="540000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  <p:sp>
        <p:nvSpPr>
          <p:cNvPr id="14499" name="AutoShape 163"/>
          <p:cNvSpPr>
            <a:spLocks noChangeArrowheads="1"/>
          </p:cNvSpPr>
          <p:nvPr/>
        </p:nvSpPr>
        <p:spPr bwMode="auto">
          <a:xfrm>
            <a:off x="3714744" y="3214686"/>
            <a:ext cx="1827213" cy="214314"/>
          </a:xfrm>
          <a:prstGeom prst="downArrow">
            <a:avLst>
              <a:gd name="adj1" fmla="val 50019"/>
              <a:gd name="adj2" fmla="val 63148"/>
            </a:avLst>
          </a:prstGeom>
          <a:gradFill rotWithShape="1">
            <a:gsLst>
              <a:gs pos="0">
                <a:srgbClr val="FF6600">
                  <a:gamma/>
                  <a:shade val="46275"/>
                  <a:invGamma/>
                </a:srgbClr>
              </a:gs>
              <a:gs pos="100000">
                <a:srgbClr val="FF6600"/>
              </a:gs>
            </a:gsLst>
            <a:lin ang="5400000" scaled="1"/>
          </a:gra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4501" name="Text Box 165"/>
          <p:cNvSpPr txBox="1">
            <a:spLocks noChangeArrowheads="1"/>
          </p:cNvSpPr>
          <p:nvPr/>
        </p:nvSpPr>
        <p:spPr bwMode="auto">
          <a:xfrm>
            <a:off x="214282" y="3429000"/>
            <a:ext cx="8715436" cy="2286016"/>
          </a:xfrm>
          <a:prstGeom prst="rect">
            <a:avLst/>
          </a:prstGeom>
          <a:gradFill rotWithShape="1">
            <a:gsLst>
              <a:gs pos="0">
                <a:srgbClr val="00FF00">
                  <a:gamma/>
                  <a:shade val="46275"/>
                  <a:invGamma/>
                </a:srgbClr>
              </a:gs>
              <a:gs pos="50000">
                <a:srgbClr val="00FF00"/>
              </a:gs>
              <a:gs pos="100000">
                <a:srgbClr val="00FF00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100" b="1" i="0" u="none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</a:rPr>
              <a:t>ФОРМЫ ОРГАНИЗАЦИИ УЧЕБНОГО ЗАНЯТИЯ</a:t>
            </a:r>
          </a:p>
        </p:txBody>
      </p:sp>
      <p:graphicFrame>
        <p:nvGraphicFramePr>
          <p:cNvPr id="132" name="Таблица 131"/>
          <p:cNvGraphicFramePr>
            <a:graphicFrameLocks noGrp="1"/>
          </p:cNvGraphicFramePr>
          <p:nvPr/>
        </p:nvGraphicFramePr>
        <p:xfrm>
          <a:off x="357156" y="3643314"/>
          <a:ext cx="8501127" cy="1000132"/>
        </p:xfrm>
        <a:graphic>
          <a:graphicData uri="http://schemas.openxmlformats.org/drawingml/2006/table">
            <a:tbl>
              <a:tblPr/>
              <a:tblGrid>
                <a:gridCol w="499647"/>
                <a:gridCol w="499647"/>
                <a:gridCol w="500538"/>
                <a:gridCol w="499647"/>
                <a:gridCol w="500538"/>
                <a:gridCol w="499647"/>
                <a:gridCol w="500538"/>
                <a:gridCol w="499647"/>
                <a:gridCol w="500538"/>
                <a:gridCol w="499647"/>
                <a:gridCol w="500538"/>
                <a:gridCol w="499647"/>
                <a:gridCol w="500538"/>
                <a:gridCol w="499647"/>
                <a:gridCol w="500538"/>
                <a:gridCol w="499647"/>
                <a:gridCol w="500538"/>
              </a:tblGrid>
              <a:tr h="100013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700" b="0" spc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Симпозиум</a:t>
                      </a:r>
                      <a:endParaRPr lang="ru-RU" sz="900" b="0" spc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700" b="0" spc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«Вопросы Сократа»</a:t>
                      </a:r>
                      <a:endParaRPr lang="ru-RU" sz="900" b="0" spc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700" b="0" spc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Анализ конкретных ситуаций</a:t>
                      </a:r>
                      <a:endParaRPr lang="ru-RU" sz="900" b="0" spc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700" b="0" spc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Деловая игра</a:t>
                      </a:r>
                      <a:endParaRPr lang="ru-RU" sz="900" b="0" spc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ru-RU" sz="700" b="0" spc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Инновационная игра</a:t>
                      </a:r>
                      <a:endParaRPr lang="ru-RU" sz="900" b="0" spc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24130" indent="4572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700" b="0" spc="0" dirty="0" err="1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Исследова-тельская</a:t>
                      </a:r>
                      <a:r>
                        <a:rPr lang="ru-RU" sz="700" b="0" spc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700" b="0" spc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практическая работа</a:t>
                      </a:r>
                      <a:endParaRPr lang="ru-RU" sz="1000" b="0" spc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24130" indent="4572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700" b="0" spc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Описание ситуации, инцидента, эксперимента</a:t>
                      </a:r>
                      <a:endParaRPr lang="ru-RU" sz="1000" b="0" spc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24130" indent="4572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700" b="0" spc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Поисковая лабораторная работа</a:t>
                      </a:r>
                      <a:endParaRPr lang="ru-RU" sz="1000" b="0" spc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24130" indent="4572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700" b="0" spc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«Деловая корзина»</a:t>
                      </a:r>
                      <a:endParaRPr lang="ru-RU" sz="1000" b="0" spc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24130" indent="4572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700" b="0" spc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«Думай и слушай»</a:t>
                      </a:r>
                      <a:endParaRPr lang="ru-RU" sz="1000" b="0" spc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24130" indent="4572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700" b="0" spc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Лабиринт действий</a:t>
                      </a:r>
                      <a:endParaRPr lang="ru-RU" sz="1000" b="0" spc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24130" indent="4572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700" b="0" spc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Обсуждение вполголоса</a:t>
                      </a:r>
                      <a:endParaRPr lang="ru-RU" sz="1000" b="0" spc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24130" indent="4572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700" b="0" spc="0" dirty="0" err="1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Самостоя-тельная</a:t>
                      </a:r>
                      <a:r>
                        <a:rPr lang="ru-RU" sz="700" b="0" spc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700" b="0" spc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исследовательская работа учащихся</a:t>
                      </a:r>
                      <a:endParaRPr lang="ru-RU" sz="1000" b="0" spc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24130" indent="4572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700" b="0" spc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Проектная деятельность</a:t>
                      </a:r>
                      <a:endParaRPr lang="ru-RU" sz="1000" b="0" spc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24130" indent="4572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700" b="0" spc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Дискуссия</a:t>
                      </a:r>
                      <a:endParaRPr lang="ru-RU" sz="1000" b="0" spc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24130" indent="4572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700" b="0" spc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«Группа шума»</a:t>
                      </a:r>
                      <a:endParaRPr lang="ru-RU" sz="1000" b="0" spc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R="24130" indent="4572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700" b="0" spc="0" dirty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Мозговая </a:t>
                      </a:r>
                      <a:r>
                        <a:rPr lang="ru-RU" sz="700" b="0" spc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атака</a:t>
                      </a:r>
                      <a:endParaRPr lang="ru-RU" sz="1000" b="0" spc="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34" name="Таблица 133"/>
          <p:cNvGraphicFramePr>
            <a:graphicFrameLocks noGrp="1"/>
          </p:cNvGraphicFramePr>
          <p:nvPr/>
        </p:nvGraphicFramePr>
        <p:xfrm>
          <a:off x="357158" y="4929199"/>
          <a:ext cx="8429683" cy="714378"/>
        </p:xfrm>
        <a:graphic>
          <a:graphicData uri="http://schemas.openxmlformats.org/drawingml/2006/table">
            <a:tbl>
              <a:tblPr/>
              <a:tblGrid>
                <a:gridCol w="1204114"/>
                <a:gridCol w="1204114"/>
                <a:gridCol w="1204114"/>
                <a:gridCol w="1204114"/>
                <a:gridCol w="1204114"/>
                <a:gridCol w="1204114"/>
                <a:gridCol w="1204999"/>
              </a:tblGrid>
              <a:tr h="714378">
                <a:tc>
                  <a:txBody>
                    <a:bodyPr/>
                    <a:lstStyle/>
                    <a:p>
                      <a:pPr marL="71755" marR="24130" indent="457200" algn="r">
                        <a:spcAft>
                          <a:spcPts val="0"/>
                        </a:spcAft>
                      </a:pPr>
                      <a:r>
                        <a:rPr lang="ru-RU" sz="900" b="0" spc="0" dirty="0" smtClean="0">
                          <a:latin typeface="Times New Roman"/>
                          <a:ea typeface="Times New Roman"/>
                        </a:rPr>
                        <a:t>Ценностно-смысловые компетенции</a:t>
                      </a:r>
                      <a:endParaRPr lang="ru-RU" sz="900" b="0" spc="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24130" indent="457200" algn="r">
                        <a:spcAft>
                          <a:spcPts val="0"/>
                        </a:spcAft>
                      </a:pPr>
                      <a:r>
                        <a:rPr lang="ru-RU" sz="900" b="0" spc="0" dirty="0" err="1" smtClean="0">
                          <a:latin typeface="Times New Roman"/>
                          <a:ea typeface="Times New Roman"/>
                        </a:rPr>
                        <a:t>Общекуль-турные</a:t>
                      </a:r>
                      <a:r>
                        <a:rPr lang="ru-RU" sz="900" b="0" spc="0" dirty="0" smtClean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900" b="0" spc="0" dirty="0">
                          <a:latin typeface="Times New Roman"/>
                          <a:ea typeface="Times New Roman"/>
                        </a:rPr>
                        <a:t>компетенции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24130" indent="457200" algn="r">
                        <a:spcAft>
                          <a:spcPts val="0"/>
                        </a:spcAft>
                      </a:pPr>
                      <a:r>
                        <a:rPr lang="ru-RU" sz="900" b="0" spc="0" dirty="0">
                          <a:latin typeface="Times New Roman"/>
                          <a:ea typeface="Times New Roman"/>
                        </a:rPr>
                        <a:t>Учебно-познавательные компетенции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24130" indent="457200" algn="r">
                        <a:spcAft>
                          <a:spcPts val="0"/>
                        </a:spcAft>
                      </a:pPr>
                      <a:r>
                        <a:rPr lang="ru-RU" sz="900" b="0" spc="0" dirty="0" err="1" smtClean="0">
                          <a:latin typeface="Times New Roman"/>
                          <a:ea typeface="Times New Roman"/>
                        </a:rPr>
                        <a:t>Информаци-онные</a:t>
                      </a:r>
                      <a:r>
                        <a:rPr lang="ru-RU" sz="900" b="0" spc="0" dirty="0" smtClean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900" b="0" spc="0" dirty="0">
                          <a:latin typeface="Times New Roman"/>
                          <a:ea typeface="Times New Roman"/>
                        </a:rPr>
                        <a:t>компетенции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24130" indent="457200" algn="r">
                        <a:spcAft>
                          <a:spcPts val="0"/>
                        </a:spcAft>
                      </a:pPr>
                      <a:r>
                        <a:rPr lang="ru-RU" sz="900" b="0" spc="0" dirty="0" err="1" smtClean="0">
                          <a:latin typeface="Times New Roman"/>
                          <a:ea typeface="Times New Roman"/>
                        </a:rPr>
                        <a:t>Коммуника-тивные</a:t>
                      </a:r>
                      <a:r>
                        <a:rPr lang="ru-RU" sz="900" b="0" spc="0" dirty="0" smtClean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900" b="0" spc="0" dirty="0">
                          <a:latin typeface="Times New Roman"/>
                          <a:ea typeface="Times New Roman"/>
                        </a:rPr>
                        <a:t>компетенции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24130" indent="457200" algn="r">
                        <a:spcAft>
                          <a:spcPts val="0"/>
                        </a:spcAft>
                      </a:pPr>
                      <a:r>
                        <a:rPr lang="ru-RU" sz="900" b="0" spc="0" dirty="0">
                          <a:latin typeface="Times New Roman"/>
                          <a:ea typeface="Times New Roman"/>
                        </a:rPr>
                        <a:t>Социально-трудовые </a:t>
                      </a:r>
                      <a:br>
                        <a:rPr lang="ru-RU" sz="900" b="0" spc="0" dirty="0">
                          <a:latin typeface="Times New Roman"/>
                          <a:ea typeface="Times New Roman"/>
                        </a:rPr>
                      </a:br>
                      <a:r>
                        <a:rPr lang="ru-RU" sz="900" b="0" spc="0" dirty="0">
                          <a:latin typeface="Times New Roman"/>
                          <a:ea typeface="Times New Roman"/>
                        </a:rPr>
                        <a:t>компетенции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24130" indent="457200" algn="r">
                        <a:spcAft>
                          <a:spcPts val="0"/>
                        </a:spcAft>
                      </a:pPr>
                      <a:r>
                        <a:rPr lang="ru-RU" sz="900" b="0" spc="0" dirty="0" err="1" smtClean="0">
                          <a:latin typeface="Times New Roman"/>
                          <a:ea typeface="Times New Roman"/>
                        </a:rPr>
                        <a:t>Компетен-ции</a:t>
                      </a:r>
                      <a:r>
                        <a:rPr lang="ru-RU" sz="900" b="0" spc="0" dirty="0" smtClean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900" b="0" spc="0" dirty="0">
                          <a:latin typeface="Times New Roman"/>
                          <a:ea typeface="Times New Roman"/>
                        </a:rPr>
                        <a:t>личностного </a:t>
                      </a:r>
                      <a:r>
                        <a:rPr lang="ru-RU" sz="900" b="0" spc="0" dirty="0" err="1" smtClean="0">
                          <a:latin typeface="Times New Roman"/>
                          <a:ea typeface="Times New Roman"/>
                        </a:rPr>
                        <a:t>самосовершенствова-ния</a:t>
                      </a:r>
                      <a:endParaRPr lang="ru-RU" sz="900" b="0" spc="0" dirty="0">
                        <a:latin typeface="Times New Roman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135" name="AutoShape 157"/>
          <p:cNvSpPr>
            <a:spLocks noChangeArrowheads="1"/>
          </p:cNvSpPr>
          <p:nvPr/>
        </p:nvSpPr>
        <p:spPr bwMode="auto">
          <a:xfrm>
            <a:off x="3673482" y="5715016"/>
            <a:ext cx="1827212" cy="214314"/>
          </a:xfrm>
          <a:prstGeom prst="downArrow">
            <a:avLst>
              <a:gd name="adj1" fmla="val 50019"/>
              <a:gd name="adj2" fmla="val 63148"/>
            </a:avLst>
          </a:prstGeom>
          <a:gradFill rotWithShape="1">
            <a:gsLst>
              <a:gs pos="0">
                <a:srgbClr val="FF6600">
                  <a:gamma/>
                  <a:shade val="46275"/>
                  <a:invGamma/>
                </a:srgbClr>
              </a:gs>
              <a:gs pos="100000">
                <a:srgbClr val="FF6600"/>
              </a:gs>
            </a:gsLst>
            <a:lin ang="5400000" scaled="1"/>
          </a:gra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4503" name="Rectangle 167"/>
          <p:cNvSpPr>
            <a:spLocks noChangeArrowheads="1"/>
          </p:cNvSpPr>
          <p:nvPr/>
        </p:nvSpPr>
        <p:spPr bwMode="auto">
          <a:xfrm>
            <a:off x="2052654" y="5929331"/>
            <a:ext cx="4876800" cy="214314"/>
          </a:xfrm>
          <a:prstGeom prst="rect">
            <a:avLst/>
          </a:prstGeom>
          <a:gradFill rotWithShape="1">
            <a:gsLst>
              <a:gs pos="0">
                <a:srgbClr val="00FF00">
                  <a:gamma/>
                  <a:shade val="46275"/>
                  <a:invGamma/>
                </a:srgbClr>
              </a:gs>
              <a:gs pos="50000">
                <a:srgbClr val="00FF00"/>
              </a:gs>
              <a:gs pos="100000">
                <a:srgbClr val="00FF00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05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КОНТРОЛЬНАЯ ДИАГНОСТИКА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37" name="AutoShape 157"/>
          <p:cNvSpPr>
            <a:spLocks noChangeArrowheads="1"/>
          </p:cNvSpPr>
          <p:nvPr/>
        </p:nvSpPr>
        <p:spPr bwMode="auto">
          <a:xfrm>
            <a:off x="3673482" y="6143644"/>
            <a:ext cx="1827212" cy="214314"/>
          </a:xfrm>
          <a:prstGeom prst="downArrow">
            <a:avLst>
              <a:gd name="adj1" fmla="val 50019"/>
              <a:gd name="adj2" fmla="val 63148"/>
            </a:avLst>
          </a:prstGeom>
          <a:gradFill rotWithShape="1">
            <a:gsLst>
              <a:gs pos="0">
                <a:srgbClr val="FF6600">
                  <a:gamma/>
                  <a:shade val="46275"/>
                  <a:invGamma/>
                </a:srgbClr>
              </a:gs>
              <a:gs pos="100000">
                <a:srgbClr val="FF6600"/>
              </a:gs>
            </a:gsLst>
            <a:lin ang="5400000" scaled="1"/>
          </a:gra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4504" name="Text Box 168"/>
          <p:cNvSpPr txBox="1">
            <a:spLocks noChangeArrowheads="1"/>
          </p:cNvSpPr>
          <p:nvPr/>
        </p:nvSpPr>
        <p:spPr bwMode="auto">
          <a:xfrm>
            <a:off x="2071670" y="6357958"/>
            <a:ext cx="4857784" cy="214314"/>
          </a:xfrm>
          <a:prstGeom prst="rect">
            <a:avLst/>
          </a:prstGeom>
          <a:solidFill>
            <a:srgbClr val="0000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9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</a:rPr>
              <a:t>РЕЗУЛЬТАТ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</p:txBody>
      </p:sp>
      <p:sp>
        <p:nvSpPr>
          <p:cNvPr id="14505" name="Text Box 169"/>
          <p:cNvSpPr txBox="1">
            <a:spLocks noChangeArrowheads="1"/>
          </p:cNvSpPr>
          <p:nvPr/>
        </p:nvSpPr>
        <p:spPr bwMode="auto">
          <a:xfrm>
            <a:off x="2071670" y="6578600"/>
            <a:ext cx="4857784" cy="279400"/>
          </a:xfrm>
          <a:prstGeom prst="rect">
            <a:avLst/>
          </a:prstGeom>
          <a:solidFill>
            <a:srgbClr val="00CC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1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Выпускник,  владеющий набором способов деятельности, т.е. компетентностями.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4506" name="Line 170"/>
          <p:cNvSpPr>
            <a:spLocks noChangeShapeType="1"/>
          </p:cNvSpPr>
          <p:nvPr/>
        </p:nvSpPr>
        <p:spPr bwMode="auto">
          <a:xfrm>
            <a:off x="571472" y="4500570"/>
            <a:ext cx="357190" cy="428628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 type="oval" w="med" len="med"/>
            <a:tailEnd type="stealth" w="med" len="lg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4507" name="Line 171"/>
          <p:cNvSpPr>
            <a:spLocks noChangeShapeType="1"/>
          </p:cNvSpPr>
          <p:nvPr/>
        </p:nvSpPr>
        <p:spPr bwMode="auto">
          <a:xfrm flipH="1">
            <a:off x="928662" y="4572008"/>
            <a:ext cx="285752" cy="35719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 type="oval" w="med" len="med"/>
            <a:tailEnd type="stealth" w="med" len="lg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4508" name="Line 172"/>
          <p:cNvSpPr>
            <a:spLocks noChangeShapeType="1"/>
          </p:cNvSpPr>
          <p:nvPr/>
        </p:nvSpPr>
        <p:spPr bwMode="auto">
          <a:xfrm>
            <a:off x="1714480" y="4572008"/>
            <a:ext cx="357190" cy="357190"/>
          </a:xfrm>
          <a:prstGeom prst="line">
            <a:avLst/>
          </a:prstGeom>
          <a:noFill/>
          <a:ln w="9525">
            <a:solidFill>
              <a:srgbClr val="339966"/>
            </a:solidFill>
            <a:round/>
            <a:headEnd type="oval" w="med" len="med"/>
            <a:tailEnd type="stealth" w="med" len="lg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4509" name="Line 173"/>
          <p:cNvSpPr>
            <a:spLocks noChangeShapeType="1"/>
          </p:cNvSpPr>
          <p:nvPr/>
        </p:nvSpPr>
        <p:spPr bwMode="auto">
          <a:xfrm>
            <a:off x="2143108" y="4572008"/>
            <a:ext cx="45719" cy="357190"/>
          </a:xfrm>
          <a:prstGeom prst="line">
            <a:avLst/>
          </a:prstGeom>
          <a:noFill/>
          <a:ln w="9525">
            <a:solidFill>
              <a:srgbClr val="339966"/>
            </a:solidFill>
            <a:round/>
            <a:headEnd type="oval" w="med" len="med"/>
            <a:tailEnd type="stealth" w="med" len="lg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4510" name="Line 174"/>
          <p:cNvSpPr>
            <a:spLocks noChangeShapeType="1"/>
          </p:cNvSpPr>
          <p:nvPr/>
        </p:nvSpPr>
        <p:spPr bwMode="auto">
          <a:xfrm flipH="1">
            <a:off x="2214546" y="4572008"/>
            <a:ext cx="514352" cy="357190"/>
          </a:xfrm>
          <a:prstGeom prst="line">
            <a:avLst/>
          </a:prstGeom>
          <a:noFill/>
          <a:ln w="9525">
            <a:solidFill>
              <a:srgbClr val="339966"/>
            </a:solidFill>
            <a:round/>
            <a:headEnd type="oval" w="med" len="med"/>
            <a:tailEnd type="stealth" w="med" len="lg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4512" name="Line 176"/>
          <p:cNvSpPr>
            <a:spLocks noChangeShapeType="1"/>
          </p:cNvSpPr>
          <p:nvPr/>
        </p:nvSpPr>
        <p:spPr bwMode="auto">
          <a:xfrm>
            <a:off x="3214678" y="4572008"/>
            <a:ext cx="214314" cy="357190"/>
          </a:xfrm>
          <a:prstGeom prst="line">
            <a:avLst/>
          </a:prstGeom>
          <a:noFill/>
          <a:ln w="9525">
            <a:solidFill>
              <a:srgbClr val="FF6600"/>
            </a:solidFill>
            <a:round/>
            <a:headEnd type="oval" w="med" len="med"/>
            <a:tailEnd type="stealth" w="med" len="lg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4513" name="Line 177"/>
          <p:cNvSpPr>
            <a:spLocks noChangeShapeType="1"/>
          </p:cNvSpPr>
          <p:nvPr/>
        </p:nvSpPr>
        <p:spPr bwMode="auto">
          <a:xfrm flipH="1">
            <a:off x="3428991" y="4557726"/>
            <a:ext cx="142873" cy="371472"/>
          </a:xfrm>
          <a:prstGeom prst="line">
            <a:avLst/>
          </a:prstGeom>
          <a:noFill/>
          <a:ln w="9525">
            <a:solidFill>
              <a:srgbClr val="FF6600"/>
            </a:solidFill>
            <a:round/>
            <a:headEnd type="oval" w="med" len="med"/>
            <a:tailEnd type="stealth" w="med" len="lg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4514" name="Line 178"/>
          <p:cNvSpPr>
            <a:spLocks noChangeShapeType="1"/>
          </p:cNvSpPr>
          <p:nvPr/>
        </p:nvSpPr>
        <p:spPr bwMode="auto">
          <a:xfrm flipH="1">
            <a:off x="3500430" y="4572009"/>
            <a:ext cx="509590" cy="357189"/>
          </a:xfrm>
          <a:prstGeom prst="line">
            <a:avLst/>
          </a:prstGeom>
          <a:noFill/>
          <a:ln w="9525">
            <a:solidFill>
              <a:srgbClr val="FF6600"/>
            </a:solidFill>
            <a:round/>
            <a:headEnd type="oval" w="med" len="med"/>
            <a:tailEnd type="stealth" w="med" len="lg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4515" name="Line 179"/>
          <p:cNvSpPr>
            <a:spLocks noChangeShapeType="1"/>
          </p:cNvSpPr>
          <p:nvPr/>
        </p:nvSpPr>
        <p:spPr bwMode="auto">
          <a:xfrm flipH="1">
            <a:off x="3571868" y="4572008"/>
            <a:ext cx="928694" cy="357190"/>
          </a:xfrm>
          <a:prstGeom prst="line">
            <a:avLst/>
          </a:prstGeom>
          <a:noFill/>
          <a:ln w="9525">
            <a:solidFill>
              <a:srgbClr val="FF6600"/>
            </a:solidFill>
            <a:round/>
            <a:headEnd type="oval" w="med" len="med"/>
            <a:tailEnd type="stealth" w="med" len="lg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4516" name="Line 180"/>
          <p:cNvSpPr>
            <a:spLocks noChangeShapeType="1"/>
          </p:cNvSpPr>
          <p:nvPr/>
        </p:nvSpPr>
        <p:spPr bwMode="auto">
          <a:xfrm flipH="1">
            <a:off x="3571868" y="4572008"/>
            <a:ext cx="1357322" cy="357190"/>
          </a:xfrm>
          <a:prstGeom prst="line">
            <a:avLst/>
          </a:prstGeom>
          <a:noFill/>
          <a:ln w="9525">
            <a:solidFill>
              <a:srgbClr val="FF6600"/>
            </a:solidFill>
            <a:round/>
            <a:headEnd type="oval" w="med" len="med"/>
            <a:tailEnd type="stealth" w="med" len="lg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4517" name="Line 181"/>
          <p:cNvSpPr>
            <a:spLocks noChangeShapeType="1"/>
          </p:cNvSpPr>
          <p:nvPr/>
        </p:nvSpPr>
        <p:spPr bwMode="auto">
          <a:xfrm flipH="1">
            <a:off x="3643306" y="4572008"/>
            <a:ext cx="1787530" cy="357190"/>
          </a:xfrm>
          <a:prstGeom prst="line">
            <a:avLst/>
          </a:prstGeom>
          <a:noFill/>
          <a:ln w="9525">
            <a:solidFill>
              <a:srgbClr val="FF6600"/>
            </a:solidFill>
            <a:round/>
            <a:headEnd type="oval" w="med" len="med"/>
            <a:tailEnd type="stealth" w="med" len="lg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4518" name="Line 182"/>
          <p:cNvSpPr>
            <a:spLocks noChangeShapeType="1"/>
          </p:cNvSpPr>
          <p:nvPr/>
        </p:nvSpPr>
        <p:spPr bwMode="auto">
          <a:xfrm flipH="1">
            <a:off x="3786182" y="4572008"/>
            <a:ext cx="2216158" cy="357190"/>
          </a:xfrm>
          <a:prstGeom prst="line">
            <a:avLst/>
          </a:prstGeom>
          <a:noFill/>
          <a:ln w="9525">
            <a:solidFill>
              <a:srgbClr val="FF6600"/>
            </a:solidFill>
            <a:round/>
            <a:headEnd type="oval" w="med" len="med"/>
            <a:tailEnd type="stealth" w="med" len="lg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4519" name="Line 183"/>
          <p:cNvSpPr>
            <a:spLocks noChangeShapeType="1"/>
          </p:cNvSpPr>
          <p:nvPr/>
        </p:nvSpPr>
        <p:spPr bwMode="auto">
          <a:xfrm flipH="1">
            <a:off x="3643306" y="4572008"/>
            <a:ext cx="2859100" cy="357190"/>
          </a:xfrm>
          <a:prstGeom prst="line">
            <a:avLst/>
          </a:prstGeom>
          <a:noFill/>
          <a:ln w="9525">
            <a:solidFill>
              <a:srgbClr val="FF6600"/>
            </a:solidFill>
            <a:round/>
            <a:headEnd type="oval" w="med" len="med"/>
            <a:tailEnd type="stealth" w="med" len="lg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4520" name="Line 184"/>
          <p:cNvSpPr>
            <a:spLocks noChangeShapeType="1"/>
          </p:cNvSpPr>
          <p:nvPr/>
        </p:nvSpPr>
        <p:spPr bwMode="auto">
          <a:xfrm flipH="1">
            <a:off x="4786313" y="4572008"/>
            <a:ext cx="2263778" cy="357190"/>
          </a:xfrm>
          <a:prstGeom prst="line">
            <a:avLst/>
          </a:prstGeom>
          <a:noFill/>
          <a:ln w="9525">
            <a:solidFill>
              <a:srgbClr val="FF00FF"/>
            </a:solidFill>
            <a:round/>
            <a:headEnd type="oval" w="med" len="med"/>
            <a:tailEnd type="stealth" w="med" len="lg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4521" name="Line 185"/>
          <p:cNvSpPr>
            <a:spLocks noChangeShapeType="1"/>
          </p:cNvSpPr>
          <p:nvPr/>
        </p:nvSpPr>
        <p:spPr bwMode="auto">
          <a:xfrm flipH="1">
            <a:off x="6000760" y="4572008"/>
            <a:ext cx="1435102" cy="357190"/>
          </a:xfrm>
          <a:prstGeom prst="line">
            <a:avLst/>
          </a:prstGeom>
          <a:noFill/>
          <a:ln w="9525">
            <a:solidFill>
              <a:srgbClr val="00B050"/>
            </a:solidFill>
            <a:round/>
            <a:headEnd type="oval" w="med" len="med"/>
            <a:tailEnd type="stealth" w="med" len="lg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4522" name="Line 186"/>
          <p:cNvSpPr>
            <a:spLocks noChangeShapeType="1"/>
          </p:cNvSpPr>
          <p:nvPr/>
        </p:nvSpPr>
        <p:spPr bwMode="auto">
          <a:xfrm flipH="1">
            <a:off x="6143636" y="4572008"/>
            <a:ext cx="1887537" cy="357190"/>
          </a:xfrm>
          <a:prstGeom prst="line">
            <a:avLst/>
          </a:prstGeom>
          <a:noFill/>
          <a:ln w="9525">
            <a:solidFill>
              <a:srgbClr val="00B050"/>
            </a:solidFill>
            <a:round/>
            <a:headEnd type="oval" w="med" len="med"/>
            <a:tailEnd type="stealth" w="med" len="lg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4523" name="Line 187"/>
          <p:cNvSpPr>
            <a:spLocks noChangeShapeType="1"/>
          </p:cNvSpPr>
          <p:nvPr/>
        </p:nvSpPr>
        <p:spPr bwMode="auto">
          <a:xfrm flipH="1">
            <a:off x="6072198" y="4572008"/>
            <a:ext cx="2601920" cy="357190"/>
          </a:xfrm>
          <a:prstGeom prst="line">
            <a:avLst/>
          </a:prstGeom>
          <a:noFill/>
          <a:ln w="9525">
            <a:solidFill>
              <a:srgbClr val="00B050"/>
            </a:solidFill>
            <a:round/>
            <a:headEnd type="oval" w="med" len="med"/>
            <a:tailEnd type="stealth" w="med" len="lg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4524" name="Line 188"/>
          <p:cNvSpPr>
            <a:spLocks noChangeShapeType="1"/>
          </p:cNvSpPr>
          <p:nvPr/>
        </p:nvSpPr>
        <p:spPr bwMode="auto">
          <a:xfrm>
            <a:off x="7429520" y="4572008"/>
            <a:ext cx="714380" cy="357190"/>
          </a:xfrm>
          <a:prstGeom prst="line">
            <a:avLst/>
          </a:prstGeom>
          <a:noFill/>
          <a:ln w="9525">
            <a:solidFill>
              <a:srgbClr val="800000"/>
            </a:solidFill>
            <a:round/>
            <a:headEnd type="oval" w="med" len="med"/>
            <a:tailEnd type="stealth" w="med" len="lg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9" name="Line 188"/>
          <p:cNvSpPr>
            <a:spLocks noChangeShapeType="1"/>
          </p:cNvSpPr>
          <p:nvPr/>
        </p:nvSpPr>
        <p:spPr bwMode="auto">
          <a:xfrm>
            <a:off x="7072330" y="4572008"/>
            <a:ext cx="1000132" cy="357190"/>
          </a:xfrm>
          <a:prstGeom prst="line">
            <a:avLst/>
          </a:prstGeom>
          <a:noFill/>
          <a:ln w="9525">
            <a:solidFill>
              <a:srgbClr val="800000"/>
            </a:solidFill>
            <a:round/>
            <a:headEnd type="oval" w="med" len="med"/>
            <a:tailEnd type="stealth" w="med" len="lg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60" name="Line 188"/>
          <p:cNvSpPr>
            <a:spLocks noChangeShapeType="1"/>
          </p:cNvSpPr>
          <p:nvPr/>
        </p:nvSpPr>
        <p:spPr bwMode="auto">
          <a:xfrm>
            <a:off x="6500826" y="4572008"/>
            <a:ext cx="1500198" cy="357190"/>
          </a:xfrm>
          <a:prstGeom prst="line">
            <a:avLst/>
          </a:prstGeom>
          <a:noFill/>
          <a:ln w="9525">
            <a:solidFill>
              <a:srgbClr val="800000"/>
            </a:solidFill>
            <a:round/>
            <a:headEnd type="oval" w="med" len="med"/>
            <a:tailEnd type="stealth" w="med" len="lg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61" name="Line 188"/>
          <p:cNvSpPr>
            <a:spLocks noChangeShapeType="1"/>
          </p:cNvSpPr>
          <p:nvPr/>
        </p:nvSpPr>
        <p:spPr bwMode="auto">
          <a:xfrm>
            <a:off x="2143108" y="4572008"/>
            <a:ext cx="5857916" cy="357190"/>
          </a:xfrm>
          <a:prstGeom prst="line">
            <a:avLst/>
          </a:prstGeom>
          <a:noFill/>
          <a:ln w="9525">
            <a:solidFill>
              <a:srgbClr val="800000"/>
            </a:solidFill>
            <a:round/>
            <a:headEnd type="oval" w="med" len="med"/>
            <a:tailEnd type="stealth" w="med" len="lg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62" name="Line 188"/>
          <p:cNvSpPr>
            <a:spLocks noChangeShapeType="1"/>
          </p:cNvSpPr>
          <p:nvPr/>
        </p:nvSpPr>
        <p:spPr bwMode="auto">
          <a:xfrm>
            <a:off x="2714612" y="4572008"/>
            <a:ext cx="5286412" cy="357190"/>
          </a:xfrm>
          <a:prstGeom prst="line">
            <a:avLst/>
          </a:prstGeom>
          <a:noFill/>
          <a:ln w="9525">
            <a:solidFill>
              <a:srgbClr val="800000"/>
            </a:solidFill>
            <a:round/>
            <a:headEnd type="oval" w="med" len="med"/>
            <a:tailEnd type="stealth" w="med" len="lg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63" name="Line 188"/>
          <p:cNvSpPr>
            <a:spLocks noChangeShapeType="1"/>
          </p:cNvSpPr>
          <p:nvPr/>
        </p:nvSpPr>
        <p:spPr bwMode="auto">
          <a:xfrm>
            <a:off x="4500562" y="4572008"/>
            <a:ext cx="3500462" cy="357190"/>
          </a:xfrm>
          <a:prstGeom prst="line">
            <a:avLst/>
          </a:prstGeom>
          <a:noFill/>
          <a:ln w="9525">
            <a:solidFill>
              <a:srgbClr val="800000"/>
            </a:solidFill>
            <a:round/>
            <a:headEnd type="oval" w="med" len="med"/>
            <a:tailEnd type="stealth" w="med" len="lg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64" name="Line 188"/>
          <p:cNvSpPr>
            <a:spLocks noChangeShapeType="1"/>
          </p:cNvSpPr>
          <p:nvPr/>
        </p:nvSpPr>
        <p:spPr bwMode="auto">
          <a:xfrm>
            <a:off x="4000496" y="4572008"/>
            <a:ext cx="4071966" cy="357190"/>
          </a:xfrm>
          <a:prstGeom prst="line">
            <a:avLst/>
          </a:prstGeom>
          <a:noFill/>
          <a:ln w="9525">
            <a:solidFill>
              <a:srgbClr val="800000"/>
            </a:solidFill>
            <a:round/>
            <a:headEnd type="oval" w="med" len="med"/>
            <a:tailEnd type="stealth" w="med" len="lg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66" name="Line 188"/>
          <p:cNvSpPr>
            <a:spLocks noChangeShapeType="1"/>
          </p:cNvSpPr>
          <p:nvPr/>
        </p:nvSpPr>
        <p:spPr bwMode="auto">
          <a:xfrm>
            <a:off x="3214678" y="4572008"/>
            <a:ext cx="4786346" cy="357190"/>
          </a:xfrm>
          <a:prstGeom prst="line">
            <a:avLst/>
          </a:prstGeom>
          <a:noFill/>
          <a:ln w="9525">
            <a:solidFill>
              <a:srgbClr val="800000"/>
            </a:solidFill>
            <a:round/>
            <a:headEnd type="oval" w="med" len="med"/>
            <a:tailEnd type="stealth" w="med" len="lg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4525" name="Line 189"/>
          <p:cNvSpPr>
            <a:spLocks noChangeShapeType="1"/>
          </p:cNvSpPr>
          <p:nvPr/>
        </p:nvSpPr>
        <p:spPr bwMode="auto">
          <a:xfrm>
            <a:off x="3571868" y="4572008"/>
            <a:ext cx="3571900" cy="357190"/>
          </a:xfrm>
          <a:prstGeom prst="line">
            <a:avLst/>
          </a:prstGeom>
          <a:noFill/>
          <a:ln w="9525">
            <a:solidFill>
              <a:srgbClr val="00B0F0"/>
            </a:solidFill>
            <a:round/>
            <a:headEnd type="oval" w="med" len="med"/>
            <a:tailEnd type="stealth" w="med" len="lg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68" name="Line 189"/>
          <p:cNvSpPr>
            <a:spLocks noChangeShapeType="1"/>
          </p:cNvSpPr>
          <p:nvPr/>
        </p:nvSpPr>
        <p:spPr bwMode="auto">
          <a:xfrm>
            <a:off x="4000496" y="4572008"/>
            <a:ext cx="3000396" cy="357190"/>
          </a:xfrm>
          <a:prstGeom prst="line">
            <a:avLst/>
          </a:prstGeom>
          <a:noFill/>
          <a:ln w="9525">
            <a:solidFill>
              <a:srgbClr val="00B0F0"/>
            </a:solidFill>
            <a:round/>
            <a:headEnd type="oval" w="med" len="med"/>
            <a:tailEnd type="stealth" w="med" len="lg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69" name="Line 188"/>
          <p:cNvSpPr>
            <a:spLocks noChangeShapeType="1"/>
          </p:cNvSpPr>
          <p:nvPr/>
        </p:nvSpPr>
        <p:spPr bwMode="auto">
          <a:xfrm>
            <a:off x="4000496" y="4572008"/>
            <a:ext cx="3929090" cy="357190"/>
          </a:xfrm>
          <a:prstGeom prst="line">
            <a:avLst/>
          </a:prstGeom>
          <a:noFill/>
          <a:ln w="9525">
            <a:solidFill>
              <a:srgbClr val="800000"/>
            </a:solidFill>
            <a:round/>
            <a:headEnd type="oval" w="med" len="med"/>
            <a:tailEnd type="stealth" w="med" len="lg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428604"/>
          </a:xfrm>
        </p:spPr>
        <p:txBody>
          <a:bodyPr>
            <a:noAutofit/>
          </a:bodyPr>
          <a:lstStyle/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Информационные технологии и формирование компетентностей учащихся на уроках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математики и физики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2220712"/>
              </p:ext>
            </p:extLst>
          </p:nvPr>
        </p:nvGraphicFramePr>
        <p:xfrm>
          <a:off x="0" y="500046"/>
          <a:ext cx="9144000" cy="6243749"/>
        </p:xfrm>
        <a:graphic>
          <a:graphicData uri="http://schemas.openxmlformats.org/drawingml/2006/table">
            <a:tbl>
              <a:tblPr>
                <a:tableStyleId>{35758FB7-9AC5-4552-8A53-C91805E547FA}</a:tableStyleId>
              </a:tblPr>
              <a:tblGrid>
                <a:gridCol w="1071538"/>
                <a:gridCol w="4857784"/>
                <a:gridCol w="3214678"/>
              </a:tblGrid>
              <a:tr h="17092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/>
                        <a:t>Этапы урока</a:t>
                      </a:r>
                      <a:endParaRPr lang="ru-RU" sz="1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778" marR="2177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/>
                        <a:t>Цель/Результативность</a:t>
                      </a:r>
                      <a:endParaRPr lang="ru-RU" sz="1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778" marR="2177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/>
                        <a:t>Виды деятельности</a:t>
                      </a:r>
                      <a:endParaRPr lang="ru-RU" sz="1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778" marR="21778" marT="0" marB="0" anchor="ctr"/>
                </a:tc>
              </a:tr>
              <a:tr h="329133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/>
                        <a:t>Проверка          домашнего         задания</a:t>
                      </a:r>
                      <a:endParaRPr lang="ru-RU" sz="1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778" marR="2177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/>
                        <a:t>Цель: активировать умственную деятельность учеников, развивать критическое мышление, учить оценивать знания учеников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/>
                        <a:t>Результативность: формирование познавательной компетентности</a:t>
                      </a:r>
                      <a:endParaRPr lang="ru-RU" sz="9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778" marR="2177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/>
                        <a:t>Рецензирование ответов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/>
                        <a:t>(домашнего задания)</a:t>
                      </a:r>
                      <a:endParaRPr lang="ru-RU" sz="1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778" marR="21778" marT="0" marB="0"/>
                </a:tc>
              </a:tr>
              <a:tr h="45908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/>
                        <a:t>Цель: развивать самостоятельность мышления, формировать гибкость и точность мысли, развивать внимание и память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/>
                        <a:t>Результативность: формирование самообразовательной компетентности</a:t>
                      </a:r>
                      <a:endParaRPr lang="ru-RU" sz="9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778" marR="2177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/>
                        <a:t>Математический/Физический </a:t>
                      </a:r>
                      <a:r>
                        <a:rPr lang="ru-RU" sz="1000" dirty="0"/>
                        <a:t>диктант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/>
                        <a:t>(по страницам домашнего задания с ограничением времени решения)</a:t>
                      </a:r>
                      <a:endParaRPr lang="ru-RU" sz="1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778" marR="21778" marT="0" marB="0"/>
                </a:tc>
              </a:tr>
              <a:tr h="299985"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/>
                        <a:t>Объяснение нового материала</a:t>
                      </a:r>
                      <a:endParaRPr lang="ru-RU" sz="1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778" marR="2177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/>
                        <a:t>Цель: учить исследовательской работе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/>
                        <a:t>Результативность: формирование поликультурной компетентности</a:t>
                      </a:r>
                      <a:endParaRPr lang="ru-RU" sz="9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778" marR="2177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/>
                        <a:t>Объяснение физических явлений, принципов работы приборов, возможных результатов экспериментов и т.п.</a:t>
                      </a:r>
                      <a:endParaRPr lang="ru-RU" sz="1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778" marR="21778" marT="0" marB="0"/>
                </a:tc>
              </a:tr>
              <a:tr h="22985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/>
                        <a:t>Цель: учить краткой рациональной записи, отрабатывать умение делать выводы и обобщения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/>
                        <a:t>Результативность: формирование информационной компетентности</a:t>
                      </a:r>
                      <a:endParaRPr lang="ru-RU" sz="9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778" marR="2177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/>
                        <a:t>Лекция с использованием приобретенной учениками информации</a:t>
                      </a:r>
                      <a:endParaRPr lang="ru-RU" sz="1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778" marR="21778" marT="0" marB="0"/>
                </a:tc>
              </a:tr>
              <a:tr h="34185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/>
                        <a:t>Цель: учить оперировать знаниями, развивать гибкость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/>
                        <a:t>использования знаний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/>
                        <a:t>Результативность: формирование познавательной, самообразовательной, социальной компетентностей</a:t>
                      </a:r>
                      <a:endParaRPr lang="ru-RU" sz="9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778" marR="2177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/>
                        <a:t>Исследовательская лаборатория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/>
                        <a:t>(коллективная экспериментальная работа)</a:t>
                      </a:r>
                      <a:endParaRPr lang="ru-RU" sz="1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778" marR="21778" marT="0" marB="0"/>
                </a:tc>
              </a:tr>
              <a:tr h="25639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/>
                        <a:t>Физкультминутка</a:t>
                      </a:r>
                      <a:endParaRPr lang="ru-RU" sz="1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778" marR="2177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/>
                        <a:t>Цель: развивать эмоциональность речи, творческую деятельность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/>
                        <a:t>Результативность: формирование компетентного отношения к своему здоровью</a:t>
                      </a:r>
                      <a:endParaRPr lang="ru-RU" sz="9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778" marR="2177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/>
                        <a:t>Игры-физкультминутки</a:t>
                      </a:r>
                      <a:endParaRPr lang="ru-RU" sz="1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778" marR="21778" marT="0" marB="0"/>
                </a:tc>
              </a:tr>
              <a:tr h="256392">
                <a:tc rowSpan="6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/>
                        <a:t>Закрепление, тренировка, отработка умений и навыков</a:t>
                      </a:r>
                      <a:endParaRPr lang="ru-RU" sz="1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778" marR="2177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/>
                        <a:t>Цель: изучить …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/>
                        <a:t>Результативность: формирование познавательной компетентности</a:t>
                      </a:r>
                      <a:endParaRPr lang="ru-RU" sz="9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778" marR="2177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/>
                        <a:t>Учебная самостоятельная работа</a:t>
                      </a:r>
                      <a:endParaRPr lang="ru-RU" sz="1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778" marR="21778" marT="0" marB="0"/>
                </a:tc>
              </a:tr>
              <a:tr h="25639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/>
                        <a:t>Цель: закрепить знания о …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/>
                        <a:t>Результативность: формирование компетентности, которая оказывает содействие саморазвитию</a:t>
                      </a:r>
                      <a:endParaRPr lang="ru-RU" sz="9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778" marR="2177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/>
                        <a:t>Исследование различных видов памяти</a:t>
                      </a:r>
                      <a:endParaRPr lang="ru-RU" sz="1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778" marR="21778" marT="0" marB="0"/>
                </a:tc>
              </a:tr>
              <a:tr h="25639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/>
                        <a:t>Цель: закрепить умение решать задачи и …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/>
                        <a:t>Результативность: формирование интеллектуальной и поликультурной  компетентностей</a:t>
                      </a:r>
                      <a:endParaRPr lang="ru-RU" sz="9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778" marR="2177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/>
                        <a:t>Решение задач, примеров с комментированием</a:t>
                      </a:r>
                      <a:endParaRPr lang="ru-RU" sz="1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778" marR="21778" marT="0" marB="0"/>
                </a:tc>
              </a:tr>
              <a:tr h="21800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/>
                        <a:t>Цель: закрепить знания учеников, формировать умения проверять, слушать, думать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/>
                        <a:t>Результативность: формирование познавательной компетентности</a:t>
                      </a:r>
                      <a:endParaRPr lang="ru-RU" sz="9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778" marR="2177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/>
                        <a:t>Математическая эстафета</a:t>
                      </a:r>
                      <a:endParaRPr lang="ru-RU" sz="1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778" marR="21778" marT="0" marB="0"/>
                </a:tc>
              </a:tr>
              <a:tr h="25041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/>
                        <a:t>Цель: развивать личную позицию учеников, опираясь на их знание темы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/>
                        <a:t>Результативность: формирование интеллектуальной  компетентности</a:t>
                      </a:r>
                      <a:endParaRPr lang="ru-RU" sz="9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778" marR="2177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/>
                        <a:t>Решение задач несколькими способами</a:t>
                      </a:r>
                      <a:endParaRPr lang="ru-RU" sz="1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778" marR="21778" marT="0" marB="0"/>
                </a:tc>
              </a:tr>
              <a:tr h="33719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/>
                        <a:t>Цель: обучать работе с информацией; закрепить знание текста, понимание темы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/>
                        <a:t>Результативность: формирование коммуникативной и познавательной компетентностей, развивать индивидуальные способности</a:t>
                      </a:r>
                      <a:endParaRPr lang="ru-RU" sz="9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778" marR="2177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/>
                        <a:t>Работа с учебником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/>
                        <a:t>(учебная практическая работа)</a:t>
                      </a:r>
                      <a:endParaRPr lang="ru-RU" sz="1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778" marR="21778" marT="0" marB="0"/>
                </a:tc>
              </a:tr>
              <a:tr h="198209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/>
                        <a:t>Творческая работа</a:t>
                      </a:r>
                      <a:endParaRPr lang="ru-RU" sz="1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778" marR="2177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/>
                        <a:t>Цель: показать на основе изученного материала умение учеников создавать проекты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/>
                        <a:t>Результативность: формирование поликультурной  компетентности</a:t>
                      </a:r>
                      <a:endParaRPr lang="ru-RU" sz="9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778" marR="2177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/>
                        <a:t>Создание проектов</a:t>
                      </a:r>
                      <a:endParaRPr lang="ru-RU" sz="1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778" marR="21778" marT="0" marB="0"/>
                </a:tc>
              </a:tr>
              <a:tr h="34216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/>
                        <a:t>Цель: учить учеников на основе своих знаний находить решения задач прикладного характера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/>
                        <a:t>Результативность: формирование поликультурной,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/>
                        <a:t>коммуникативной компетентностей</a:t>
                      </a:r>
                      <a:endParaRPr lang="ru-RU" sz="9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778" marR="2177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/>
                        <a:t>Заседание </a:t>
                      </a:r>
                      <a:r>
                        <a:rPr lang="ru-RU" sz="1000" dirty="0" smtClean="0"/>
                        <a:t>математического/физического </a:t>
                      </a:r>
                      <a:r>
                        <a:rPr lang="ru-RU" sz="1000" dirty="0"/>
                        <a:t>кружка</a:t>
                      </a:r>
                      <a:endParaRPr lang="ru-RU" sz="1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778" marR="21778" marT="0" marB="0"/>
                </a:tc>
              </a:tr>
              <a:tr h="342165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/>
                        <a:t>Контроль</a:t>
                      </a:r>
                      <a:endParaRPr lang="ru-RU" sz="1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778" marR="2177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/>
                        <a:t>Цель: учить детей воображению и умению абстрагироваться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/>
                        <a:t>Результативность: формирование интеллектуальной  компетентности</a:t>
                      </a:r>
                      <a:endParaRPr lang="ru-RU" sz="9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778" marR="2177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/>
                        <a:t>Создание рекламы (презентации) изучаемой темы (урока), работа в группах со взаимной оценкой</a:t>
                      </a:r>
                      <a:endParaRPr lang="ru-RU" sz="1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778" marR="21778" marT="0" marB="0"/>
                </a:tc>
              </a:tr>
              <a:tr h="34216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/>
                        <a:t>Цель: учить детей, опираясь на полученные знания, самостоятельно работать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/>
                        <a:t>Результативность: формирование  социальной компетентности</a:t>
                      </a:r>
                      <a:endParaRPr lang="ru-RU" sz="9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778" marR="2177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/>
                        <a:t>Самостоятельная работа со взаимопроверкой; дифференцированная контрольная работа</a:t>
                      </a:r>
                      <a:endParaRPr lang="ru-RU" sz="1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778" marR="21778" marT="0" marB="0"/>
                </a:tc>
              </a:tr>
              <a:tr h="255723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/>
                        <a:t>Домашнее задание</a:t>
                      </a:r>
                      <a:endParaRPr lang="ru-RU" sz="1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778" marR="2177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/>
                        <a:t>Цель: проверить усвоение материала урока, формировать умение подбирать примеры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/>
                        <a:t>Результативность: формирование компетентности, которая оказывает содействие саморазвитию</a:t>
                      </a:r>
                      <a:endParaRPr lang="ru-RU" sz="9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778" marR="2177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/>
                        <a:t>Составить вопросы, задачи и примеры по теме урока</a:t>
                      </a:r>
                      <a:endParaRPr lang="ru-RU" sz="1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778" marR="21778" marT="0" marB="0"/>
                </a:tc>
              </a:tr>
              <a:tr h="34216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/>
                        <a:t>Цель: проверить знания учеников согласно их уровню подготовки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/>
                        <a:t>Результативность: формирование интеллектуальной  компетентности</a:t>
                      </a:r>
                      <a:endParaRPr lang="ru-RU" sz="9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778" marR="2177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err="1"/>
                        <a:t>Разноуровневые</a:t>
                      </a:r>
                      <a:r>
                        <a:rPr lang="ru-RU" sz="1000" dirty="0"/>
                        <a:t> задачи: репродуктивные, особой сложности, на сообразительность, логику, и т.п.</a:t>
                      </a:r>
                      <a:endParaRPr lang="ru-RU" sz="1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778" marR="21778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ая прямоугольная выноска 3"/>
          <p:cNvSpPr/>
          <p:nvPr/>
        </p:nvSpPr>
        <p:spPr>
          <a:xfrm>
            <a:off x="285720" y="857232"/>
            <a:ext cx="8501122" cy="2786082"/>
          </a:xfrm>
          <a:prstGeom prst="wedgeRoundRectCallout">
            <a:avLst>
              <a:gd name="adj1" fmla="val -810"/>
              <a:gd name="adj2" fmla="val 69064"/>
              <a:gd name="adj3" fmla="val 16667"/>
            </a:avLst>
          </a:prstGeom>
          <a:noFill/>
          <a:ln w="7620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3200" b="1" i="1" dirty="0" smtClean="0">
                <a:solidFill>
                  <a:schemeClr val="tx1"/>
                </a:solidFill>
              </a:rPr>
              <a:t>"Учитель есть </a:t>
            </a:r>
            <a:r>
              <a:rPr lang="ru-RU" sz="3200" dirty="0" smtClean="0">
                <a:solidFill>
                  <a:schemeClr val="tx1"/>
                </a:solidFill>
              </a:rPr>
              <a:t/>
            </a:r>
            <a:br>
              <a:rPr lang="ru-RU" sz="3200" dirty="0" smtClean="0">
                <a:solidFill>
                  <a:schemeClr val="tx1"/>
                </a:solidFill>
              </a:rPr>
            </a:br>
            <a:r>
              <a:rPr lang="ru-RU" sz="3200" b="1" i="1" dirty="0" smtClean="0">
                <a:solidFill>
                  <a:schemeClr val="tx1"/>
                </a:solidFill>
              </a:rPr>
              <a:t>помощник природы, а не её владыка, </a:t>
            </a:r>
            <a:r>
              <a:rPr lang="ru-RU" sz="3200" dirty="0" smtClean="0">
                <a:solidFill>
                  <a:schemeClr val="tx1"/>
                </a:solidFill>
              </a:rPr>
              <a:t/>
            </a:r>
            <a:br>
              <a:rPr lang="ru-RU" sz="3200" dirty="0" smtClean="0">
                <a:solidFill>
                  <a:schemeClr val="tx1"/>
                </a:solidFill>
              </a:rPr>
            </a:br>
            <a:r>
              <a:rPr lang="ru-RU" sz="3200" b="1" i="1" dirty="0" smtClean="0">
                <a:solidFill>
                  <a:schemeClr val="tx1"/>
                </a:solidFill>
              </a:rPr>
              <a:t>её </a:t>
            </a:r>
            <a:r>
              <a:rPr lang="ru-RU" sz="3200" b="1" i="1" dirty="0" err="1" smtClean="0">
                <a:solidFill>
                  <a:schemeClr val="tx1"/>
                </a:solidFill>
              </a:rPr>
              <a:t>образователь</a:t>
            </a:r>
            <a:r>
              <a:rPr lang="ru-RU" sz="3200" b="1" i="1" dirty="0" smtClean="0">
                <a:solidFill>
                  <a:schemeClr val="tx1"/>
                </a:solidFill>
              </a:rPr>
              <a:t>, а не преобразователь"</a:t>
            </a:r>
            <a:endParaRPr lang="ru-RU" sz="3200" dirty="0" smtClean="0">
              <a:solidFill>
                <a:schemeClr val="tx1"/>
              </a:solidFill>
            </a:endParaRPr>
          </a:p>
          <a:p>
            <a:pPr algn="ctr"/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786314" y="4572008"/>
            <a:ext cx="328614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2800" b="1" i="1" dirty="0" smtClean="0">
                <a:latin typeface="Monotype Corsiva" pitchFamily="66" charset="0"/>
              </a:rPr>
              <a:t>Я. А. Коменский</a:t>
            </a:r>
            <a:endParaRPr lang="ru-RU" sz="2800" b="1" i="1" dirty="0">
              <a:latin typeface="Monotype Corsiva" pitchFamily="66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607</TotalTime>
  <Words>1182</Words>
  <Application>Microsoft Office PowerPoint</Application>
  <PresentationFormat>Экран (4:3)</PresentationFormat>
  <Paragraphs>187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2" baseType="lpstr">
      <vt:lpstr>Arial</vt:lpstr>
      <vt:lpstr>Calibri</vt:lpstr>
      <vt:lpstr>Monotype Corsiva</vt:lpstr>
      <vt:lpstr>Times New Roman</vt:lpstr>
      <vt:lpstr>Тема Office</vt:lpstr>
      <vt:lpstr>Презентация PowerPoint</vt:lpstr>
      <vt:lpstr>Классификация  ключевых образовательных  компетенций  А.В. Хуторского:</vt:lpstr>
      <vt:lpstr>Проектно-исследовательская деятельность и формирование ключевых компетенций учащихся</vt:lpstr>
      <vt:lpstr>Возрастные группы учащихся и соответствующие им уровни уроков</vt:lpstr>
      <vt:lpstr>Функционально-динамическая модель формирования ключевых образовательных компетенций</vt:lpstr>
      <vt:lpstr>Информационные технологии и формирование компетентностей учащихся на уроках математики и физики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Формирование ключевых компетенций школьников на уроках физики</dc:title>
  <dc:creator>Мамеева-Шварцман И.М.</dc:creator>
  <cp:lastModifiedBy>Мамеева-Шварцман Ирина Михайловна</cp:lastModifiedBy>
  <cp:revision>55</cp:revision>
  <dcterms:modified xsi:type="dcterms:W3CDTF">2014-11-12T17:21:52Z</dcterms:modified>
</cp:coreProperties>
</file>