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70" r:id="rId7"/>
    <p:sldId id="271" r:id="rId8"/>
    <p:sldId id="272" r:id="rId9"/>
    <p:sldId id="281" r:id="rId10"/>
    <p:sldId id="273" r:id="rId11"/>
    <p:sldId id="282" r:id="rId12"/>
    <p:sldId id="283" r:id="rId13"/>
    <p:sldId id="284" r:id="rId14"/>
    <p:sldId id="261" r:id="rId15"/>
    <p:sldId id="262" r:id="rId16"/>
    <p:sldId id="263" r:id="rId17"/>
    <p:sldId id="264" r:id="rId18"/>
    <p:sldId id="274" r:id="rId19"/>
    <p:sldId id="265" r:id="rId20"/>
    <p:sldId id="275" r:id="rId21"/>
    <p:sldId id="276" r:id="rId22"/>
    <p:sldId id="277" r:id="rId23"/>
    <p:sldId id="266" r:id="rId24"/>
    <p:sldId id="267" r:id="rId25"/>
    <p:sldId id="268" r:id="rId26"/>
    <p:sldId id="278" r:id="rId27"/>
    <p:sldId id="279" r:id="rId28"/>
    <p:sldId id="280" r:id="rId29"/>
    <p:sldId id="286" r:id="rId30"/>
    <p:sldId id="287" r:id="rId31"/>
    <p:sldId id="285" r:id="rId32"/>
    <p:sldId id="288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3383"/>
    <a:srgbClr val="FF0066"/>
    <a:srgbClr val="00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89" autoAdjust="0"/>
  </p:normalViewPr>
  <p:slideViewPr>
    <p:cSldViewPr>
      <p:cViewPr>
        <p:scale>
          <a:sx n="66" d="100"/>
          <a:sy n="66" d="100"/>
        </p:scale>
        <p:origin x="-1278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6.8982709398167363E-2"/>
          <c:y val="4.3640878195424761E-2"/>
          <c:w val="0.78335647188838242"/>
          <c:h val="0.8206615917982534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балл</c:v>
                </c:pt>
              </c:strCache>
            </c:strRef>
          </c:tx>
          <c:cat>
            <c:numRef>
              <c:f>Лист1!$A$2:$A$9</c:f>
              <c:numCache>
                <c:formatCode>General</c:formatCode>
                <c:ptCount val="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42.5</c:v>
                </c:pt>
                <c:pt idx="1">
                  <c:v>45</c:v>
                </c:pt>
                <c:pt idx="2">
                  <c:v>49</c:v>
                </c:pt>
                <c:pt idx="3">
                  <c:v>50.7</c:v>
                </c:pt>
                <c:pt idx="4">
                  <c:v>48.7</c:v>
                </c:pt>
                <c:pt idx="5">
                  <c:v>46.6</c:v>
                </c:pt>
                <c:pt idx="6">
                  <c:v>55.4</c:v>
                </c:pt>
                <c:pt idx="7">
                  <c:v>55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numRef>
              <c:f>Лист1!$A$2:$A$9</c:f>
              <c:numCache>
                <c:formatCode>General</c:formatCode>
                <c:ptCount val="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</c:numCache>
            </c:numRef>
          </c:cat>
          <c:val>
            <c:numRef>
              <c:f>Лист1!$C$2:$C$9</c:f>
              <c:numCache>
                <c:formatCode>General</c:formatCode>
                <c:ptCount val="8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numRef>
              <c:f>Лист1!$A$2:$A$9</c:f>
              <c:numCache>
                <c:formatCode>General</c:formatCode>
                <c:ptCount val="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</c:numCache>
            </c:numRef>
          </c:cat>
          <c:val>
            <c:numRef>
              <c:f>Лист1!$D$2:$D$9</c:f>
              <c:numCache>
                <c:formatCode>General</c:formatCode>
                <c:ptCount val="8"/>
              </c:numCache>
            </c:numRef>
          </c:val>
        </c:ser>
        <c:shape val="cylinder"/>
        <c:axId val="78380032"/>
        <c:axId val="78381824"/>
        <c:axId val="0"/>
      </c:bar3DChart>
      <c:catAx>
        <c:axId val="7838003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78381824"/>
        <c:crosses val="autoZero"/>
        <c:auto val="1"/>
        <c:lblAlgn val="ctr"/>
        <c:lblOffset val="100"/>
      </c:catAx>
      <c:valAx>
        <c:axId val="7838182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7838003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2006-2007</c:v>
                </c:pt>
              </c:strCache>
            </c:strRef>
          </c:tx>
          <c:cat>
            <c:strRef>
              <c:f>Лист1!$A$2:$A$13</c:f>
              <c:strCache>
                <c:ptCount val="12"/>
                <c:pt idx="0">
                  <c:v>крутоярская</c:v>
                </c:pt>
                <c:pt idx="1">
                  <c:v>октярьская</c:v>
                </c:pt>
                <c:pt idx="2">
                  <c:v>никольская</c:v>
                </c:pt>
                <c:pt idx="3">
                  <c:v>маякская</c:v>
                </c:pt>
                <c:pt idx="4">
                  <c:v>кочердыкская</c:v>
                </c:pt>
                <c:pt idx="5">
                  <c:v>лебединская</c:v>
                </c:pt>
                <c:pt idx="6">
                  <c:v>вагановская</c:v>
                </c:pt>
                <c:pt idx="7">
                  <c:v>чудиновская</c:v>
                </c:pt>
                <c:pt idx="8">
                  <c:v>подовинновская3</c:v>
                </c:pt>
                <c:pt idx="9">
                  <c:v>каракульская</c:v>
                </c:pt>
                <c:pt idx="10">
                  <c:v>уйско-чебаркульская</c:v>
                </c:pt>
                <c:pt idx="11">
                  <c:v>лысковская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5">
                  <c:v>2</c:v>
                </c:pt>
                <c:pt idx="8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2007-2008</c:v>
                </c:pt>
              </c:strCache>
            </c:strRef>
          </c:tx>
          <c:cat>
            <c:strRef>
              <c:f>Лист1!$A$2:$A$13</c:f>
              <c:strCache>
                <c:ptCount val="12"/>
                <c:pt idx="0">
                  <c:v>крутоярская</c:v>
                </c:pt>
                <c:pt idx="1">
                  <c:v>октярьская</c:v>
                </c:pt>
                <c:pt idx="2">
                  <c:v>никольская</c:v>
                </c:pt>
                <c:pt idx="3">
                  <c:v>маякская</c:v>
                </c:pt>
                <c:pt idx="4">
                  <c:v>кочердыкская</c:v>
                </c:pt>
                <c:pt idx="5">
                  <c:v>лебединская</c:v>
                </c:pt>
                <c:pt idx="6">
                  <c:v>вагановская</c:v>
                </c:pt>
                <c:pt idx="7">
                  <c:v>чудиновская</c:v>
                </c:pt>
                <c:pt idx="8">
                  <c:v>подовинновская3</c:v>
                </c:pt>
                <c:pt idx="9">
                  <c:v>каракульская</c:v>
                </c:pt>
                <c:pt idx="10">
                  <c:v>уйско-чебаркульская</c:v>
                </c:pt>
                <c:pt idx="11">
                  <c:v>лысковская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4">
                  <c:v>1</c:v>
                </c:pt>
                <c:pt idx="6">
                  <c:v>3</c:v>
                </c:pt>
                <c:pt idx="8">
                  <c:v>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2008-2009</c:v>
                </c:pt>
              </c:strCache>
            </c:strRef>
          </c:tx>
          <c:cat>
            <c:strRef>
              <c:f>Лист1!$A$2:$A$13</c:f>
              <c:strCache>
                <c:ptCount val="12"/>
                <c:pt idx="0">
                  <c:v>крутоярская</c:v>
                </c:pt>
                <c:pt idx="1">
                  <c:v>октярьская</c:v>
                </c:pt>
                <c:pt idx="2">
                  <c:v>никольская</c:v>
                </c:pt>
                <c:pt idx="3">
                  <c:v>маякская</c:v>
                </c:pt>
                <c:pt idx="4">
                  <c:v>кочердыкская</c:v>
                </c:pt>
                <c:pt idx="5">
                  <c:v>лебединская</c:v>
                </c:pt>
                <c:pt idx="6">
                  <c:v>вагановская</c:v>
                </c:pt>
                <c:pt idx="7">
                  <c:v>чудиновская</c:v>
                </c:pt>
                <c:pt idx="8">
                  <c:v>подовинновская3</c:v>
                </c:pt>
                <c:pt idx="9">
                  <c:v>каракульская</c:v>
                </c:pt>
                <c:pt idx="10">
                  <c:v>уйско-чебаркульская</c:v>
                </c:pt>
                <c:pt idx="11">
                  <c:v>лысковская</c:v>
                </c:pt>
              </c:strCache>
            </c:strRef>
          </c:cat>
          <c:val>
            <c:numRef>
              <c:f>Лист1!$D$2:$D$13</c:f>
              <c:numCache>
                <c:formatCode>General</c:formatCode>
                <c:ptCount val="12"/>
                <c:pt idx="0">
                  <c:v>2</c:v>
                </c:pt>
                <c:pt idx="1">
                  <c:v>3</c:v>
                </c:pt>
                <c:pt idx="4">
                  <c:v>2</c:v>
                </c:pt>
                <c:pt idx="8">
                  <c:v>3</c:v>
                </c:pt>
                <c:pt idx="9">
                  <c:v>2</c:v>
                </c:pt>
                <c:pt idx="10">
                  <c:v>2</c:v>
                </c:pt>
                <c:pt idx="11">
                  <c:v>1</c:v>
                </c:pt>
              </c:numCache>
            </c:numRef>
          </c:val>
        </c:ser>
        <c:marker val="1"/>
        <c:axId val="78423936"/>
        <c:axId val="78425472"/>
      </c:lineChart>
      <c:catAx>
        <c:axId val="78423936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ru-RU"/>
          </a:p>
        </c:txPr>
        <c:crossAx val="78425472"/>
        <c:crosses val="autoZero"/>
        <c:auto val="1"/>
        <c:lblAlgn val="ctr"/>
        <c:lblOffset val="100"/>
      </c:catAx>
      <c:valAx>
        <c:axId val="7842547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bg1">
                    <a:lumMod val="95000"/>
                    <a:lumOff val="5000"/>
                  </a:schemeClr>
                </a:solidFill>
              </a:defRPr>
            </a:pPr>
            <a:endParaRPr lang="ru-RU"/>
          </a:p>
        </c:txPr>
        <c:crossAx val="784239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341376758026141"/>
          <c:y val="0.18196171731850216"/>
          <c:w val="0.15173240592531204"/>
          <c:h val="0.47893873635290563"/>
        </c:manualLayout>
      </c:layout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legend>
    <c:plotVisOnly val="1"/>
  </c:chart>
  <c:spPr>
    <a:solidFill>
      <a:schemeClr val="bg2">
        <a:lumMod val="60000"/>
        <a:lumOff val="40000"/>
      </a:schemeClr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2006-2007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октябрьская</c:v>
                </c:pt>
                <c:pt idx="1">
                  <c:v>крутоярская</c:v>
                </c:pt>
                <c:pt idx="2">
                  <c:v>маякская</c:v>
                </c:pt>
                <c:pt idx="3">
                  <c:v>подовинновская</c:v>
                </c:pt>
                <c:pt idx="4">
                  <c:v>уйско-чебаркульская</c:v>
                </c:pt>
                <c:pt idx="5">
                  <c:v>кочердыкская</c:v>
                </c:pt>
                <c:pt idx="6">
                  <c:v>каркульская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2007-2008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октябрьская</c:v>
                </c:pt>
                <c:pt idx="1">
                  <c:v>крутоярская</c:v>
                </c:pt>
                <c:pt idx="2">
                  <c:v>маякская</c:v>
                </c:pt>
                <c:pt idx="3">
                  <c:v>подовинновская</c:v>
                </c:pt>
                <c:pt idx="4">
                  <c:v>уйско-чебаркульская</c:v>
                </c:pt>
                <c:pt idx="5">
                  <c:v>кочердыкская</c:v>
                </c:pt>
                <c:pt idx="6">
                  <c:v>каркульская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1</c:v>
                </c:pt>
                <c:pt idx="2">
                  <c:v>2</c:v>
                </c:pt>
                <c:pt idx="5">
                  <c:v>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2008-2009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октябрьская</c:v>
                </c:pt>
                <c:pt idx="1">
                  <c:v>крутоярская</c:v>
                </c:pt>
                <c:pt idx="2">
                  <c:v>маякская</c:v>
                </c:pt>
                <c:pt idx="3">
                  <c:v>подовинновская</c:v>
                </c:pt>
                <c:pt idx="4">
                  <c:v>уйско-чебаркульская</c:v>
                </c:pt>
                <c:pt idx="5">
                  <c:v>кочердыкская</c:v>
                </c:pt>
                <c:pt idx="6">
                  <c:v>каркульская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2</c:v>
                </c:pt>
                <c:pt idx="2">
                  <c:v>3</c:v>
                </c:pt>
                <c:pt idx="3">
                  <c:v>1</c:v>
                </c:pt>
                <c:pt idx="6">
                  <c:v>2</c:v>
                </c:pt>
              </c:numCache>
            </c:numRef>
          </c:val>
        </c:ser>
        <c:marker val="1"/>
        <c:axId val="80642816"/>
        <c:axId val="80644352"/>
      </c:lineChart>
      <c:catAx>
        <c:axId val="80642816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80644352"/>
        <c:crosses val="autoZero"/>
        <c:auto val="1"/>
        <c:lblAlgn val="ctr"/>
        <c:lblOffset val="100"/>
      </c:catAx>
      <c:valAx>
        <c:axId val="80644352"/>
        <c:scaling>
          <c:orientation val="minMax"/>
        </c:scaling>
        <c:axPos val="l"/>
        <c:majorGridlines/>
        <c:numFmt formatCode="General" sourceLinked="1"/>
        <c:tickLblPos val="nextTo"/>
        <c:crossAx val="8064281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2006-2007</c:v>
                </c:pt>
              </c:strCache>
            </c:strRef>
          </c:tx>
          <c:cat>
            <c:strRef>
              <c:f>Лист1!$A$2:$A$7</c:f>
              <c:strCache>
                <c:ptCount val="5"/>
                <c:pt idx="0">
                  <c:v>крутоярская</c:v>
                </c:pt>
                <c:pt idx="1">
                  <c:v>октябрьская№1</c:v>
                </c:pt>
                <c:pt idx="2">
                  <c:v>маякская</c:v>
                </c:pt>
                <c:pt idx="3">
                  <c:v>подовинновская</c:v>
                </c:pt>
                <c:pt idx="4">
                  <c:v>уйско-чебаркульская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2007-2008</c:v>
                </c:pt>
              </c:strCache>
            </c:strRef>
          </c:tx>
          <c:cat>
            <c:strRef>
              <c:f>Лист1!$A$2:$A$7</c:f>
              <c:strCache>
                <c:ptCount val="5"/>
                <c:pt idx="0">
                  <c:v>крутоярская</c:v>
                </c:pt>
                <c:pt idx="1">
                  <c:v>октябрьская№1</c:v>
                </c:pt>
                <c:pt idx="2">
                  <c:v>маякская</c:v>
                </c:pt>
                <c:pt idx="3">
                  <c:v>подовинновская</c:v>
                </c:pt>
                <c:pt idx="4">
                  <c:v>уйско-чебаркульская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1">
                  <c:v>3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2008-2009</c:v>
                </c:pt>
              </c:strCache>
            </c:strRef>
          </c:tx>
          <c:cat>
            <c:strRef>
              <c:f>Лист1!$A$2:$A$7</c:f>
              <c:strCache>
                <c:ptCount val="5"/>
                <c:pt idx="0">
                  <c:v>крутоярская</c:v>
                </c:pt>
                <c:pt idx="1">
                  <c:v>октябрьская№1</c:v>
                </c:pt>
                <c:pt idx="2">
                  <c:v>маякская</c:v>
                </c:pt>
                <c:pt idx="3">
                  <c:v>подовинновская</c:v>
                </c:pt>
                <c:pt idx="4">
                  <c:v>уйско-чебаркульская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1">
                  <c:v>1</c:v>
                </c:pt>
                <c:pt idx="3">
                  <c:v>3</c:v>
                </c:pt>
                <c:pt idx="5">
                  <c:v>2</c:v>
                </c:pt>
              </c:numCache>
            </c:numRef>
          </c:val>
        </c:ser>
        <c:marker val="1"/>
        <c:axId val="80674176"/>
        <c:axId val="80675968"/>
      </c:lineChart>
      <c:catAx>
        <c:axId val="80674176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80675968"/>
        <c:crosses val="autoZero"/>
        <c:auto val="1"/>
        <c:lblAlgn val="ctr"/>
        <c:lblOffset val="100"/>
      </c:catAx>
      <c:valAx>
        <c:axId val="8067596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8067417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2006-20072007-20082008-2009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маякская</c:v>
                </c:pt>
                <c:pt idx="1">
                  <c:v>подовинновская</c:v>
                </c:pt>
                <c:pt idx="2">
                  <c:v>крутоярская</c:v>
                </c:pt>
                <c:pt idx="3">
                  <c:v>октябрьская№1</c:v>
                </c:pt>
                <c:pt idx="4">
                  <c:v>кочердыкская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2007-2008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маякская</c:v>
                </c:pt>
                <c:pt idx="1">
                  <c:v>подовинновская</c:v>
                </c:pt>
                <c:pt idx="2">
                  <c:v>крутоярская</c:v>
                </c:pt>
                <c:pt idx="3">
                  <c:v>октябрьская№1</c:v>
                </c:pt>
                <c:pt idx="4">
                  <c:v>кочердыкская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2">
                  <c:v>1</c:v>
                </c:pt>
                <c:pt idx="3">
                  <c:v>2.2999999999999998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2008-2009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маякская</c:v>
                </c:pt>
                <c:pt idx="1">
                  <c:v>подовинновская</c:v>
                </c:pt>
                <c:pt idx="2">
                  <c:v>крутоярская</c:v>
                </c:pt>
                <c:pt idx="3">
                  <c:v>октябрьская№1</c:v>
                </c:pt>
                <c:pt idx="4">
                  <c:v>кочердыкская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1">
                  <c:v>2</c:v>
                </c:pt>
                <c:pt idx="2">
                  <c:v>1</c:v>
                </c:pt>
              </c:numCache>
            </c:numRef>
          </c:val>
        </c:ser>
        <c:marker val="1"/>
        <c:axId val="80709888"/>
        <c:axId val="80715776"/>
      </c:lineChart>
      <c:catAx>
        <c:axId val="80709888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80715776"/>
        <c:crosses val="autoZero"/>
        <c:auto val="1"/>
        <c:lblAlgn val="ctr"/>
        <c:lblOffset val="100"/>
      </c:catAx>
      <c:valAx>
        <c:axId val="8071577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8070988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0.85198</cdr:x>
      <cdr:y>0</cdr:y>
    </cdr:from>
    <cdr:to>
      <cdr:x>1</cdr:x>
      <cdr:y>0.15784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400948" y="-314340"/>
          <a:ext cx="1285852" cy="714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0.22697</cdr:x>
      <cdr:y>0.01578</cdr:y>
    </cdr:from>
    <cdr:to>
      <cdr:x>0.99836</cdr:x>
      <cdr:y>0.11049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971660" y="71438"/>
          <a:ext cx="6700878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0.35033</cdr:x>
      <cdr:y>0</cdr:y>
    </cdr:from>
    <cdr:to>
      <cdr:x>0.7352</cdr:x>
      <cdr:y>0.0947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043230" y="0"/>
          <a:ext cx="3343292" cy="42862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Средний балл по району</a:t>
          </a:r>
          <a:endParaRPr lang="ru-RU" sz="18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96CB-3D81-4E0D-90F3-7235ED0DB2DC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9FD7B-41D6-4C75-8C69-45DCDE67AF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drumroll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96CB-3D81-4E0D-90F3-7235ED0DB2DC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9FD7B-41D6-4C75-8C69-45DCDE67AF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drumroll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96CB-3D81-4E0D-90F3-7235ED0DB2DC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9FD7B-41D6-4C75-8C69-45DCDE67AF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drumroll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96CB-3D81-4E0D-90F3-7235ED0DB2DC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9FD7B-41D6-4C75-8C69-45DCDE67AF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drumroll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96CB-3D81-4E0D-90F3-7235ED0DB2DC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9FD7B-41D6-4C75-8C69-45DCDE67AF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drumroll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96CB-3D81-4E0D-90F3-7235ED0DB2DC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9FD7B-41D6-4C75-8C69-45DCDE67AF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drumroll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96CB-3D81-4E0D-90F3-7235ED0DB2DC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9FD7B-41D6-4C75-8C69-45DCDE67AF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drumroll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96CB-3D81-4E0D-90F3-7235ED0DB2DC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9FD7B-41D6-4C75-8C69-45DCDE67AF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drumroll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96CB-3D81-4E0D-90F3-7235ED0DB2DC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9FD7B-41D6-4C75-8C69-45DCDE67AF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drumroll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96CB-3D81-4E0D-90F3-7235ED0DB2DC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9FD7B-41D6-4C75-8C69-45DCDE67AF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drumroll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96CB-3D81-4E0D-90F3-7235ED0DB2DC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9FD7B-41D6-4C75-8C69-45DCDE67AF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drumroll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196CB-3D81-4E0D-90F3-7235ED0DB2DC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9FD7B-41D6-4C75-8C69-45DCDE67AF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ndAc>
      <p:stSnd>
        <p:snd r:embed="rId13" name="drumroll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772400" cy="288032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ПАРАД – СМОТР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РМО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образовательной области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«ФИЛОЛОГИЯ»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sz="3100" b="1" i="1" dirty="0" smtClean="0">
                <a:solidFill>
                  <a:srgbClr val="C00000"/>
                </a:solidFill>
              </a:rPr>
              <a:t>выполнила: </a:t>
            </a:r>
            <a:br>
              <a:rPr lang="ru-RU" sz="3100" b="1" i="1" dirty="0" smtClean="0">
                <a:solidFill>
                  <a:srgbClr val="C00000"/>
                </a:solidFill>
              </a:rPr>
            </a:br>
            <a:r>
              <a:rPr lang="ru-RU" sz="3100" b="1" i="1" dirty="0" smtClean="0">
                <a:solidFill>
                  <a:srgbClr val="C00000"/>
                </a:solidFill>
              </a:rPr>
              <a:t>руководитель РМО </a:t>
            </a:r>
            <a:r>
              <a:rPr lang="ru-RU" sz="3100" b="1" i="1" dirty="0" err="1" smtClean="0">
                <a:solidFill>
                  <a:srgbClr val="C00000"/>
                </a:solidFill>
              </a:rPr>
              <a:t>Боздунова</a:t>
            </a:r>
            <a:r>
              <a:rPr lang="ru-RU" sz="3100" b="1" i="1" dirty="0" smtClean="0">
                <a:solidFill>
                  <a:srgbClr val="C00000"/>
                </a:solidFill>
              </a:rPr>
              <a:t> А.М.</a:t>
            </a:r>
            <a:br>
              <a:rPr lang="ru-RU" sz="3100" b="1" i="1" dirty="0" smtClean="0">
                <a:solidFill>
                  <a:srgbClr val="C00000"/>
                </a:solidFill>
              </a:rPr>
            </a:br>
            <a:endParaRPr lang="ru-RU" sz="3100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429264"/>
            <a:ext cx="6400800" cy="928694"/>
          </a:xfrm>
          <a:solidFill>
            <a:schemeClr val="accent1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2010 год</a:t>
            </a:r>
            <a:endParaRPr lang="ru-RU" b="1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slow"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Выездные СЕМИНАРЫ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4" name="Молния 3"/>
          <p:cNvSpPr/>
          <p:nvPr/>
        </p:nvSpPr>
        <p:spPr>
          <a:xfrm rot="1146928">
            <a:off x="155654" y="1506898"/>
            <a:ext cx="3002151" cy="1764951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Волна 4"/>
          <p:cNvSpPr/>
          <p:nvPr/>
        </p:nvSpPr>
        <p:spPr>
          <a:xfrm>
            <a:off x="2786050" y="3500438"/>
            <a:ext cx="5286412" cy="1628780"/>
          </a:xfrm>
          <a:prstGeom prst="wav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err="1" smtClean="0"/>
              <a:t>Новомосковская</a:t>
            </a:r>
            <a:r>
              <a:rPr lang="ru-RU" i="1" dirty="0" smtClean="0"/>
              <a:t> </a:t>
            </a:r>
            <a:r>
              <a:rPr lang="ru-RU" i="1" dirty="0" err="1" smtClean="0"/>
              <a:t>сош</a:t>
            </a:r>
            <a:r>
              <a:rPr lang="ru-RU" i="1" dirty="0" smtClean="0"/>
              <a:t>.</a:t>
            </a:r>
            <a:r>
              <a:rPr lang="ru-RU" dirty="0" smtClean="0"/>
              <a:t> </a:t>
            </a:r>
            <a:r>
              <a:rPr lang="ru-RU" b="1" dirty="0" smtClean="0"/>
              <a:t>Тема: </a:t>
            </a:r>
            <a:r>
              <a:rPr lang="ru-RU" dirty="0" smtClean="0">
                <a:solidFill>
                  <a:srgbClr val="002060"/>
                </a:solidFill>
              </a:rPr>
              <a:t>«Использование ИКТ на уроках русского языка»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                                                 (рук. Петрова С.А.)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Волна 5"/>
          <p:cNvSpPr/>
          <p:nvPr/>
        </p:nvSpPr>
        <p:spPr>
          <a:xfrm>
            <a:off x="3357554" y="1500174"/>
            <a:ext cx="5786446" cy="1928826"/>
          </a:xfrm>
          <a:prstGeom prst="wave">
            <a:avLst>
              <a:gd name="adj1" fmla="val 12500"/>
              <a:gd name="adj2" fmla="val 119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i="1" dirty="0" smtClean="0"/>
          </a:p>
          <a:p>
            <a:pPr algn="ctr"/>
            <a:r>
              <a:rPr lang="ru-RU" i="1" dirty="0" err="1" smtClean="0"/>
              <a:t>Уйско-Чебаркульская</a:t>
            </a:r>
            <a:r>
              <a:rPr lang="ru-RU" i="1" dirty="0" smtClean="0"/>
              <a:t> </a:t>
            </a:r>
            <a:r>
              <a:rPr lang="ru-RU" i="1" dirty="0" err="1" smtClean="0"/>
              <a:t>сош</a:t>
            </a:r>
            <a:r>
              <a:rPr lang="ru-RU" i="1" dirty="0" smtClean="0"/>
              <a:t>. </a:t>
            </a:r>
            <a:r>
              <a:rPr lang="ru-RU" b="1" dirty="0" smtClean="0"/>
              <a:t>Тема: </a:t>
            </a:r>
            <a:r>
              <a:rPr lang="ru-RU" dirty="0" smtClean="0">
                <a:solidFill>
                  <a:srgbClr val="002060"/>
                </a:solidFill>
              </a:rPr>
              <a:t>«Методическое и дидактическое обеспечение элективных курсов в рамках введения </a:t>
            </a:r>
            <a:r>
              <a:rPr lang="ru-RU" dirty="0" err="1" smtClean="0">
                <a:solidFill>
                  <a:srgbClr val="002060"/>
                </a:solidFill>
              </a:rPr>
              <a:t>предпрофильной</a:t>
            </a:r>
            <a:r>
              <a:rPr lang="ru-RU" dirty="0" smtClean="0">
                <a:solidFill>
                  <a:srgbClr val="002060"/>
                </a:solidFill>
              </a:rPr>
              <a:t> подготовки на второй ступени образования»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                                                    (рук. </a:t>
            </a:r>
            <a:r>
              <a:rPr lang="ru-RU" dirty="0" err="1" smtClean="0">
                <a:solidFill>
                  <a:srgbClr val="002060"/>
                </a:solidFill>
              </a:rPr>
              <a:t>Фофанова</a:t>
            </a:r>
            <a:r>
              <a:rPr lang="ru-RU" dirty="0" smtClean="0">
                <a:solidFill>
                  <a:srgbClr val="002060"/>
                </a:solidFill>
              </a:rPr>
              <a:t> С.М.)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Волна 7"/>
          <p:cNvSpPr/>
          <p:nvPr/>
        </p:nvSpPr>
        <p:spPr>
          <a:xfrm>
            <a:off x="785786" y="4857760"/>
            <a:ext cx="5357850" cy="2200284"/>
          </a:xfrm>
          <a:prstGeom prst="wav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i="1" dirty="0" smtClean="0"/>
          </a:p>
          <a:p>
            <a:pPr algn="ctr"/>
            <a:r>
              <a:rPr lang="ru-RU" i="1" dirty="0" err="1" smtClean="0"/>
              <a:t>Кочердыкская</a:t>
            </a:r>
            <a:r>
              <a:rPr lang="ru-RU" i="1" dirty="0" smtClean="0"/>
              <a:t> </a:t>
            </a:r>
            <a:r>
              <a:rPr lang="ru-RU" i="1" dirty="0" err="1" smtClean="0"/>
              <a:t>сош</a:t>
            </a:r>
            <a:r>
              <a:rPr lang="ru-RU" i="1" dirty="0" smtClean="0"/>
              <a:t>. </a:t>
            </a:r>
            <a:r>
              <a:rPr lang="ru-RU" b="1" dirty="0" smtClean="0"/>
              <a:t>Тема: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2060"/>
                </a:solidFill>
              </a:rPr>
              <a:t>«Использование интеграционных связей на уроках русского языка и литературы как средство активизации мыслительной деятельности учащихся»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                                                       (рук. </a:t>
            </a:r>
            <a:r>
              <a:rPr lang="ru-RU" dirty="0" err="1" smtClean="0">
                <a:solidFill>
                  <a:srgbClr val="002060"/>
                </a:solidFill>
              </a:rPr>
              <a:t>Евкайкина</a:t>
            </a:r>
            <a:r>
              <a:rPr lang="ru-RU" dirty="0" smtClean="0">
                <a:solidFill>
                  <a:srgbClr val="002060"/>
                </a:solidFill>
              </a:rPr>
              <a:t> В.Б.)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Урок литературы ведет </a:t>
            </a:r>
            <a:r>
              <a:rPr lang="ru-RU" dirty="0" err="1" smtClean="0">
                <a:solidFill>
                  <a:srgbClr val="C00000"/>
                </a:solidFill>
              </a:rPr>
              <a:t>Евкайкина</a:t>
            </a:r>
            <a:r>
              <a:rPr lang="ru-RU" dirty="0" smtClean="0">
                <a:solidFill>
                  <a:srgbClr val="C00000"/>
                </a:solidFill>
              </a:rPr>
              <a:t> В.Б.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285720" y="5367338"/>
            <a:ext cx="6992968" cy="804862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chemeClr val="bg1"/>
                </a:solidFill>
              </a:rPr>
              <a:t>Выездное заседание РМО учителей русского языка и литературы  в </a:t>
            </a:r>
            <a:r>
              <a:rPr lang="ru-RU" sz="2800" i="1" dirty="0" err="1" smtClean="0">
                <a:solidFill>
                  <a:schemeClr val="bg1"/>
                </a:solidFill>
              </a:rPr>
              <a:t>Кочердыкскую</a:t>
            </a:r>
            <a:r>
              <a:rPr lang="ru-RU" sz="2800" i="1" dirty="0" smtClean="0">
                <a:solidFill>
                  <a:schemeClr val="bg1"/>
                </a:solidFill>
              </a:rPr>
              <a:t> СОШ.</a:t>
            </a:r>
            <a:endParaRPr lang="ru-RU" sz="2800" i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F:\кочердык\IMG_140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290"/>
            <a:ext cx="6286544" cy="451328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drumroll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4929198"/>
            <a:ext cx="5992836" cy="714380"/>
          </a:xfrm>
        </p:spPr>
        <p:txBody>
          <a:bodyPr>
            <a:noAutofit/>
          </a:bodyPr>
          <a:lstStyle/>
          <a:p>
            <a:r>
              <a:rPr lang="ru-RU" sz="2400" dirty="0" smtClean="0"/>
              <a:t>Урок литературы в 5 классе. </a:t>
            </a:r>
            <a:br>
              <a:rPr lang="ru-RU" sz="2400" dirty="0" smtClean="0"/>
            </a:br>
            <a:r>
              <a:rPr lang="ru-RU" sz="2400" dirty="0" smtClean="0"/>
              <a:t>Учитель: Чернова Л.Л.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643578"/>
            <a:ext cx="5486400" cy="52862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F:\кочердык\IMG_141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85728"/>
            <a:ext cx="5992836" cy="444184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drumroll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 rot="21354915">
            <a:off x="1071210" y="265461"/>
            <a:ext cx="7872939" cy="439718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0070C0"/>
                </a:solidFill>
              </a:rPr>
              <a:t>Кочердык</a:t>
            </a:r>
            <a:r>
              <a:rPr lang="ru-RU" dirty="0" smtClean="0">
                <a:solidFill>
                  <a:srgbClr val="0070C0"/>
                </a:solidFill>
              </a:rPr>
              <a:t>. Выездной семинар.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кочердык\IMG_14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928670"/>
            <a:ext cx="7778776" cy="57150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drumroll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000240"/>
            <a:ext cx="8229600" cy="485776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Презентация исследовательских работ учащихся в области «Филология»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                                 </a:t>
            </a:r>
            <a:r>
              <a:rPr lang="ru-RU" sz="3600" b="1" i="1" u="sng" dirty="0" smtClean="0">
                <a:solidFill>
                  <a:srgbClr val="002060"/>
                </a:solidFill>
              </a:rPr>
              <a:t/>
            </a:r>
            <a:br>
              <a:rPr lang="ru-RU" sz="3600" b="1" i="1" u="sng" dirty="0" smtClean="0">
                <a:solidFill>
                  <a:srgbClr val="002060"/>
                </a:solidFill>
              </a:rPr>
            </a:br>
            <a:r>
              <a:rPr lang="ru-RU" sz="2700" b="1" i="1" u="sng" dirty="0" err="1" smtClean="0">
                <a:solidFill>
                  <a:srgbClr val="002060"/>
                </a:solidFill>
              </a:rPr>
              <a:t>Крутоярская</a:t>
            </a:r>
            <a:r>
              <a:rPr lang="ru-RU" sz="2700" b="1" i="1" u="sng" dirty="0" smtClean="0">
                <a:solidFill>
                  <a:srgbClr val="002060"/>
                </a:solidFill>
              </a:rPr>
              <a:t> </a:t>
            </a:r>
            <a:r>
              <a:rPr lang="ru-RU" sz="2700" b="1" i="1" u="sng" dirty="0" err="1" smtClean="0">
                <a:solidFill>
                  <a:srgbClr val="002060"/>
                </a:solidFill>
              </a:rPr>
              <a:t>сош</a:t>
            </a:r>
            <a:r>
              <a:rPr lang="ru-RU" sz="2700" b="1" i="1" u="sng" dirty="0" smtClean="0">
                <a:solidFill>
                  <a:srgbClr val="002060"/>
                </a:solidFill>
              </a:rPr>
              <a:t>- 7</a:t>
            </a:r>
            <a:br>
              <a:rPr lang="ru-RU" sz="2700" b="1" i="1" u="sng" dirty="0" smtClean="0">
                <a:solidFill>
                  <a:srgbClr val="002060"/>
                </a:solidFill>
              </a:rPr>
            </a:br>
            <a:r>
              <a:rPr lang="ru-RU" sz="2700" b="1" i="1" u="sng" dirty="0" smtClean="0">
                <a:solidFill>
                  <a:srgbClr val="002060"/>
                </a:solidFill>
              </a:rPr>
              <a:t>Октябрьская сош№1 -1</a:t>
            </a:r>
            <a:br>
              <a:rPr lang="ru-RU" sz="2700" b="1" i="1" u="sng" dirty="0" smtClean="0">
                <a:solidFill>
                  <a:srgbClr val="002060"/>
                </a:solidFill>
              </a:rPr>
            </a:br>
            <a:r>
              <a:rPr lang="ru-RU" sz="2700" b="1" i="1" u="sng" dirty="0" smtClean="0">
                <a:solidFill>
                  <a:srgbClr val="002060"/>
                </a:solidFill>
              </a:rPr>
              <a:t>Октябрьская сош№2 -1</a:t>
            </a:r>
            <a:br>
              <a:rPr lang="ru-RU" sz="2700" b="1" i="1" u="sng" dirty="0" smtClean="0">
                <a:solidFill>
                  <a:srgbClr val="002060"/>
                </a:solidFill>
              </a:rPr>
            </a:br>
            <a:r>
              <a:rPr lang="ru-RU" sz="2700" b="1" i="1" u="sng" dirty="0" err="1" smtClean="0">
                <a:solidFill>
                  <a:srgbClr val="002060"/>
                </a:solidFill>
              </a:rPr>
              <a:t>Подовинновская</a:t>
            </a:r>
            <a:r>
              <a:rPr lang="ru-RU" sz="2700" b="1" i="1" u="sng" dirty="0" smtClean="0">
                <a:solidFill>
                  <a:srgbClr val="002060"/>
                </a:solidFill>
              </a:rPr>
              <a:t> </a:t>
            </a:r>
            <a:r>
              <a:rPr lang="ru-RU" sz="2700" b="1" i="1" u="sng" dirty="0" err="1" smtClean="0">
                <a:solidFill>
                  <a:srgbClr val="002060"/>
                </a:solidFill>
              </a:rPr>
              <a:t>сош</a:t>
            </a:r>
            <a:r>
              <a:rPr lang="ru-RU" sz="2700" b="1" i="1" u="sng" dirty="0" smtClean="0">
                <a:solidFill>
                  <a:srgbClr val="002060"/>
                </a:solidFill>
              </a:rPr>
              <a:t> -1</a:t>
            </a:r>
            <a:br>
              <a:rPr lang="ru-RU" sz="2700" b="1" i="1" u="sng" dirty="0" smtClean="0">
                <a:solidFill>
                  <a:srgbClr val="002060"/>
                </a:solidFill>
              </a:rPr>
            </a:br>
            <a:r>
              <a:rPr lang="ru-RU" sz="2700" b="1" i="1" u="sng" dirty="0" err="1" smtClean="0">
                <a:solidFill>
                  <a:srgbClr val="002060"/>
                </a:solidFill>
              </a:rPr>
              <a:t>Чудиновская</a:t>
            </a:r>
            <a:r>
              <a:rPr lang="ru-RU" sz="2700" b="1" i="1" u="sng" dirty="0" smtClean="0">
                <a:solidFill>
                  <a:srgbClr val="002060"/>
                </a:solidFill>
              </a:rPr>
              <a:t> </a:t>
            </a:r>
            <a:r>
              <a:rPr lang="ru-RU" sz="2700" b="1" i="1" u="sng" dirty="0" err="1" smtClean="0">
                <a:solidFill>
                  <a:srgbClr val="002060"/>
                </a:solidFill>
              </a:rPr>
              <a:t>сош</a:t>
            </a:r>
            <a:r>
              <a:rPr lang="ru-RU" sz="2700" b="1" i="1" u="sng" dirty="0" smtClean="0">
                <a:solidFill>
                  <a:srgbClr val="002060"/>
                </a:solidFill>
              </a:rPr>
              <a:t> -1</a:t>
            </a:r>
            <a:br>
              <a:rPr lang="ru-RU" sz="2700" b="1" i="1" u="sng" dirty="0" smtClean="0">
                <a:solidFill>
                  <a:srgbClr val="002060"/>
                </a:solidFill>
              </a:rPr>
            </a:br>
            <a:r>
              <a:rPr lang="ru-RU" sz="2700" b="1" i="1" u="sng" dirty="0" err="1" smtClean="0">
                <a:solidFill>
                  <a:srgbClr val="002060"/>
                </a:solidFill>
              </a:rPr>
              <a:t>Новомосковская</a:t>
            </a:r>
            <a:r>
              <a:rPr lang="ru-RU" sz="2700" b="1" i="1" u="sng" dirty="0" smtClean="0">
                <a:solidFill>
                  <a:srgbClr val="002060"/>
                </a:solidFill>
              </a:rPr>
              <a:t> </a:t>
            </a:r>
            <a:r>
              <a:rPr lang="ru-RU" sz="2700" b="1" i="1" u="sng" dirty="0" err="1" smtClean="0">
                <a:solidFill>
                  <a:srgbClr val="002060"/>
                </a:solidFill>
              </a:rPr>
              <a:t>сош</a:t>
            </a:r>
            <a:r>
              <a:rPr lang="ru-RU" sz="2700" b="1" i="1" u="sng" dirty="0" smtClean="0">
                <a:solidFill>
                  <a:srgbClr val="002060"/>
                </a:solidFill>
              </a:rPr>
              <a:t> – 1</a:t>
            </a:r>
            <a:br>
              <a:rPr lang="ru-RU" sz="2700" b="1" i="1" u="sng" dirty="0" smtClean="0">
                <a:solidFill>
                  <a:srgbClr val="002060"/>
                </a:solidFill>
              </a:rPr>
            </a:br>
            <a:r>
              <a:rPr lang="ru-RU" sz="2700" b="1" i="1" u="sng" dirty="0" err="1" smtClean="0">
                <a:solidFill>
                  <a:srgbClr val="002060"/>
                </a:solidFill>
              </a:rPr>
              <a:t>Кочердыкская</a:t>
            </a:r>
            <a:r>
              <a:rPr lang="ru-RU" sz="2700" b="1" i="1" u="sng" dirty="0" smtClean="0">
                <a:solidFill>
                  <a:srgbClr val="002060"/>
                </a:solidFill>
              </a:rPr>
              <a:t> </a:t>
            </a:r>
            <a:r>
              <a:rPr lang="ru-RU" sz="2700" b="1" i="1" u="sng" dirty="0" err="1" smtClean="0">
                <a:solidFill>
                  <a:srgbClr val="002060"/>
                </a:solidFill>
              </a:rPr>
              <a:t>сош</a:t>
            </a:r>
            <a:r>
              <a:rPr lang="ru-RU" sz="2700" b="1" i="1" u="sng" dirty="0" smtClean="0">
                <a:solidFill>
                  <a:srgbClr val="002060"/>
                </a:solidFill>
              </a:rPr>
              <a:t> – 1</a:t>
            </a:r>
            <a:br>
              <a:rPr lang="ru-RU" sz="2700" b="1" i="1" u="sng" dirty="0" smtClean="0">
                <a:solidFill>
                  <a:srgbClr val="002060"/>
                </a:solidFill>
              </a:rPr>
            </a:br>
            <a:r>
              <a:rPr lang="ru-RU" sz="2700" b="1" i="1" u="sng" dirty="0" err="1" smtClean="0">
                <a:solidFill>
                  <a:srgbClr val="002060"/>
                </a:solidFill>
              </a:rPr>
              <a:t>Уйско-Чебаркульская</a:t>
            </a:r>
            <a:r>
              <a:rPr lang="ru-RU" sz="2700" b="1" i="1" u="sng" dirty="0" smtClean="0">
                <a:solidFill>
                  <a:srgbClr val="002060"/>
                </a:solidFill>
              </a:rPr>
              <a:t> </a:t>
            </a:r>
            <a:r>
              <a:rPr lang="ru-RU" sz="2700" b="1" i="1" u="sng" dirty="0" err="1" smtClean="0">
                <a:solidFill>
                  <a:srgbClr val="002060"/>
                </a:solidFill>
              </a:rPr>
              <a:t>сош</a:t>
            </a:r>
            <a:r>
              <a:rPr lang="ru-RU" sz="2700" b="1" i="1" u="sng" dirty="0" smtClean="0">
                <a:solidFill>
                  <a:srgbClr val="002060"/>
                </a:solidFill>
              </a:rPr>
              <a:t> -1</a:t>
            </a:r>
            <a:br>
              <a:rPr lang="ru-RU" sz="2700" b="1" i="1" u="sng" dirty="0" smtClean="0">
                <a:solidFill>
                  <a:srgbClr val="002060"/>
                </a:solidFill>
              </a:rPr>
            </a:br>
            <a:r>
              <a:rPr lang="ru-RU" sz="2700" b="1" i="1" u="sng" dirty="0" smtClean="0">
                <a:solidFill>
                  <a:srgbClr val="002060"/>
                </a:solidFill>
              </a:rPr>
              <a:t>Никольская </a:t>
            </a:r>
            <a:r>
              <a:rPr lang="ru-RU" sz="2700" b="1" i="1" u="sng" dirty="0" err="1" smtClean="0">
                <a:solidFill>
                  <a:srgbClr val="002060"/>
                </a:solidFill>
              </a:rPr>
              <a:t>сош</a:t>
            </a:r>
            <a:r>
              <a:rPr lang="ru-RU" sz="2700" b="1" i="1" u="sng" dirty="0" smtClean="0">
                <a:solidFill>
                  <a:srgbClr val="002060"/>
                </a:solidFill>
              </a:rPr>
              <a:t> - 2</a:t>
            </a:r>
            <a:br>
              <a:rPr lang="ru-RU" sz="2700" b="1" i="1" u="sng" dirty="0" smtClean="0">
                <a:solidFill>
                  <a:srgbClr val="002060"/>
                </a:solidFill>
              </a:rPr>
            </a:br>
            <a:r>
              <a:rPr lang="ru-RU" sz="2700" b="1" i="1" u="sng" dirty="0" err="1" smtClean="0">
                <a:solidFill>
                  <a:srgbClr val="002060"/>
                </a:solidFill>
              </a:rPr>
              <a:t>Журавлинская</a:t>
            </a:r>
            <a:r>
              <a:rPr lang="ru-RU" sz="2700" b="1" i="1" u="sng" dirty="0" smtClean="0">
                <a:solidFill>
                  <a:srgbClr val="002060"/>
                </a:solidFill>
              </a:rPr>
              <a:t> </a:t>
            </a:r>
            <a:r>
              <a:rPr lang="ru-RU" sz="2700" b="1" i="1" u="sng" dirty="0" err="1" smtClean="0">
                <a:solidFill>
                  <a:srgbClr val="002060"/>
                </a:solidFill>
              </a:rPr>
              <a:t>ош</a:t>
            </a:r>
            <a:r>
              <a:rPr lang="ru-RU" sz="2700" b="1" i="1" u="sng" dirty="0" smtClean="0">
                <a:solidFill>
                  <a:srgbClr val="002060"/>
                </a:solidFill>
              </a:rPr>
              <a:t> -1</a:t>
            </a:r>
            <a:r>
              <a:rPr lang="ru-RU" sz="2400" b="1" i="1" u="sng" dirty="0" smtClean="0">
                <a:solidFill>
                  <a:srgbClr val="002060"/>
                </a:solidFill>
              </a:rPr>
              <a:t/>
            </a:r>
            <a:br>
              <a:rPr lang="ru-RU" sz="2400" b="1" i="1" u="sng" dirty="0" smtClean="0">
                <a:solidFill>
                  <a:srgbClr val="002060"/>
                </a:solidFill>
              </a:rPr>
            </a:br>
            <a:r>
              <a:rPr lang="ru-RU" sz="2400" b="1" i="1" u="sng" dirty="0" smtClean="0">
                <a:solidFill>
                  <a:srgbClr val="002060"/>
                </a:solidFill>
              </a:rPr>
              <a:t/>
            </a:r>
            <a:br>
              <a:rPr lang="ru-RU" sz="2400" b="1" i="1" u="sng" dirty="0" smtClean="0">
                <a:solidFill>
                  <a:srgbClr val="002060"/>
                </a:solidFill>
              </a:rPr>
            </a:br>
            <a:r>
              <a:rPr lang="ru-RU" b="1" i="1" u="sng" dirty="0" smtClean="0">
                <a:solidFill>
                  <a:srgbClr val="C00000"/>
                </a:solidFill>
              </a:rPr>
              <a:t/>
            </a:r>
            <a:br>
              <a:rPr lang="ru-RU" b="1" i="1" u="sng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dirty="0"/>
          </a:p>
        </p:txBody>
      </p:sp>
      <p:pic>
        <p:nvPicPr>
          <p:cNvPr id="1027" name="Picture 3" descr="C:\Users\Анна\Pictures\an5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1928802"/>
            <a:ext cx="2357453" cy="275035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18" name="Содержимое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лако 5"/>
          <p:cNvSpPr/>
          <p:nvPr/>
        </p:nvSpPr>
        <p:spPr>
          <a:xfrm>
            <a:off x="642910" y="2000240"/>
            <a:ext cx="3643338" cy="2000264"/>
          </a:xfrm>
          <a:prstGeom prst="clou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9900"/>
                </a:solidFill>
              </a:rPr>
              <a:t>«Вокруг тебя -мир» </a:t>
            </a:r>
            <a:r>
              <a:rPr lang="ru-RU" dirty="0" smtClean="0">
                <a:solidFill>
                  <a:schemeClr val="bg1"/>
                </a:solidFill>
              </a:rPr>
              <a:t>(5-7кл.)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Солнце 6"/>
          <p:cNvSpPr/>
          <p:nvPr/>
        </p:nvSpPr>
        <p:spPr>
          <a:xfrm>
            <a:off x="4286216" y="1214422"/>
            <a:ext cx="4857784" cy="3714776"/>
          </a:xfrm>
          <a:prstGeom prst="sun">
            <a:avLst>
              <a:gd name="adj" fmla="val 30034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НРК изучается в разделах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Облако 7"/>
          <p:cNvSpPr/>
          <p:nvPr/>
        </p:nvSpPr>
        <p:spPr>
          <a:xfrm rot="405670">
            <a:off x="292560" y="4292123"/>
            <a:ext cx="2432436" cy="1383915"/>
          </a:xfrm>
          <a:prstGeom prst="cloud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Факультативный  и элективный курс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Облако 9"/>
          <p:cNvSpPr/>
          <p:nvPr/>
        </p:nvSpPr>
        <p:spPr>
          <a:xfrm rot="21077633">
            <a:off x="2965540" y="4257409"/>
            <a:ext cx="3263748" cy="1349041"/>
          </a:xfrm>
          <a:prstGeom prst="clou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66"/>
                </a:solidFill>
              </a:rPr>
              <a:t>Русский язык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(5-11кл.)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Облако 10"/>
          <p:cNvSpPr/>
          <p:nvPr/>
        </p:nvSpPr>
        <p:spPr>
          <a:xfrm>
            <a:off x="3286116" y="1571612"/>
            <a:ext cx="2500330" cy="1271590"/>
          </a:xfrm>
          <a:prstGeom prst="clou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Литература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(</a:t>
            </a:r>
            <a:r>
              <a:rPr lang="ru-RU" b="1" dirty="0" smtClean="0">
                <a:solidFill>
                  <a:schemeClr val="bg1"/>
                </a:solidFill>
              </a:rPr>
              <a:t>5-11 </a:t>
            </a:r>
            <a:r>
              <a:rPr lang="ru-RU" b="1" dirty="0" err="1" smtClean="0">
                <a:solidFill>
                  <a:schemeClr val="bg1"/>
                </a:solidFill>
              </a:rPr>
              <a:t>кл</a:t>
            </a:r>
            <a:r>
              <a:rPr lang="ru-RU" b="1" dirty="0" smtClean="0">
                <a:solidFill>
                  <a:schemeClr val="bg1"/>
                </a:solidFill>
              </a:rPr>
              <a:t>.)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" name="Облако 11"/>
          <p:cNvSpPr/>
          <p:nvPr/>
        </p:nvSpPr>
        <p:spPr>
          <a:xfrm>
            <a:off x="5715008" y="4286256"/>
            <a:ext cx="3000396" cy="1428760"/>
          </a:xfrm>
          <a:prstGeom prst="clou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Русский язык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(1-4 </a:t>
            </a:r>
            <a:r>
              <a:rPr lang="ru-RU" dirty="0" err="1" smtClean="0">
                <a:solidFill>
                  <a:schemeClr val="bg1"/>
                </a:solidFill>
              </a:rPr>
              <a:t>кл</a:t>
            </a:r>
            <a:r>
              <a:rPr lang="ru-RU" dirty="0" smtClean="0">
                <a:solidFill>
                  <a:schemeClr val="bg1"/>
                </a:solidFill>
              </a:rPr>
              <a:t>.)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Облако 12"/>
          <p:cNvSpPr/>
          <p:nvPr/>
        </p:nvSpPr>
        <p:spPr>
          <a:xfrm rot="20762776">
            <a:off x="0" y="1214422"/>
            <a:ext cx="2786050" cy="1485904"/>
          </a:xfrm>
          <a:prstGeom prst="clou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Литературное чтение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(1-4 </a:t>
            </a:r>
            <a:r>
              <a:rPr lang="ru-RU" b="1" dirty="0" err="1" smtClean="0">
                <a:solidFill>
                  <a:schemeClr val="bg1"/>
                </a:solidFill>
              </a:rPr>
              <a:t>кл</a:t>
            </a:r>
            <a:r>
              <a:rPr lang="ru-RU" b="1" dirty="0" smtClean="0">
                <a:solidFill>
                  <a:schemeClr val="bg1"/>
                </a:solidFill>
              </a:rPr>
              <a:t>.)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9199" y="0"/>
            <a:ext cx="89856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Региональный компонент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txBody>
          <a:bodyPr>
            <a:norm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Элективные курсы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42844" y="928670"/>
            <a:ext cx="4352956" cy="571504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400" dirty="0" smtClean="0"/>
              <a:t>«Литература Южного Урала»,10кл,11кл.</a:t>
            </a:r>
          </a:p>
          <a:p>
            <a:r>
              <a:rPr lang="ru-RU" sz="1400" dirty="0" smtClean="0"/>
              <a:t>«Учись писать грамотно», 8кл.,9кл</a:t>
            </a:r>
          </a:p>
          <a:p>
            <a:r>
              <a:rPr lang="ru-RU" sz="1400" dirty="0" smtClean="0"/>
              <a:t>«Комплексная работа с текстом», 9кл.</a:t>
            </a:r>
          </a:p>
          <a:p>
            <a:r>
              <a:rPr lang="ru-RU" sz="1400" dirty="0" smtClean="0"/>
              <a:t>«Теория и практика сочинений разных жанров», 9кл.</a:t>
            </a:r>
          </a:p>
          <a:p>
            <a:r>
              <a:rPr lang="ru-RU" sz="1400" dirty="0" smtClean="0"/>
              <a:t> «От «нескучного» анализа к « нескучному» сочинению», 9кл.-2</a:t>
            </a:r>
          </a:p>
          <a:p>
            <a:r>
              <a:rPr lang="ru-RU" sz="1400" dirty="0" smtClean="0"/>
              <a:t>«Трудные случаи правописания», 9кл.-2</a:t>
            </a:r>
          </a:p>
          <a:p>
            <a:r>
              <a:rPr lang="ru-RU" sz="1400" dirty="0" smtClean="0"/>
              <a:t>«Практическая стилистика»,11кл.</a:t>
            </a:r>
          </a:p>
          <a:p>
            <a:r>
              <a:rPr lang="ru-RU" sz="1400" dirty="0" smtClean="0"/>
              <a:t>«Литература Русского Зарубежья», 11кл.</a:t>
            </a:r>
          </a:p>
          <a:p>
            <a:r>
              <a:rPr lang="ru-RU" sz="1400" dirty="0" smtClean="0"/>
              <a:t>«Технология обучения сочинениям», 11кл.</a:t>
            </a:r>
          </a:p>
          <a:p>
            <a:r>
              <a:rPr lang="ru-RU" sz="1400" dirty="0" smtClean="0"/>
              <a:t>«Написание сочинения», 9кл.,10,11кл</a:t>
            </a:r>
          </a:p>
          <a:p>
            <a:r>
              <a:rPr lang="ru-RU" sz="1400" dirty="0" smtClean="0"/>
              <a:t>«»Написание изложения»,9кл.-4</a:t>
            </a:r>
          </a:p>
          <a:p>
            <a:r>
              <a:rPr lang="ru-RU" sz="1400" dirty="0" smtClean="0"/>
              <a:t>«Русское правописание: орфография и пунктуация»,11кл.</a:t>
            </a:r>
          </a:p>
          <a:p>
            <a:r>
              <a:rPr lang="ru-RU" sz="1400" dirty="0" smtClean="0"/>
              <a:t>«Мастер своего слова»,11кл</a:t>
            </a:r>
          </a:p>
          <a:p>
            <a:r>
              <a:rPr lang="ru-RU" sz="1400" dirty="0" smtClean="0"/>
              <a:t>«Стили родного языка», 10кл.</a:t>
            </a:r>
          </a:p>
          <a:p>
            <a:r>
              <a:rPr lang="ru-RU" sz="1400" dirty="0" smtClean="0"/>
              <a:t>«Анализ поэтического текста»,10кл.,9кл</a:t>
            </a:r>
          </a:p>
          <a:p>
            <a:r>
              <a:rPr lang="ru-RU" sz="1400" dirty="0" smtClean="0"/>
              <a:t>«Русское правописание»,8кл</a:t>
            </a:r>
          </a:p>
          <a:p>
            <a:r>
              <a:rPr lang="ru-RU" sz="1400" dirty="0" smtClean="0"/>
              <a:t>«Слово в тексте», 11кл.</a:t>
            </a:r>
          </a:p>
          <a:p>
            <a:r>
              <a:rPr lang="ru-RU" sz="1400" dirty="0" smtClean="0"/>
              <a:t>«Всемогущий и занимательный синтаксис», 11кл.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928670"/>
            <a:ext cx="4281518" cy="571504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r>
              <a:rPr lang="ru-RU" dirty="0" smtClean="0"/>
              <a:t>«Развивайте дар речи»,9 </a:t>
            </a:r>
            <a:r>
              <a:rPr lang="ru-RU" dirty="0" err="1" smtClean="0"/>
              <a:t>кл</a:t>
            </a:r>
            <a:r>
              <a:rPr lang="ru-RU" dirty="0" smtClean="0"/>
              <a:t>.</a:t>
            </a:r>
          </a:p>
          <a:p>
            <a:r>
              <a:rPr lang="ru-RU" dirty="0" smtClean="0"/>
              <a:t>«Анализ текста. Теория и практика»,9  </a:t>
            </a:r>
            <a:r>
              <a:rPr lang="ru-RU" dirty="0" err="1" smtClean="0"/>
              <a:t>кл</a:t>
            </a:r>
            <a:r>
              <a:rPr lang="ru-RU" dirty="0" smtClean="0"/>
              <a:t>.</a:t>
            </a:r>
          </a:p>
          <a:p>
            <a:r>
              <a:rPr lang="ru-RU" dirty="0" smtClean="0"/>
              <a:t>«Стилистические возможности языковых средств и средств художественной изобразительности», 9 </a:t>
            </a:r>
            <a:r>
              <a:rPr lang="ru-RU" dirty="0" err="1" smtClean="0"/>
              <a:t>кл</a:t>
            </a:r>
            <a:r>
              <a:rPr lang="ru-RU" dirty="0" smtClean="0"/>
              <a:t>.</a:t>
            </a:r>
          </a:p>
          <a:p>
            <a:r>
              <a:rPr lang="ru-RU" dirty="0" smtClean="0"/>
              <a:t>«Слово А.С.Пушкина», 9 </a:t>
            </a:r>
            <a:r>
              <a:rPr lang="ru-RU" dirty="0" err="1" smtClean="0"/>
              <a:t>кл</a:t>
            </a:r>
            <a:r>
              <a:rPr lang="ru-RU" dirty="0" smtClean="0"/>
              <a:t>.</a:t>
            </a:r>
          </a:p>
          <a:p>
            <a:r>
              <a:rPr lang="ru-RU" dirty="0" smtClean="0"/>
              <a:t>«Художественный мир и его создатели»,</a:t>
            </a:r>
          </a:p>
          <a:p>
            <a:r>
              <a:rPr lang="ru-RU" dirty="0" smtClean="0"/>
              <a:t> 11 </a:t>
            </a:r>
            <a:r>
              <a:rPr lang="ru-RU" dirty="0" err="1" smtClean="0"/>
              <a:t>кл</a:t>
            </a:r>
            <a:r>
              <a:rPr lang="ru-RU" dirty="0" smtClean="0"/>
              <a:t>.</a:t>
            </a:r>
          </a:p>
          <a:p>
            <a:r>
              <a:rPr lang="ru-RU" dirty="0" smtClean="0"/>
              <a:t>«Сочинение как вид учебной деятельности»,9кл.</a:t>
            </a:r>
          </a:p>
          <a:p>
            <a:r>
              <a:rPr lang="ru-RU" dirty="0" smtClean="0"/>
              <a:t>«Вторичные тексты. Создание конспектов, аннотаций, рефератов»,8-10 </a:t>
            </a:r>
            <a:r>
              <a:rPr lang="ru-RU" dirty="0" err="1" smtClean="0"/>
              <a:t>кл</a:t>
            </a:r>
            <a:r>
              <a:rPr lang="ru-RU" dirty="0" smtClean="0"/>
              <a:t>.</a:t>
            </a:r>
          </a:p>
          <a:p>
            <a:r>
              <a:rPr lang="ru-RU" dirty="0" smtClean="0"/>
              <a:t>«От прозрения к озарению», 10 </a:t>
            </a:r>
            <a:r>
              <a:rPr lang="ru-RU" dirty="0" err="1" smtClean="0"/>
              <a:t>кл</a:t>
            </a:r>
            <a:r>
              <a:rPr lang="ru-RU" dirty="0" smtClean="0"/>
              <a:t>.</a:t>
            </a:r>
          </a:p>
          <a:p>
            <a:r>
              <a:rPr lang="ru-RU" dirty="0" smtClean="0"/>
              <a:t>«Основы русского стихосложения»,10 </a:t>
            </a:r>
            <a:r>
              <a:rPr lang="ru-RU" dirty="0" err="1" smtClean="0"/>
              <a:t>кл</a:t>
            </a:r>
            <a:r>
              <a:rPr lang="ru-RU" dirty="0" smtClean="0"/>
              <a:t>.</a:t>
            </a:r>
          </a:p>
          <a:p>
            <a:r>
              <a:rPr lang="ru-RU" dirty="0" smtClean="0"/>
              <a:t>«От теории литературы к практике филологического анализа литературного произведения», 10 </a:t>
            </a:r>
            <a:r>
              <a:rPr lang="ru-RU" dirty="0" err="1" smtClean="0"/>
              <a:t>кл</a:t>
            </a:r>
            <a:r>
              <a:rPr lang="ru-RU" dirty="0" smtClean="0"/>
              <a:t>.</a:t>
            </a:r>
          </a:p>
          <a:p>
            <a:r>
              <a:rPr lang="ru-RU" dirty="0" smtClean="0"/>
              <a:t>«Формирование умений и навыков в области практической грамотности»,8-9кл.</a:t>
            </a:r>
          </a:p>
          <a:p>
            <a:r>
              <a:rPr lang="ru-RU" dirty="0" smtClean="0"/>
              <a:t>«Стилистический анализ текста»,11кл.</a:t>
            </a:r>
          </a:p>
          <a:p>
            <a:r>
              <a:rPr lang="ru-RU" dirty="0" smtClean="0"/>
              <a:t>«Русская словесность», 11 </a:t>
            </a:r>
            <a:r>
              <a:rPr lang="ru-RU" dirty="0" err="1" smtClean="0"/>
              <a:t>кл</a:t>
            </a:r>
            <a:r>
              <a:rPr lang="ru-RU" dirty="0" smtClean="0"/>
              <a:t>.</a:t>
            </a:r>
          </a:p>
          <a:p>
            <a:r>
              <a:rPr lang="ru-RU" dirty="0" smtClean="0"/>
              <a:t>«Сквозные образы и мотивы русской литературы», 11 </a:t>
            </a:r>
            <a:r>
              <a:rPr lang="ru-RU" dirty="0" err="1" smtClean="0"/>
              <a:t>кл</a:t>
            </a:r>
            <a:r>
              <a:rPr lang="ru-RU" dirty="0" smtClean="0"/>
              <a:t>.</a:t>
            </a:r>
          </a:p>
          <a:p>
            <a:r>
              <a:rPr lang="ru-RU" dirty="0" smtClean="0"/>
              <a:t> 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7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2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7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2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РЕЗУЛЬТАТЫ  ЕГЭ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i="1" dirty="0" smtClean="0">
                <a:solidFill>
                  <a:schemeClr val="bg1"/>
                </a:solidFill>
              </a:rPr>
              <a:t>Количество выпускников, сдавших экзамен:</a:t>
            </a:r>
          </a:p>
          <a:p>
            <a:r>
              <a:rPr lang="ru-RU" i="1" dirty="0" smtClean="0">
                <a:solidFill>
                  <a:schemeClr val="bg1"/>
                </a:solidFill>
              </a:rPr>
              <a:t>2002- </a:t>
            </a:r>
            <a:r>
              <a:rPr lang="ru-RU" i="1" dirty="0" smtClean="0">
                <a:solidFill>
                  <a:srgbClr val="C00000"/>
                </a:solidFill>
              </a:rPr>
              <a:t>233  </a:t>
            </a:r>
            <a:r>
              <a:rPr lang="ru-RU" i="1" dirty="0" smtClean="0">
                <a:solidFill>
                  <a:schemeClr val="bg1"/>
                </a:solidFill>
              </a:rPr>
              <a:t>                      </a:t>
            </a:r>
            <a:r>
              <a:rPr lang="ru-RU" dirty="0" smtClean="0">
                <a:solidFill>
                  <a:schemeClr val="bg1"/>
                </a:solidFill>
              </a:rPr>
              <a:t>2006год- </a:t>
            </a:r>
            <a:r>
              <a:rPr lang="ru-RU" dirty="0" smtClean="0">
                <a:solidFill>
                  <a:srgbClr val="C00000"/>
                </a:solidFill>
              </a:rPr>
              <a:t>157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2003 – </a:t>
            </a:r>
            <a:r>
              <a:rPr lang="ru-RU" dirty="0" smtClean="0">
                <a:solidFill>
                  <a:srgbClr val="C00000"/>
                </a:solidFill>
              </a:rPr>
              <a:t>251  </a:t>
            </a:r>
            <a:r>
              <a:rPr lang="ru-RU" dirty="0" smtClean="0">
                <a:solidFill>
                  <a:schemeClr val="bg1"/>
                </a:solidFill>
              </a:rPr>
              <a:t>                   2007год - </a:t>
            </a:r>
            <a:r>
              <a:rPr lang="ru-RU" dirty="0" smtClean="0">
                <a:solidFill>
                  <a:srgbClr val="C00000"/>
                </a:solidFill>
              </a:rPr>
              <a:t>128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2004 – </a:t>
            </a:r>
            <a:r>
              <a:rPr lang="ru-RU" dirty="0" smtClean="0">
                <a:solidFill>
                  <a:srgbClr val="C00000"/>
                </a:solidFill>
              </a:rPr>
              <a:t>202   </a:t>
            </a:r>
            <a:r>
              <a:rPr lang="ru-RU" dirty="0" smtClean="0">
                <a:solidFill>
                  <a:schemeClr val="bg1"/>
                </a:solidFill>
              </a:rPr>
              <a:t>                  2008год - </a:t>
            </a:r>
            <a:r>
              <a:rPr lang="ru-RU" dirty="0" smtClean="0">
                <a:solidFill>
                  <a:srgbClr val="C00000"/>
                </a:solidFill>
              </a:rPr>
              <a:t>71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2005- </a:t>
            </a:r>
            <a:r>
              <a:rPr lang="ru-RU" dirty="0" smtClean="0">
                <a:solidFill>
                  <a:srgbClr val="FF0000"/>
                </a:solidFill>
              </a:rPr>
              <a:t>154  </a:t>
            </a:r>
            <a:r>
              <a:rPr lang="ru-RU" dirty="0" smtClean="0">
                <a:solidFill>
                  <a:schemeClr val="bg1"/>
                </a:solidFill>
              </a:rPr>
              <a:t>                     2009год- </a:t>
            </a:r>
            <a:r>
              <a:rPr lang="ru-RU" dirty="0" smtClean="0">
                <a:solidFill>
                  <a:srgbClr val="C00000"/>
                </a:solidFill>
              </a:rPr>
              <a:t>168</a:t>
            </a:r>
          </a:p>
          <a:p>
            <a:endParaRPr lang="ru-RU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429684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Динамика результатов ЕГЭ</a:t>
            </a:r>
            <a:endParaRPr lang="ru-RU" sz="4000" dirty="0">
              <a:solidFill>
                <a:srgbClr val="00206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571612"/>
          <a:ext cx="8686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ОЛИМПИАДНОЕ</a:t>
            </a:r>
            <a:r>
              <a:rPr lang="ru-RU" dirty="0" smtClean="0"/>
              <a:t>  </a:t>
            </a:r>
            <a:r>
              <a:rPr lang="ru-RU" dirty="0" smtClean="0">
                <a:solidFill>
                  <a:srgbClr val="002060"/>
                </a:solidFill>
              </a:rPr>
              <a:t>движение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sz="3600" i="1" dirty="0" smtClean="0">
                <a:solidFill>
                  <a:srgbClr val="0070C0"/>
                </a:solidFill>
              </a:rPr>
              <a:t>русский язык</a:t>
            </a:r>
            <a:endParaRPr lang="ru-RU" sz="3600" i="1" dirty="0">
              <a:solidFill>
                <a:srgbClr val="0070C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543956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ВИЗИТНАЯ КАРТОЧКА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929718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r>
              <a:rPr lang="ru-RU" dirty="0"/>
              <a:t>Всего учителей русского языка и литературы-45</a:t>
            </a:r>
          </a:p>
          <a:p>
            <a:r>
              <a:rPr lang="ru-RU" sz="5600" dirty="0"/>
              <a:t> </a:t>
            </a:r>
          </a:p>
          <a:p>
            <a:pPr>
              <a:buNone/>
            </a:pPr>
            <a:endParaRPr lang="ru-RU" sz="72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72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72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72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7200" b="1" dirty="0" smtClean="0">
                <a:solidFill>
                  <a:srgbClr val="002060"/>
                </a:solidFill>
              </a:rPr>
              <a:t>Всего </a:t>
            </a:r>
            <a:r>
              <a:rPr lang="ru-RU" sz="7200" b="1" dirty="0">
                <a:solidFill>
                  <a:srgbClr val="002060"/>
                </a:solidFill>
              </a:rPr>
              <a:t>учителей русского языка и литературы</a:t>
            </a:r>
            <a:r>
              <a:rPr lang="ru-RU" sz="7200" dirty="0">
                <a:solidFill>
                  <a:srgbClr val="002060"/>
                </a:solidFill>
              </a:rPr>
              <a:t>-45</a:t>
            </a:r>
          </a:p>
          <a:p>
            <a:r>
              <a:rPr lang="ru-RU" sz="7200" dirty="0">
                <a:solidFill>
                  <a:srgbClr val="002060"/>
                </a:solidFill>
              </a:rPr>
              <a:t> </a:t>
            </a:r>
          </a:p>
          <a:p>
            <a:r>
              <a:rPr lang="ru-RU" sz="6400" b="1" dirty="0">
                <a:solidFill>
                  <a:srgbClr val="FF0000"/>
                </a:solidFill>
              </a:rPr>
              <a:t>Имеют квалификационную категорию:</a:t>
            </a:r>
            <a:endParaRPr lang="ru-RU" sz="6400" dirty="0">
              <a:solidFill>
                <a:srgbClr val="FF0000"/>
              </a:solidFill>
            </a:endParaRPr>
          </a:p>
          <a:p>
            <a:r>
              <a:rPr lang="ru-RU" sz="6400" b="1" dirty="0">
                <a:solidFill>
                  <a:srgbClr val="002060"/>
                </a:solidFill>
              </a:rPr>
              <a:t>              </a:t>
            </a:r>
            <a:r>
              <a:rPr lang="ru-RU" sz="6400" dirty="0">
                <a:solidFill>
                  <a:srgbClr val="002060"/>
                </a:solidFill>
              </a:rPr>
              <a:t>- высшую -7</a:t>
            </a:r>
          </a:p>
          <a:p>
            <a:r>
              <a:rPr lang="ru-RU" sz="6400" dirty="0">
                <a:solidFill>
                  <a:srgbClr val="002060"/>
                </a:solidFill>
              </a:rPr>
              <a:t>              -первую-23</a:t>
            </a:r>
          </a:p>
          <a:p>
            <a:r>
              <a:rPr lang="ru-RU" sz="6400" dirty="0">
                <a:solidFill>
                  <a:srgbClr val="002060"/>
                </a:solidFill>
              </a:rPr>
              <a:t>              -вторую-3</a:t>
            </a:r>
          </a:p>
          <a:p>
            <a:r>
              <a:rPr lang="ru-RU" sz="6400" dirty="0">
                <a:solidFill>
                  <a:srgbClr val="002060"/>
                </a:solidFill>
              </a:rPr>
              <a:t>              -без </a:t>
            </a:r>
            <a:r>
              <a:rPr lang="ru-RU" sz="6400" dirty="0" smtClean="0">
                <a:solidFill>
                  <a:srgbClr val="002060"/>
                </a:solidFill>
              </a:rPr>
              <a:t>категории-12</a:t>
            </a:r>
            <a:r>
              <a:rPr lang="ru-RU" sz="6400" dirty="0">
                <a:solidFill>
                  <a:srgbClr val="002060"/>
                </a:solidFill>
              </a:rPr>
              <a:t> </a:t>
            </a:r>
            <a:endParaRPr lang="ru-RU" sz="6400" dirty="0" smtClean="0">
              <a:solidFill>
                <a:srgbClr val="002060"/>
              </a:solidFill>
            </a:endParaRPr>
          </a:p>
          <a:p>
            <a:endParaRPr lang="ru-RU" sz="6400" dirty="0">
              <a:solidFill>
                <a:srgbClr val="002060"/>
              </a:solidFill>
            </a:endParaRPr>
          </a:p>
          <a:p>
            <a:r>
              <a:rPr lang="ru-RU" sz="6400" b="1" dirty="0">
                <a:solidFill>
                  <a:srgbClr val="FF0000"/>
                </a:solidFill>
              </a:rPr>
              <a:t>Имеют звания:</a:t>
            </a:r>
            <a:endParaRPr lang="ru-RU" sz="6400" dirty="0">
              <a:solidFill>
                <a:srgbClr val="FF0000"/>
              </a:solidFill>
            </a:endParaRPr>
          </a:p>
          <a:p>
            <a:r>
              <a:rPr lang="ru-RU" sz="6400" dirty="0">
                <a:solidFill>
                  <a:srgbClr val="002060"/>
                </a:solidFill>
              </a:rPr>
              <a:t>«Отличник образования»-</a:t>
            </a:r>
            <a:r>
              <a:rPr lang="ru-RU" sz="6400" dirty="0" smtClean="0">
                <a:solidFill>
                  <a:srgbClr val="002060"/>
                </a:solidFill>
              </a:rPr>
              <a:t>4</a:t>
            </a:r>
            <a:endParaRPr lang="ru-RU" sz="6400" dirty="0">
              <a:solidFill>
                <a:srgbClr val="002060"/>
              </a:solidFill>
            </a:endParaRPr>
          </a:p>
          <a:p>
            <a:r>
              <a:rPr lang="ru-RU" sz="6400" dirty="0" smtClean="0">
                <a:solidFill>
                  <a:srgbClr val="002060"/>
                </a:solidFill>
              </a:rPr>
              <a:t>«Почетный работник общего образования»-2</a:t>
            </a:r>
          </a:p>
          <a:p>
            <a:r>
              <a:rPr lang="ru-RU" sz="6400" dirty="0" smtClean="0">
                <a:solidFill>
                  <a:srgbClr val="002060"/>
                </a:solidFill>
              </a:rPr>
              <a:t>Грамота МО и Н РФ -7</a:t>
            </a:r>
          </a:p>
          <a:p>
            <a:r>
              <a:rPr lang="ru-RU" sz="6400" dirty="0" smtClean="0">
                <a:solidFill>
                  <a:srgbClr val="002060"/>
                </a:solidFill>
              </a:rPr>
              <a:t>Грамота МО и Н  </a:t>
            </a:r>
            <a:r>
              <a:rPr lang="ru-RU" sz="6400" dirty="0" err="1" smtClean="0">
                <a:solidFill>
                  <a:srgbClr val="002060"/>
                </a:solidFill>
              </a:rPr>
              <a:t>Челяб</a:t>
            </a:r>
            <a:r>
              <a:rPr lang="ru-RU" sz="6400" dirty="0" smtClean="0">
                <a:solidFill>
                  <a:srgbClr val="002060"/>
                </a:solidFill>
              </a:rPr>
              <a:t>. обл.-10</a:t>
            </a:r>
          </a:p>
          <a:p>
            <a:r>
              <a:rPr lang="ru-RU" sz="6400" dirty="0" smtClean="0">
                <a:solidFill>
                  <a:srgbClr val="002060"/>
                </a:solidFill>
              </a:rPr>
              <a:t>Обладатель Гранта Губернатора-1 (2006г.)</a:t>
            </a:r>
            <a:endParaRPr lang="ru-RU" sz="6400" dirty="0">
              <a:solidFill>
                <a:srgbClr val="002060"/>
              </a:solidFill>
            </a:endParaRPr>
          </a:p>
          <a:p>
            <a:r>
              <a:rPr lang="ru-RU" sz="6400" dirty="0">
                <a:solidFill>
                  <a:srgbClr val="002060"/>
                </a:solidFill>
              </a:rPr>
              <a:t> </a:t>
            </a:r>
            <a:r>
              <a:rPr lang="ru-RU" sz="6400" dirty="0" smtClean="0">
                <a:solidFill>
                  <a:srgbClr val="002060"/>
                </a:solidFill>
              </a:rPr>
              <a:t>Обладатели Гранта Президента-1 (2007г.)</a:t>
            </a:r>
          </a:p>
          <a:p>
            <a:endParaRPr lang="ru-RU" sz="6400" dirty="0">
              <a:solidFill>
                <a:srgbClr val="002060"/>
              </a:solidFill>
            </a:endParaRPr>
          </a:p>
          <a:p>
            <a:r>
              <a:rPr lang="ru-RU" sz="6400" b="1" dirty="0">
                <a:solidFill>
                  <a:srgbClr val="FF0000"/>
                </a:solidFill>
              </a:rPr>
              <a:t>Основные направления работы РМО учителей русского языка и литературы:</a:t>
            </a:r>
            <a:endParaRPr lang="ru-RU" sz="6400" dirty="0">
              <a:solidFill>
                <a:srgbClr val="FF0000"/>
              </a:solidFill>
            </a:endParaRPr>
          </a:p>
          <a:p>
            <a:r>
              <a:rPr lang="ru-RU" sz="6400" b="1" dirty="0">
                <a:solidFill>
                  <a:srgbClr val="FF0000"/>
                </a:solidFill>
              </a:rPr>
              <a:t> </a:t>
            </a:r>
            <a:endParaRPr lang="ru-RU" sz="6400" dirty="0">
              <a:solidFill>
                <a:srgbClr val="FF0000"/>
              </a:solidFill>
            </a:endParaRPr>
          </a:p>
          <a:p>
            <a:r>
              <a:rPr lang="ru-RU" sz="6400" b="1" dirty="0">
                <a:solidFill>
                  <a:srgbClr val="002060"/>
                </a:solidFill>
              </a:rPr>
              <a:t>«</a:t>
            </a:r>
            <a:r>
              <a:rPr lang="ru-RU" sz="6400" dirty="0">
                <a:solidFill>
                  <a:srgbClr val="002060"/>
                </a:solidFill>
              </a:rPr>
              <a:t>Из опыта работы</a:t>
            </a:r>
            <a:r>
              <a:rPr lang="ru-RU" sz="6400" b="1" dirty="0">
                <a:solidFill>
                  <a:srgbClr val="002060"/>
                </a:solidFill>
              </a:rPr>
              <a:t>»</a:t>
            </a:r>
            <a:endParaRPr lang="ru-RU" sz="6400" dirty="0">
              <a:solidFill>
                <a:srgbClr val="002060"/>
              </a:solidFill>
            </a:endParaRPr>
          </a:p>
          <a:p>
            <a:r>
              <a:rPr lang="ru-RU" sz="6400" dirty="0">
                <a:solidFill>
                  <a:srgbClr val="002060"/>
                </a:solidFill>
              </a:rPr>
              <a:t>«Системный подход к подготовке выпускных экзаменов»</a:t>
            </a:r>
          </a:p>
          <a:p>
            <a:r>
              <a:rPr lang="ru-RU" sz="6400" dirty="0">
                <a:solidFill>
                  <a:srgbClr val="002060"/>
                </a:solidFill>
              </a:rPr>
              <a:t>«Использование ИКТ. Работа с </a:t>
            </a:r>
            <a:r>
              <a:rPr lang="ru-RU" sz="6400" dirty="0" err="1">
                <a:solidFill>
                  <a:srgbClr val="002060"/>
                </a:solidFill>
              </a:rPr>
              <a:t>ЦОРами</a:t>
            </a:r>
            <a:r>
              <a:rPr lang="ru-RU" sz="6400" dirty="0" smtClean="0">
                <a:solidFill>
                  <a:srgbClr val="002060"/>
                </a:solidFill>
              </a:rPr>
              <a:t>»</a:t>
            </a:r>
            <a:r>
              <a:rPr lang="ru-RU" sz="6400" b="1" dirty="0" smtClean="0">
                <a:solidFill>
                  <a:srgbClr val="002060"/>
                </a:solidFill>
              </a:rPr>
              <a:t>           </a:t>
            </a:r>
            <a:endParaRPr lang="ru-RU" sz="6400" dirty="0">
              <a:solidFill>
                <a:srgbClr val="002060"/>
              </a:solidFill>
            </a:endParaRPr>
          </a:p>
          <a:p>
            <a:r>
              <a:rPr lang="ru-RU" sz="5600" dirty="0">
                <a:solidFill>
                  <a:srgbClr val="002060"/>
                </a:solidFill>
              </a:rPr>
              <a:t> </a:t>
            </a:r>
          </a:p>
          <a:p>
            <a:endParaRPr lang="ru-RU" sz="56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1146781" flipV="1">
            <a:off x="499886" y="241588"/>
            <a:ext cx="819653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ВИЗИТНАЯ КАРТОЧКА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5729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ОЛИМПИАДНОЕ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2060"/>
                </a:solidFill>
              </a:rPr>
              <a:t>движение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70C0"/>
                </a:solidFill>
              </a:rPr>
              <a:t>литература,9 класс</a:t>
            </a:r>
            <a:endParaRPr lang="ru-RU" sz="3600" i="1" dirty="0">
              <a:solidFill>
                <a:srgbClr val="0070C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313" y="1600200"/>
          <a:ext cx="8472487" cy="5043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sndAc>
      <p:stSnd>
        <p:snd r:embed="rId2" name="drumroll.wav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Олимпиадное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2060"/>
                </a:solidFill>
              </a:rPr>
              <a:t>движение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литература, 10класс</a:t>
            </a: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sndAc>
      <p:stSnd>
        <p:snd r:embed="rId2" name="drumroll.wav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ОЛИМПИАДНОЕ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2060"/>
                </a:solidFill>
              </a:rPr>
              <a:t>движение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литература,11класс</a:t>
            </a: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sndAc>
      <p:stSnd>
        <p:snd r:embed="rId2" name="drumroll.wav"/>
      </p:stSnd>
    </p:sndAc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ВЫСТУПЛЕНИЯ УЧИТЕЛЕЙ  на РМО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за последние три года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Из опыта работы</a:t>
            </a:r>
          </a:p>
          <a:p>
            <a:pPr>
              <a:buNone/>
            </a:pPr>
            <a:endParaRPr lang="ru-RU" sz="2000" dirty="0"/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-357222" y="2143116"/>
            <a:ext cx="9501222" cy="4929222"/>
          </a:xfrm>
          <a:prstGeom prst="verticalScroll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endParaRPr lang="ru-RU" dirty="0" smtClean="0">
              <a:solidFill>
                <a:schemeClr val="bg1"/>
              </a:solidFill>
            </a:endParaRPr>
          </a:p>
          <a:p>
            <a:pPr algn="ctr">
              <a:buFont typeface="Wingdings" pitchFamily="2" charset="2"/>
              <a:buChar char="Ø"/>
            </a:pPr>
            <a:endParaRPr lang="ru-RU" dirty="0" smtClean="0">
              <a:solidFill>
                <a:schemeClr val="bg1"/>
              </a:solidFill>
            </a:endParaRPr>
          </a:p>
          <a:p>
            <a:pPr algn="ctr">
              <a:buFont typeface="Wingdings" pitchFamily="2" charset="2"/>
              <a:buChar char="Ø"/>
            </a:pPr>
            <a:endParaRPr lang="ru-RU" dirty="0" smtClean="0">
              <a:solidFill>
                <a:schemeClr val="bg1"/>
              </a:solidFill>
            </a:endParaRPr>
          </a:p>
          <a:p>
            <a:pPr algn="ctr"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«Интеграция на уроках литературы как средство активизации учебной деятельности»(</a:t>
            </a:r>
            <a:r>
              <a:rPr lang="ru-RU" dirty="0" err="1" smtClean="0">
                <a:solidFill>
                  <a:schemeClr val="bg1"/>
                </a:solidFill>
              </a:rPr>
              <a:t>Евкайкина</a:t>
            </a:r>
            <a:r>
              <a:rPr lang="ru-RU" dirty="0" smtClean="0">
                <a:solidFill>
                  <a:schemeClr val="bg1"/>
                </a:solidFill>
              </a:rPr>
              <a:t> В.Б., </a:t>
            </a:r>
            <a:r>
              <a:rPr lang="ru-RU" dirty="0" err="1" smtClean="0">
                <a:solidFill>
                  <a:schemeClr val="bg1"/>
                </a:solidFill>
              </a:rPr>
              <a:t>Кочердыкская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сош</a:t>
            </a:r>
            <a:r>
              <a:rPr lang="ru-RU" dirty="0" smtClean="0">
                <a:solidFill>
                  <a:schemeClr val="bg1"/>
                </a:solidFill>
              </a:rPr>
              <a:t>)</a:t>
            </a:r>
          </a:p>
          <a:p>
            <a:pPr algn="ctr"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«Игровые технологии на уроках русского языка»(Насонова Н.Г.,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Никольская </a:t>
            </a:r>
            <a:r>
              <a:rPr lang="ru-RU" dirty="0" err="1" smtClean="0">
                <a:solidFill>
                  <a:schemeClr val="bg1"/>
                </a:solidFill>
              </a:rPr>
              <a:t>сош</a:t>
            </a:r>
            <a:r>
              <a:rPr lang="ru-RU" dirty="0" smtClean="0">
                <a:solidFill>
                  <a:schemeClr val="bg1"/>
                </a:solidFill>
              </a:rPr>
              <a:t>)</a:t>
            </a:r>
          </a:p>
          <a:p>
            <a:pPr algn="ctr"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«</a:t>
            </a:r>
            <a:r>
              <a:rPr lang="ru-RU" dirty="0" err="1" smtClean="0">
                <a:solidFill>
                  <a:schemeClr val="bg1"/>
                </a:solidFill>
              </a:rPr>
              <a:t>Физминутка</a:t>
            </a:r>
            <a:r>
              <a:rPr lang="ru-RU" dirty="0" smtClean="0">
                <a:solidFill>
                  <a:schemeClr val="bg1"/>
                </a:solidFill>
              </a:rPr>
              <a:t> на уроках русского языка» (Кудрина О.В., </a:t>
            </a:r>
            <a:r>
              <a:rPr lang="ru-RU" dirty="0" err="1" smtClean="0">
                <a:solidFill>
                  <a:schemeClr val="bg1"/>
                </a:solidFill>
              </a:rPr>
              <a:t>Барсучанская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сош</a:t>
            </a:r>
            <a:r>
              <a:rPr lang="ru-RU" dirty="0" smtClean="0">
                <a:solidFill>
                  <a:schemeClr val="bg1"/>
                </a:solidFill>
              </a:rPr>
              <a:t>)</a:t>
            </a:r>
          </a:p>
          <a:p>
            <a:pPr algn="ctr">
              <a:buFont typeface="Wingdings" pitchFamily="2" charset="2"/>
              <a:buChar char="Ø"/>
            </a:pPr>
            <a:endParaRPr lang="ru-RU" dirty="0" smtClean="0">
              <a:solidFill>
                <a:schemeClr val="bg1"/>
              </a:solidFill>
            </a:endParaRPr>
          </a:p>
          <a:p>
            <a:pPr algn="ctr"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«Контроль знаний учащихся на уроках русского языка»(</a:t>
            </a:r>
            <a:r>
              <a:rPr lang="ru-RU" dirty="0" err="1" smtClean="0">
                <a:solidFill>
                  <a:schemeClr val="bg1"/>
                </a:solidFill>
              </a:rPr>
              <a:t>Жарикова</a:t>
            </a:r>
            <a:r>
              <a:rPr lang="ru-RU" dirty="0" smtClean="0">
                <a:solidFill>
                  <a:schemeClr val="bg1"/>
                </a:solidFill>
              </a:rPr>
              <a:t> Т.Г., </a:t>
            </a:r>
            <a:r>
              <a:rPr lang="ru-RU" dirty="0" err="1" smtClean="0">
                <a:solidFill>
                  <a:schemeClr val="bg1"/>
                </a:solidFill>
              </a:rPr>
              <a:t>Подовинновская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сош</a:t>
            </a:r>
            <a:r>
              <a:rPr lang="ru-RU" dirty="0" smtClean="0">
                <a:solidFill>
                  <a:schemeClr val="bg1"/>
                </a:solidFill>
              </a:rPr>
              <a:t>).</a:t>
            </a:r>
          </a:p>
          <a:p>
            <a:pPr algn="ctr"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«Инновационные подходы к обучению русского языка»(</a:t>
            </a:r>
            <a:r>
              <a:rPr lang="ru-RU" dirty="0" err="1" smtClean="0">
                <a:solidFill>
                  <a:schemeClr val="bg1"/>
                </a:solidFill>
              </a:rPr>
              <a:t>Заикина</a:t>
            </a:r>
            <a:r>
              <a:rPr lang="ru-RU" dirty="0" smtClean="0">
                <a:solidFill>
                  <a:schemeClr val="bg1"/>
                </a:solidFill>
              </a:rPr>
              <a:t> Л.Н., </a:t>
            </a:r>
            <a:r>
              <a:rPr lang="ru-RU" dirty="0" err="1" smtClean="0">
                <a:solidFill>
                  <a:schemeClr val="bg1"/>
                </a:solidFill>
              </a:rPr>
              <a:t>Подовинновская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сош</a:t>
            </a:r>
            <a:r>
              <a:rPr lang="ru-RU" dirty="0" smtClean="0">
                <a:solidFill>
                  <a:schemeClr val="bg1"/>
                </a:solidFill>
              </a:rPr>
              <a:t>)</a:t>
            </a:r>
          </a:p>
          <a:p>
            <a:pPr algn="ctr"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«Повышение грамотности учащихся»(</a:t>
            </a:r>
            <a:r>
              <a:rPr lang="ru-RU" dirty="0" err="1" smtClean="0">
                <a:solidFill>
                  <a:schemeClr val="bg1"/>
                </a:solidFill>
              </a:rPr>
              <a:t>Сагатдинова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Т.Б.,Свободненская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сош</a:t>
            </a:r>
            <a:r>
              <a:rPr lang="ru-RU" dirty="0" smtClean="0">
                <a:solidFill>
                  <a:schemeClr val="bg1"/>
                </a:solidFill>
              </a:rPr>
              <a:t>)</a:t>
            </a:r>
          </a:p>
          <a:p>
            <a:pPr algn="ctr">
              <a:buFont typeface="Wingdings" pitchFamily="2" charset="2"/>
              <a:buChar char="Ø"/>
            </a:pPr>
            <a:endParaRPr lang="ru-RU" dirty="0" smtClean="0">
              <a:solidFill>
                <a:schemeClr val="bg1"/>
              </a:solidFill>
            </a:endParaRPr>
          </a:p>
          <a:p>
            <a:pPr algn="ctr"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«Развитие речи учащихся»(Диденко Т.В., Октябрьская сош№1)</a:t>
            </a:r>
          </a:p>
          <a:p>
            <a:pPr algn="ctr">
              <a:buFont typeface="Wingdings" pitchFamily="2" charset="2"/>
              <a:buChar char="Ø"/>
            </a:pPr>
            <a:endParaRPr lang="ru-RU" dirty="0" smtClean="0">
              <a:solidFill>
                <a:schemeClr val="bg1"/>
              </a:solidFill>
            </a:endParaRPr>
          </a:p>
          <a:p>
            <a:pPr algn="ctr"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«Модернизация языкового и литературного образа. Элективные курсы»(Ежова Г.Э., </a:t>
            </a:r>
            <a:r>
              <a:rPr lang="ru-RU" dirty="0" err="1" smtClean="0">
                <a:solidFill>
                  <a:schemeClr val="bg1"/>
                </a:solidFill>
              </a:rPr>
              <a:t>Вагановская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сош</a:t>
            </a:r>
            <a:r>
              <a:rPr lang="ru-RU" dirty="0" smtClean="0">
                <a:solidFill>
                  <a:schemeClr val="bg1"/>
                </a:solidFill>
              </a:rPr>
              <a:t>)</a:t>
            </a: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>
              <a:buFont typeface="Wingdings" pitchFamily="2" charset="2"/>
              <a:buChar char="Ø"/>
            </a:pP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</a:rPr>
              <a:t>Системный подход к выпускным экзаменам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0" y="1643050"/>
            <a:ext cx="9144000" cy="5214950"/>
          </a:xfrm>
          <a:prstGeom prst="verticalScroll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«Некоторые подходы к обучению изложения в 9классе с учетом новой формы экзамена по русскому языку»(</a:t>
            </a:r>
            <a:r>
              <a:rPr lang="ru-RU" dirty="0" err="1" smtClean="0">
                <a:solidFill>
                  <a:schemeClr val="bg1"/>
                </a:solidFill>
              </a:rPr>
              <a:t>Гервик</a:t>
            </a:r>
            <a:r>
              <a:rPr lang="ru-RU" dirty="0" smtClean="0">
                <a:solidFill>
                  <a:schemeClr val="bg1"/>
                </a:solidFill>
              </a:rPr>
              <a:t> А.В., </a:t>
            </a:r>
            <a:r>
              <a:rPr lang="ru-RU" dirty="0" err="1" smtClean="0">
                <a:solidFill>
                  <a:schemeClr val="bg1"/>
                </a:solidFill>
              </a:rPr>
              <a:t>Подовинновская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сош</a:t>
            </a:r>
            <a:r>
              <a:rPr lang="ru-RU" dirty="0" smtClean="0">
                <a:solidFill>
                  <a:schemeClr val="bg1"/>
                </a:solidFill>
              </a:rPr>
              <a:t>)</a:t>
            </a:r>
          </a:p>
          <a:p>
            <a:pPr algn="ctr">
              <a:buFont typeface="Wingdings" pitchFamily="2" charset="2"/>
              <a:buChar char="Ø"/>
            </a:pPr>
            <a:endParaRPr lang="ru-RU" dirty="0" smtClean="0">
              <a:solidFill>
                <a:schemeClr val="bg1"/>
              </a:solidFill>
            </a:endParaRPr>
          </a:p>
          <a:p>
            <a:pPr algn="ctr"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«Классификация речевых, грамматических ошибок»(Дмитриенко З.Г., </a:t>
            </a:r>
            <a:r>
              <a:rPr lang="ru-RU" dirty="0" err="1" smtClean="0">
                <a:solidFill>
                  <a:schemeClr val="bg1"/>
                </a:solidFill>
              </a:rPr>
              <a:t>Маякская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сош</a:t>
            </a:r>
            <a:r>
              <a:rPr lang="ru-RU" dirty="0" smtClean="0">
                <a:solidFill>
                  <a:schemeClr val="bg1"/>
                </a:solidFill>
              </a:rPr>
              <a:t>)</a:t>
            </a:r>
          </a:p>
          <a:p>
            <a:pPr algn="ctr"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«Систематизация материала для подготовки к ЕГЭ»(</a:t>
            </a:r>
            <a:r>
              <a:rPr lang="ru-RU" dirty="0" err="1" smtClean="0">
                <a:solidFill>
                  <a:schemeClr val="bg1"/>
                </a:solidFill>
              </a:rPr>
              <a:t>Гужва</a:t>
            </a:r>
            <a:r>
              <a:rPr lang="ru-RU" dirty="0" smtClean="0">
                <a:solidFill>
                  <a:schemeClr val="bg1"/>
                </a:solidFill>
              </a:rPr>
              <a:t> М.Д., </a:t>
            </a:r>
            <a:r>
              <a:rPr lang="ru-RU" dirty="0" err="1" smtClean="0">
                <a:solidFill>
                  <a:schemeClr val="bg1"/>
                </a:solidFill>
              </a:rPr>
              <a:t>Чудиновская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сош</a:t>
            </a:r>
            <a:r>
              <a:rPr lang="ru-RU" dirty="0" smtClean="0">
                <a:solidFill>
                  <a:schemeClr val="bg1"/>
                </a:solidFill>
              </a:rPr>
              <a:t>)</a:t>
            </a:r>
          </a:p>
          <a:p>
            <a:pPr algn="ctr"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«Основные умения по стилистике и работа по их формированию в школе»(Горб Н.А., </a:t>
            </a:r>
            <a:r>
              <a:rPr lang="ru-RU" dirty="0" err="1" smtClean="0">
                <a:solidFill>
                  <a:schemeClr val="bg1"/>
                </a:solidFill>
              </a:rPr>
              <a:t>Маякская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сош</a:t>
            </a:r>
            <a:r>
              <a:rPr lang="ru-RU" dirty="0" smtClean="0">
                <a:solidFill>
                  <a:schemeClr val="bg1"/>
                </a:solidFill>
              </a:rPr>
              <a:t>)</a:t>
            </a:r>
          </a:p>
          <a:p>
            <a:pPr algn="ctr">
              <a:buFont typeface="Wingdings" pitchFamily="2" charset="2"/>
              <a:buChar char="Ø"/>
            </a:pPr>
            <a:endParaRPr lang="ru-RU" dirty="0" smtClean="0">
              <a:solidFill>
                <a:schemeClr val="bg1"/>
              </a:solidFill>
            </a:endParaRPr>
          </a:p>
          <a:p>
            <a:pPr algn="ctr"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«Методика работы над заданием «С»(Нечаева В.В., </a:t>
            </a:r>
          </a:p>
          <a:p>
            <a:pPr lvl="8" algn="ctr"/>
            <a:r>
              <a:rPr lang="ru-RU" dirty="0" smtClean="0">
                <a:solidFill>
                  <a:schemeClr val="bg1"/>
                </a:solidFill>
              </a:rPr>
              <a:t>Октябрьская сош№2)</a:t>
            </a:r>
          </a:p>
          <a:p>
            <a:pPr algn="ctr">
              <a:buFont typeface="Wingdings" pitchFamily="2" charset="2"/>
              <a:buChar char="Ø"/>
            </a:pP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/>
              <a:t>Использование  ИКТ. Работа с </a:t>
            </a:r>
            <a:r>
              <a:rPr lang="ru-RU" sz="2800" dirty="0" err="1" smtClean="0"/>
              <a:t>ЦОРами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0" y="1643050"/>
            <a:ext cx="9144000" cy="5214950"/>
          </a:xfrm>
          <a:prstGeom prst="verticalScroll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Презентация творческой группы «Информационные технологии на уроках русского языка и литературы»(</a:t>
            </a:r>
            <a:r>
              <a:rPr lang="ru-RU" dirty="0" err="1" smtClean="0">
                <a:solidFill>
                  <a:schemeClr val="bg1"/>
                </a:solidFill>
              </a:rPr>
              <a:t>Курова</a:t>
            </a:r>
            <a:r>
              <a:rPr lang="ru-RU" dirty="0" smtClean="0">
                <a:solidFill>
                  <a:schemeClr val="bg1"/>
                </a:solidFill>
              </a:rPr>
              <a:t> Ю.Ю., Максимова Л.Р., </a:t>
            </a:r>
            <a:r>
              <a:rPr lang="ru-RU" dirty="0" err="1" smtClean="0">
                <a:solidFill>
                  <a:schemeClr val="bg1"/>
                </a:solidFill>
              </a:rPr>
              <a:t>Крутоярская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сош</a:t>
            </a:r>
            <a:r>
              <a:rPr lang="ru-RU" dirty="0" smtClean="0">
                <a:solidFill>
                  <a:schemeClr val="bg1"/>
                </a:solidFill>
              </a:rPr>
              <a:t>)</a:t>
            </a:r>
          </a:p>
          <a:p>
            <a:pPr algn="ctr">
              <a:buFont typeface="Wingdings" pitchFamily="2" charset="2"/>
              <a:buChar char="Ø"/>
            </a:pPr>
            <a:endParaRPr lang="ru-RU" dirty="0" smtClean="0">
              <a:solidFill>
                <a:schemeClr val="bg1"/>
              </a:solidFill>
            </a:endParaRPr>
          </a:p>
          <a:p>
            <a:pPr algn="ctr"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Презентация творческой группы»Информационные технологии по литературе»(</a:t>
            </a:r>
            <a:r>
              <a:rPr lang="ru-RU" dirty="0" err="1" smtClean="0">
                <a:solidFill>
                  <a:schemeClr val="bg1"/>
                </a:solidFill>
              </a:rPr>
              <a:t>Фомякова</a:t>
            </a:r>
            <a:r>
              <a:rPr lang="ru-RU" dirty="0" smtClean="0">
                <a:solidFill>
                  <a:schemeClr val="bg1"/>
                </a:solidFill>
              </a:rPr>
              <a:t> Г.В., Кудрина О.В., </a:t>
            </a:r>
            <a:r>
              <a:rPr lang="ru-RU" dirty="0" err="1" smtClean="0">
                <a:solidFill>
                  <a:schemeClr val="bg1"/>
                </a:solidFill>
              </a:rPr>
              <a:t>Барсучанская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сош</a:t>
            </a:r>
            <a:r>
              <a:rPr lang="ru-RU" dirty="0" smtClean="0">
                <a:solidFill>
                  <a:schemeClr val="bg1"/>
                </a:solidFill>
              </a:rPr>
              <a:t>)</a:t>
            </a:r>
          </a:p>
          <a:p>
            <a:pPr algn="ctr">
              <a:buFont typeface="Wingdings" pitchFamily="2" charset="2"/>
              <a:buChar char="Ø"/>
            </a:pPr>
            <a:endParaRPr lang="ru-RU" dirty="0" smtClean="0">
              <a:solidFill>
                <a:schemeClr val="bg1"/>
              </a:solidFill>
            </a:endParaRPr>
          </a:p>
          <a:p>
            <a:pPr algn="ctr"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«Использование ИКТ на уроках русского языка»(Петрова С.А., </a:t>
            </a:r>
            <a:r>
              <a:rPr lang="ru-RU" dirty="0" err="1" smtClean="0">
                <a:solidFill>
                  <a:schemeClr val="bg1"/>
                </a:solidFill>
              </a:rPr>
              <a:t>Новомосковская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сош</a:t>
            </a:r>
            <a:r>
              <a:rPr lang="ru-RU" dirty="0" smtClean="0">
                <a:solidFill>
                  <a:schemeClr val="bg1"/>
                </a:solidFill>
              </a:rPr>
              <a:t>)</a:t>
            </a:r>
          </a:p>
          <a:p>
            <a:pPr algn="ctr">
              <a:buFont typeface="Wingdings" pitchFamily="2" charset="2"/>
              <a:buChar char="Ø"/>
            </a:pP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85720" y="0"/>
            <a:ext cx="8358246" cy="14351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Учителя, </a:t>
            </a:r>
            <a:r>
              <a:rPr lang="ru-RU" sz="3600" b="0" dirty="0" smtClean="0">
                <a:solidFill>
                  <a:srgbClr val="C00000"/>
                </a:solidFill>
              </a:rPr>
              <a:t>принявшие участие в параде-смотре РМО «Филология»-2010г.</a:t>
            </a:r>
            <a:endParaRPr lang="ru-RU" sz="3600" b="0" dirty="0">
              <a:solidFill>
                <a:srgbClr val="C0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575050" y="1428736"/>
            <a:ext cx="5111750" cy="469742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C00000"/>
                </a:solidFill>
              </a:rPr>
              <a:t>МОУ Березовская </a:t>
            </a:r>
            <a:r>
              <a:rPr lang="ru-RU" dirty="0" err="1" smtClean="0">
                <a:solidFill>
                  <a:srgbClr val="C00000"/>
                </a:solidFill>
              </a:rPr>
              <a:t>ош</a:t>
            </a:r>
            <a:r>
              <a:rPr lang="ru-RU" dirty="0" smtClean="0">
                <a:solidFill>
                  <a:srgbClr val="C00000"/>
                </a:solidFill>
              </a:rPr>
              <a:t>: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     </a:t>
            </a:r>
            <a:r>
              <a:rPr lang="ru-RU" i="1" dirty="0" smtClean="0">
                <a:solidFill>
                  <a:schemeClr val="bg2">
                    <a:lumMod val="75000"/>
                  </a:schemeClr>
                </a:solidFill>
              </a:rPr>
              <a:t>Важенина Т.П.</a:t>
            </a:r>
          </a:p>
          <a:p>
            <a:pPr>
              <a:buNone/>
            </a:pPr>
            <a:r>
              <a:rPr lang="ru-RU" i="1" dirty="0" smtClean="0">
                <a:solidFill>
                  <a:schemeClr val="bg2">
                    <a:lumMod val="75000"/>
                  </a:schemeClr>
                </a:solidFill>
              </a:rPr>
              <a:t>      Рудакова Е. В.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C00000"/>
                </a:solidFill>
              </a:rPr>
              <a:t>МОУ Лебединская </a:t>
            </a:r>
            <a:r>
              <a:rPr lang="ru-RU" dirty="0" err="1" smtClean="0">
                <a:solidFill>
                  <a:srgbClr val="C00000"/>
                </a:solidFill>
              </a:rPr>
              <a:t>сош</a:t>
            </a:r>
            <a:r>
              <a:rPr lang="ru-RU" dirty="0" smtClean="0">
                <a:solidFill>
                  <a:srgbClr val="C00000"/>
                </a:solidFill>
              </a:rPr>
              <a:t>:</a:t>
            </a:r>
          </a:p>
          <a:p>
            <a:pPr>
              <a:buNone/>
            </a:pPr>
            <a:r>
              <a:rPr lang="ru-RU" i="1" dirty="0" smtClean="0">
                <a:solidFill>
                  <a:schemeClr val="bg2">
                    <a:lumMod val="75000"/>
                  </a:schemeClr>
                </a:solidFill>
              </a:rPr>
              <a:t>       </a:t>
            </a:r>
            <a:r>
              <a:rPr lang="ru-RU" i="1" dirty="0" err="1" smtClean="0">
                <a:solidFill>
                  <a:schemeClr val="bg2">
                    <a:lumMod val="75000"/>
                  </a:schemeClr>
                </a:solidFill>
              </a:rPr>
              <a:t>Боздунова</a:t>
            </a:r>
            <a:r>
              <a:rPr lang="ru-RU" i="1" dirty="0" smtClean="0">
                <a:solidFill>
                  <a:schemeClr val="bg2">
                    <a:lumMod val="75000"/>
                  </a:schemeClr>
                </a:solidFill>
              </a:rPr>
              <a:t> А.М.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C00000"/>
                </a:solidFill>
              </a:rPr>
              <a:t>МОУ Никольская </a:t>
            </a:r>
            <a:r>
              <a:rPr lang="ru-RU" dirty="0" err="1" smtClean="0">
                <a:solidFill>
                  <a:srgbClr val="C00000"/>
                </a:solidFill>
              </a:rPr>
              <a:t>сош</a:t>
            </a:r>
            <a:r>
              <a:rPr lang="ru-RU" dirty="0" smtClean="0">
                <a:solidFill>
                  <a:srgbClr val="C00000"/>
                </a:solidFill>
              </a:rPr>
              <a:t>:</a:t>
            </a:r>
          </a:p>
          <a:p>
            <a:pPr>
              <a:buNone/>
            </a:pPr>
            <a:r>
              <a:rPr lang="ru-RU" i="1" dirty="0" smtClean="0">
                <a:solidFill>
                  <a:schemeClr val="bg2">
                    <a:lumMod val="75000"/>
                  </a:schemeClr>
                </a:solidFill>
              </a:rPr>
              <a:t>     Насонова Н.Г.</a:t>
            </a:r>
            <a:endParaRPr lang="ru-RU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214283" y="1435100"/>
            <a:ext cx="3214710" cy="469106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3200" i="1" u="sng" dirty="0" smtClean="0">
                <a:solidFill>
                  <a:srgbClr val="002060"/>
                </a:solidFill>
              </a:rPr>
              <a:t>Направление:</a:t>
            </a:r>
          </a:p>
          <a:p>
            <a:r>
              <a:rPr lang="ru-RU" sz="2800" i="1" dirty="0" smtClean="0">
                <a:solidFill>
                  <a:srgbClr val="FF0000"/>
                </a:solidFill>
              </a:rPr>
              <a:t>Системный подход к подготовке выпускных экзаменов</a:t>
            </a:r>
            <a:endParaRPr lang="ru-RU" sz="28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sndAc>
      <p:stSnd>
        <p:snd r:embed="rId2" name="drumroll.wav"/>
      </p:stSnd>
    </p:sndAc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002060"/>
                </a:solidFill>
              </a:rPr>
              <a:t>Направление:</a:t>
            </a:r>
            <a:endParaRPr lang="ru-RU" sz="3200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85728"/>
            <a:ext cx="5568950" cy="584043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C00000"/>
                </a:solidFill>
              </a:rPr>
              <a:t>МОУ </a:t>
            </a:r>
            <a:r>
              <a:rPr lang="ru-RU" dirty="0" err="1" smtClean="0">
                <a:solidFill>
                  <a:srgbClr val="C00000"/>
                </a:solidFill>
              </a:rPr>
              <a:t>Подовинновская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сош</a:t>
            </a:r>
            <a:r>
              <a:rPr lang="ru-RU" dirty="0" smtClean="0">
                <a:solidFill>
                  <a:srgbClr val="C00000"/>
                </a:solidFill>
              </a:rPr>
              <a:t>: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</a:t>
            </a:r>
            <a:r>
              <a:rPr lang="ru-RU" i="1" dirty="0" err="1" smtClean="0">
                <a:solidFill>
                  <a:srgbClr val="002060"/>
                </a:solidFill>
              </a:rPr>
              <a:t>Жарикова</a:t>
            </a:r>
            <a:r>
              <a:rPr lang="ru-RU" i="1" dirty="0" smtClean="0">
                <a:solidFill>
                  <a:srgbClr val="002060"/>
                </a:solidFill>
              </a:rPr>
              <a:t> Т.Г.</a:t>
            </a:r>
          </a:p>
          <a:p>
            <a:pPr>
              <a:buFont typeface="Wingdings" pitchFamily="2" charset="2"/>
              <a:buChar char="v"/>
            </a:pPr>
            <a:r>
              <a:rPr lang="ru-RU" dirty="0" err="1" smtClean="0">
                <a:solidFill>
                  <a:srgbClr val="C00000"/>
                </a:solidFill>
              </a:rPr>
              <a:t>Чудиновская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сош</a:t>
            </a:r>
            <a:r>
              <a:rPr lang="ru-RU" dirty="0" smtClean="0">
                <a:solidFill>
                  <a:srgbClr val="C00000"/>
                </a:solidFill>
              </a:rPr>
              <a:t>:</a:t>
            </a:r>
          </a:p>
          <a:p>
            <a:pPr>
              <a:buNone/>
            </a:pPr>
            <a:r>
              <a:rPr lang="ru-RU" i="1" dirty="0" smtClean="0">
                <a:solidFill>
                  <a:srgbClr val="C00000"/>
                </a:solidFill>
              </a:rPr>
              <a:t>  </a:t>
            </a:r>
            <a:r>
              <a:rPr lang="ru-RU" i="1" dirty="0" err="1" smtClean="0">
                <a:solidFill>
                  <a:srgbClr val="002060"/>
                </a:solidFill>
              </a:rPr>
              <a:t>Гужва</a:t>
            </a:r>
            <a:r>
              <a:rPr lang="ru-RU" i="1" dirty="0" smtClean="0">
                <a:solidFill>
                  <a:srgbClr val="002060"/>
                </a:solidFill>
              </a:rPr>
              <a:t> М.Д.</a:t>
            </a:r>
          </a:p>
          <a:p>
            <a:pPr>
              <a:buFont typeface="Wingdings" pitchFamily="2" charset="2"/>
              <a:buChar char="v"/>
            </a:pPr>
            <a:r>
              <a:rPr lang="ru-RU" dirty="0" err="1" smtClean="0">
                <a:solidFill>
                  <a:srgbClr val="C00000"/>
                </a:solidFill>
              </a:rPr>
              <a:t>Кочердыкская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сош</a:t>
            </a:r>
            <a:r>
              <a:rPr lang="ru-RU" dirty="0" smtClean="0">
                <a:solidFill>
                  <a:srgbClr val="C00000"/>
                </a:solidFill>
              </a:rPr>
              <a:t>:</a:t>
            </a:r>
          </a:p>
          <a:p>
            <a:pPr>
              <a:buNone/>
            </a:pPr>
            <a:r>
              <a:rPr lang="ru-RU" i="1" dirty="0" smtClean="0">
                <a:solidFill>
                  <a:srgbClr val="C00000"/>
                </a:solidFill>
              </a:rPr>
              <a:t>    </a:t>
            </a:r>
            <a:r>
              <a:rPr lang="ru-RU" i="1" dirty="0" err="1" smtClean="0">
                <a:solidFill>
                  <a:srgbClr val="002060"/>
                </a:solidFill>
              </a:rPr>
              <a:t>Евкайкина</a:t>
            </a:r>
            <a:r>
              <a:rPr lang="ru-RU" i="1" dirty="0" smtClean="0">
                <a:solidFill>
                  <a:srgbClr val="002060"/>
                </a:solidFill>
              </a:rPr>
              <a:t> В.Б.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C00000"/>
                </a:solidFill>
              </a:rPr>
              <a:t>Каракульская </a:t>
            </a:r>
            <a:r>
              <a:rPr lang="ru-RU" dirty="0" err="1" smtClean="0">
                <a:solidFill>
                  <a:srgbClr val="C00000"/>
                </a:solidFill>
              </a:rPr>
              <a:t>сош</a:t>
            </a:r>
            <a:r>
              <a:rPr lang="ru-RU" dirty="0" smtClean="0">
                <a:solidFill>
                  <a:srgbClr val="C00000"/>
                </a:solidFill>
              </a:rPr>
              <a:t>:</a:t>
            </a:r>
          </a:p>
          <a:p>
            <a:pPr>
              <a:buNone/>
            </a:pPr>
            <a:r>
              <a:rPr lang="ru-RU" i="1" dirty="0" smtClean="0">
                <a:solidFill>
                  <a:srgbClr val="C00000"/>
                </a:solidFill>
              </a:rPr>
              <a:t>     </a:t>
            </a:r>
            <a:r>
              <a:rPr lang="ru-RU" i="1" dirty="0" err="1" smtClean="0">
                <a:solidFill>
                  <a:srgbClr val="002060"/>
                </a:solidFill>
              </a:rPr>
              <a:t>Москаева</a:t>
            </a:r>
            <a:r>
              <a:rPr lang="ru-RU" i="1" dirty="0" smtClean="0">
                <a:solidFill>
                  <a:srgbClr val="002060"/>
                </a:solidFill>
              </a:rPr>
              <a:t> Л.Н.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</a:rPr>
              <a:t>      </a:t>
            </a:r>
            <a:r>
              <a:rPr lang="ru-RU" i="1" dirty="0" err="1" smtClean="0">
                <a:solidFill>
                  <a:srgbClr val="002060"/>
                </a:solidFill>
              </a:rPr>
              <a:t>Щеткина</a:t>
            </a:r>
            <a:r>
              <a:rPr lang="ru-RU" i="1" dirty="0" smtClean="0">
                <a:solidFill>
                  <a:srgbClr val="002060"/>
                </a:solidFill>
              </a:rPr>
              <a:t> Т.М.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</a:rPr>
              <a:t>      </a:t>
            </a:r>
            <a:r>
              <a:rPr lang="ru-RU" i="1" dirty="0" err="1" smtClean="0">
                <a:solidFill>
                  <a:srgbClr val="002060"/>
                </a:solidFill>
              </a:rPr>
              <a:t>Тышова</a:t>
            </a:r>
            <a:r>
              <a:rPr lang="ru-RU" i="1" dirty="0" smtClean="0">
                <a:solidFill>
                  <a:srgbClr val="002060"/>
                </a:solidFill>
              </a:rPr>
              <a:t> Е.В.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Из опыта работы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sndAc>
      <p:stSnd>
        <p:snd r:embed="rId2" name="drumroll.wav"/>
      </p:stSnd>
    </p:sndAc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3050"/>
            <a:ext cx="3465513" cy="116205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002060"/>
                </a:solidFill>
              </a:rPr>
              <a:t>Направление:</a:t>
            </a:r>
            <a:endParaRPr lang="ru-RU" sz="3200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0"/>
            <a:ext cx="511175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 err="1" smtClean="0">
                <a:solidFill>
                  <a:srgbClr val="C00000"/>
                </a:solidFill>
              </a:rPr>
              <a:t>Барсучанская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</a:rPr>
              <a:t>сош</a:t>
            </a:r>
            <a:r>
              <a:rPr lang="ru-RU" sz="2000" dirty="0" smtClean="0">
                <a:solidFill>
                  <a:srgbClr val="C00000"/>
                </a:solidFill>
              </a:rPr>
              <a:t>: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</a:t>
            </a:r>
            <a:r>
              <a:rPr lang="ru-RU" sz="2000" i="1" dirty="0" err="1" smtClean="0">
                <a:solidFill>
                  <a:srgbClr val="002060"/>
                </a:solidFill>
              </a:rPr>
              <a:t>Фомякова</a:t>
            </a:r>
            <a:r>
              <a:rPr lang="ru-RU" sz="2000" i="1" dirty="0" smtClean="0">
                <a:solidFill>
                  <a:srgbClr val="002060"/>
                </a:solidFill>
              </a:rPr>
              <a:t> Г.В.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err="1" smtClean="0">
                <a:solidFill>
                  <a:srgbClr val="C00000"/>
                </a:solidFill>
              </a:rPr>
              <a:t>Журавлинская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</a:rPr>
              <a:t>ош</a:t>
            </a:r>
            <a:r>
              <a:rPr lang="ru-RU" sz="2000" dirty="0" smtClean="0">
                <a:solidFill>
                  <a:srgbClr val="C00000"/>
                </a:solidFill>
              </a:rPr>
              <a:t>: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</a:t>
            </a:r>
            <a:r>
              <a:rPr lang="ru-RU" sz="2000" i="1" dirty="0" err="1" smtClean="0">
                <a:solidFill>
                  <a:srgbClr val="002060"/>
                </a:solidFill>
              </a:rPr>
              <a:t>Ромашкина</a:t>
            </a:r>
            <a:r>
              <a:rPr lang="ru-RU" sz="2000" i="1" dirty="0" smtClean="0">
                <a:solidFill>
                  <a:srgbClr val="002060"/>
                </a:solidFill>
              </a:rPr>
              <a:t> А.Г.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err="1" smtClean="0">
                <a:solidFill>
                  <a:srgbClr val="C00000"/>
                </a:solidFill>
              </a:rPr>
              <a:t>Новомосковская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</a:rPr>
              <a:t>сош</a:t>
            </a:r>
            <a:r>
              <a:rPr lang="ru-RU" sz="2000" dirty="0" smtClean="0">
                <a:solidFill>
                  <a:srgbClr val="C00000"/>
                </a:solidFill>
              </a:rPr>
              <a:t>: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 </a:t>
            </a:r>
            <a:r>
              <a:rPr lang="ru-RU" sz="2000" i="1" dirty="0" smtClean="0">
                <a:solidFill>
                  <a:srgbClr val="002060"/>
                </a:solidFill>
              </a:rPr>
              <a:t>Петрова С.А.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err="1" smtClean="0">
                <a:solidFill>
                  <a:srgbClr val="C00000"/>
                </a:solidFill>
              </a:rPr>
              <a:t>Маякская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</a:rPr>
              <a:t>сош</a:t>
            </a:r>
            <a:r>
              <a:rPr lang="ru-RU" sz="2000" dirty="0" smtClean="0">
                <a:solidFill>
                  <a:srgbClr val="C00000"/>
                </a:solidFill>
              </a:rPr>
              <a:t>: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  </a:t>
            </a:r>
            <a:r>
              <a:rPr lang="ru-RU" sz="2000" i="1" dirty="0" smtClean="0">
                <a:solidFill>
                  <a:srgbClr val="002060"/>
                </a:solidFill>
              </a:rPr>
              <a:t>Горб Н.А.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err="1" smtClean="0">
                <a:solidFill>
                  <a:srgbClr val="C00000"/>
                </a:solidFill>
              </a:rPr>
              <a:t>Подовинновская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</a:rPr>
              <a:t>сош</a:t>
            </a:r>
            <a:r>
              <a:rPr lang="ru-RU" sz="2000" dirty="0" smtClean="0">
                <a:solidFill>
                  <a:srgbClr val="C00000"/>
                </a:solidFill>
              </a:rPr>
              <a:t>:</a:t>
            </a:r>
          </a:p>
          <a:p>
            <a:pPr>
              <a:buNone/>
            </a:pPr>
            <a:r>
              <a:rPr lang="ru-RU" sz="2000" i="1" dirty="0" smtClean="0">
                <a:solidFill>
                  <a:srgbClr val="002060"/>
                </a:solidFill>
              </a:rPr>
              <a:t>         </a:t>
            </a:r>
            <a:r>
              <a:rPr lang="ru-RU" sz="2000" i="1" dirty="0" err="1" smtClean="0">
                <a:solidFill>
                  <a:srgbClr val="002060"/>
                </a:solidFill>
              </a:rPr>
              <a:t>Заикина</a:t>
            </a:r>
            <a:r>
              <a:rPr lang="ru-RU" sz="2000" i="1" dirty="0" smtClean="0">
                <a:solidFill>
                  <a:srgbClr val="002060"/>
                </a:solidFill>
              </a:rPr>
              <a:t> Л.Н.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err="1" smtClean="0">
                <a:solidFill>
                  <a:srgbClr val="C00000"/>
                </a:solidFill>
              </a:rPr>
              <a:t>Крутоярская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</a:rPr>
              <a:t>сош</a:t>
            </a:r>
            <a:r>
              <a:rPr lang="ru-RU" sz="2000" dirty="0" smtClean="0">
                <a:solidFill>
                  <a:srgbClr val="C00000"/>
                </a:solidFill>
              </a:rPr>
              <a:t>: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  </a:t>
            </a:r>
            <a:r>
              <a:rPr lang="ru-RU" sz="2000" i="1" dirty="0" err="1" smtClean="0">
                <a:solidFill>
                  <a:srgbClr val="002060"/>
                </a:solidFill>
              </a:rPr>
              <a:t>Уршбас</a:t>
            </a:r>
            <a:r>
              <a:rPr lang="ru-RU" sz="2000" i="1" dirty="0" smtClean="0">
                <a:solidFill>
                  <a:srgbClr val="002060"/>
                </a:solidFill>
              </a:rPr>
              <a:t> Н.Б.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C00000"/>
                </a:solidFill>
              </a:rPr>
              <a:t>Березовская </a:t>
            </a:r>
            <a:r>
              <a:rPr lang="ru-RU" sz="2000" dirty="0" err="1" smtClean="0">
                <a:solidFill>
                  <a:srgbClr val="C00000"/>
                </a:solidFill>
              </a:rPr>
              <a:t>ош</a:t>
            </a:r>
            <a:r>
              <a:rPr lang="ru-RU" sz="2000" dirty="0" smtClean="0">
                <a:solidFill>
                  <a:srgbClr val="C00000"/>
                </a:solidFill>
              </a:rPr>
              <a:t>: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  </a:t>
            </a:r>
            <a:r>
              <a:rPr lang="ru-RU" sz="2000" i="1" dirty="0" smtClean="0">
                <a:solidFill>
                  <a:srgbClr val="002060"/>
                </a:solidFill>
              </a:rPr>
              <a:t>Важенина Т.П.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err="1" smtClean="0">
                <a:solidFill>
                  <a:srgbClr val="C00000"/>
                </a:solidFill>
              </a:rPr>
              <a:t>Кочердыкская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</a:rPr>
              <a:t>сош</a:t>
            </a:r>
            <a:r>
              <a:rPr lang="ru-RU" sz="2000" dirty="0" smtClean="0">
                <a:solidFill>
                  <a:srgbClr val="C00000"/>
                </a:solidFill>
              </a:rPr>
              <a:t>: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 </a:t>
            </a:r>
            <a:r>
              <a:rPr lang="ru-RU" sz="2000" i="1" dirty="0" smtClean="0">
                <a:solidFill>
                  <a:srgbClr val="002060"/>
                </a:solidFill>
              </a:rPr>
              <a:t>Чернова Л.Л.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C00000"/>
                </a:solidFill>
              </a:rPr>
              <a:t>Лебединская </a:t>
            </a:r>
            <a:r>
              <a:rPr lang="ru-RU" sz="2000" dirty="0" err="1" smtClean="0">
                <a:solidFill>
                  <a:srgbClr val="C00000"/>
                </a:solidFill>
              </a:rPr>
              <a:t>сош</a:t>
            </a:r>
            <a:r>
              <a:rPr lang="ru-RU" sz="2000" dirty="0" smtClean="0">
                <a:solidFill>
                  <a:srgbClr val="C00000"/>
                </a:solidFill>
              </a:rPr>
              <a:t>: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   </a:t>
            </a:r>
            <a:r>
              <a:rPr lang="ru-RU" sz="2000" i="1" dirty="0" err="1" smtClean="0">
                <a:solidFill>
                  <a:srgbClr val="002060"/>
                </a:solidFill>
              </a:rPr>
              <a:t>Боздунова</a:t>
            </a:r>
            <a:r>
              <a:rPr lang="ru-RU" sz="2000" i="1" dirty="0" smtClean="0">
                <a:solidFill>
                  <a:srgbClr val="002060"/>
                </a:solidFill>
              </a:rPr>
              <a:t> А.М.</a:t>
            </a:r>
          </a:p>
          <a:p>
            <a:pPr>
              <a:buNone/>
            </a:pPr>
            <a:endParaRPr lang="ru-RU" sz="2400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endParaRPr lang="ru-RU" sz="24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435100"/>
            <a:ext cx="3571868" cy="4691063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Использование ИКТ. Работа с </a:t>
            </a:r>
            <a:r>
              <a:rPr lang="ru-RU" sz="3600" b="1" i="1" dirty="0" err="1" smtClean="0">
                <a:solidFill>
                  <a:srgbClr val="FF0000"/>
                </a:solidFill>
              </a:rPr>
              <a:t>ЦОРами</a:t>
            </a:r>
            <a:r>
              <a:rPr lang="ru-RU" sz="3600" b="1" i="1" dirty="0" smtClean="0">
                <a:solidFill>
                  <a:srgbClr val="FF0000"/>
                </a:solidFill>
              </a:rPr>
              <a:t>.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sndAc>
      <p:stSnd>
        <p:snd r:embed="rId2" name="drumroll.wav"/>
      </p:stSnd>
    </p:sndAc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0"/>
            <a:ext cx="8543956" cy="178592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План работы РМО «Филология»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на 2009-2010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500702"/>
          </a:xfrm>
          <a:solidFill>
            <a:schemeClr val="tx1">
              <a:lumMod val="85000"/>
            </a:schemeClr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1214414" y="928670"/>
            <a:ext cx="7572428" cy="6357982"/>
          </a:xfrm>
          <a:prstGeom prst="horizontalScroll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bg1"/>
                </a:solidFill>
              </a:rPr>
              <a:t>ИЗ ОПЫТА РАБОТЫ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1.Мастер-класс»Анализ поэтического произведения» (Урок-практикум по поэзии в 11кл.,Фофанова С.М., </a:t>
            </a:r>
            <a:r>
              <a:rPr lang="ru-RU" dirty="0" err="1" smtClean="0">
                <a:solidFill>
                  <a:schemeClr val="bg1"/>
                </a:solidFill>
              </a:rPr>
              <a:t>Уйско-Чебаркульская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сош</a:t>
            </a:r>
            <a:r>
              <a:rPr lang="ru-RU" dirty="0" smtClean="0">
                <a:solidFill>
                  <a:schemeClr val="bg1"/>
                </a:solidFill>
              </a:rPr>
              <a:t>)</a:t>
            </a:r>
          </a:p>
          <a:p>
            <a:pPr algn="ctr"/>
            <a:r>
              <a:rPr lang="ru-RU" u="sng" dirty="0" smtClean="0">
                <a:solidFill>
                  <a:schemeClr val="bg1"/>
                </a:solidFill>
              </a:rPr>
              <a:t>АНАЛИТИЧЕСКАЯ ЧАСТЬ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(</a:t>
            </a:r>
            <a:r>
              <a:rPr lang="ru-RU" dirty="0" err="1" smtClean="0">
                <a:solidFill>
                  <a:schemeClr val="bg1"/>
                </a:solidFill>
              </a:rPr>
              <a:t>Боздунова</a:t>
            </a:r>
            <a:r>
              <a:rPr lang="ru-RU" dirty="0" smtClean="0">
                <a:solidFill>
                  <a:schemeClr val="bg1"/>
                </a:solidFill>
              </a:rPr>
              <a:t> А.М.)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2.Анализ методической выставки «Парад-смотр РМО «Филология»:</a:t>
            </a:r>
            <a:r>
              <a:rPr lang="ru-RU" dirty="0" err="1" smtClean="0">
                <a:solidFill>
                  <a:schemeClr val="bg1"/>
                </a:solidFill>
              </a:rPr>
              <a:t>содержание;требования</a:t>
            </a:r>
            <a:r>
              <a:rPr lang="ru-RU" dirty="0" smtClean="0">
                <a:solidFill>
                  <a:schemeClr val="bg1"/>
                </a:solidFill>
              </a:rPr>
              <a:t> к оформлению </a:t>
            </a:r>
            <a:r>
              <a:rPr lang="ru-RU" dirty="0" err="1" smtClean="0">
                <a:solidFill>
                  <a:schemeClr val="bg1"/>
                </a:solidFill>
              </a:rPr>
              <a:t>эл.курсов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НОУ:организация</a:t>
            </a:r>
            <a:r>
              <a:rPr lang="ru-RU" dirty="0" smtClean="0">
                <a:solidFill>
                  <a:schemeClr val="bg1"/>
                </a:solidFill>
              </a:rPr>
              <a:t>, опыт; </a:t>
            </a:r>
            <a:r>
              <a:rPr lang="ru-RU" dirty="0" err="1" smtClean="0">
                <a:solidFill>
                  <a:schemeClr val="bg1"/>
                </a:solidFill>
              </a:rPr>
              <a:t>экзамены:результаты</a:t>
            </a:r>
            <a:r>
              <a:rPr lang="ru-RU" dirty="0" smtClean="0">
                <a:solidFill>
                  <a:schemeClr val="bg1"/>
                </a:solidFill>
              </a:rPr>
              <a:t>, проблема.</a:t>
            </a:r>
          </a:p>
          <a:p>
            <a:pPr algn="ctr"/>
            <a:r>
              <a:rPr lang="ru-RU" u="sng" dirty="0" smtClean="0">
                <a:solidFill>
                  <a:schemeClr val="bg1"/>
                </a:solidFill>
              </a:rPr>
              <a:t>ИНФОРМАЦИОННАЯ </a:t>
            </a:r>
            <a:r>
              <a:rPr lang="ru-RU" u="sng" dirty="0" smtClean="0">
                <a:solidFill>
                  <a:schemeClr val="bg1"/>
                </a:solidFill>
              </a:rPr>
              <a:t>ЧАСТЬ</a:t>
            </a:r>
          </a:p>
          <a:p>
            <a:pPr algn="ctr"/>
            <a:r>
              <a:rPr lang="ru-RU" u="sng" dirty="0" smtClean="0">
                <a:solidFill>
                  <a:schemeClr val="bg1"/>
                </a:solidFill>
              </a:rPr>
              <a:t>(</a:t>
            </a:r>
            <a:r>
              <a:rPr lang="ru-RU" u="sng" dirty="0" err="1" smtClean="0">
                <a:solidFill>
                  <a:schemeClr val="bg1"/>
                </a:solidFill>
              </a:rPr>
              <a:t>Боздунова</a:t>
            </a:r>
            <a:r>
              <a:rPr lang="ru-RU" u="sng" dirty="0" smtClean="0">
                <a:solidFill>
                  <a:schemeClr val="bg1"/>
                </a:solidFill>
              </a:rPr>
              <a:t> А.М.)</a:t>
            </a:r>
            <a:endParaRPr lang="ru-RU" u="sng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3.Инструктивное письмо МО и Н Челябинской обл. «О преподавании учебного предмета «Русский язык и литература» в 2009-2010уч. г.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4.План работы РМО на новый </a:t>
            </a:r>
            <a:r>
              <a:rPr lang="ru-RU" dirty="0" err="1" smtClean="0">
                <a:solidFill>
                  <a:schemeClr val="bg1"/>
                </a:solidFill>
              </a:rPr>
              <a:t>уч</a:t>
            </a:r>
            <a:r>
              <a:rPr lang="ru-RU" dirty="0" smtClean="0">
                <a:solidFill>
                  <a:schemeClr val="bg1"/>
                </a:solidFill>
              </a:rPr>
              <a:t>. год.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5. Обсуждение и утверждение элективных курсов.</a:t>
            </a: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9" name="Пятно 1 8"/>
          <p:cNvSpPr/>
          <p:nvPr/>
        </p:nvSpPr>
        <p:spPr>
          <a:xfrm>
            <a:off x="214282" y="1285860"/>
            <a:ext cx="1357322" cy="2343160"/>
          </a:xfrm>
          <a:prstGeom prst="irregularSeal1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27.09</a:t>
            </a:r>
            <a:r>
              <a:rPr lang="ru-RU" dirty="0" smtClean="0">
                <a:solidFill>
                  <a:schemeClr val="bg1"/>
                </a:solidFill>
              </a:rPr>
              <a:t>27.092009</a:t>
            </a:r>
            <a:endParaRPr lang="ru-RU" dirty="0"/>
          </a:p>
        </p:txBody>
      </p:sp>
    </p:spTree>
  </p:cSld>
  <p:clrMapOvr>
    <a:masterClrMapping/>
  </p:clrMapOvr>
  <p:transition spd="slow">
    <p:sndAc>
      <p:stSnd>
        <p:snd r:embed="rId2" name="drumroll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428605"/>
            <a:ext cx="8501122" cy="114300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878" y="1857364"/>
            <a:ext cx="8215402" cy="3781436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sz="5400" b="1" i="1" dirty="0" smtClean="0">
                <a:solidFill>
                  <a:srgbClr val="002060"/>
                </a:solidFill>
              </a:rPr>
              <a:t>ПОВЫШЕНИЕ ПЕДАГОГИЧЕСКОГО МАСТЕРСТВА </a:t>
            </a:r>
            <a:r>
              <a:rPr lang="ru-RU" sz="5400" b="1" i="1" dirty="0">
                <a:solidFill>
                  <a:srgbClr val="002060"/>
                </a:solidFill>
              </a:rPr>
              <a:t>П</a:t>
            </a:r>
            <a:r>
              <a:rPr lang="ru-RU" sz="5400" b="1" i="1" dirty="0" smtClean="0">
                <a:solidFill>
                  <a:srgbClr val="002060"/>
                </a:solidFill>
              </a:rPr>
              <a:t>ЕДАГОГОВ</a:t>
            </a:r>
            <a:endParaRPr lang="ru-RU" sz="5400" b="1" i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4304" y="357166"/>
            <a:ext cx="821539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МЕТОДИЧЕСКАЯ ТЕМА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686800" cy="6643710"/>
          </a:xfrm>
          <a:solidFill>
            <a:schemeClr val="tx1">
              <a:lumMod val="95000"/>
            </a:schemeClr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2071670" y="214290"/>
            <a:ext cx="7072330" cy="6643710"/>
          </a:xfrm>
          <a:prstGeom prst="horizontalScroll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ИЗ ОПЫТА РАБОТЫ</a:t>
            </a:r>
          </a:p>
          <a:p>
            <a:pPr marL="342900" indent="-342900" algn="ctr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«Проектная деятельность как способ формирования творческих способностей на уроках русского языка»(</a:t>
            </a:r>
            <a:r>
              <a:rPr lang="ru-RU" dirty="0" err="1" smtClean="0">
                <a:solidFill>
                  <a:schemeClr val="bg1"/>
                </a:solidFill>
              </a:rPr>
              <a:t>Бурмистрова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О.В.,Октябрьская</a:t>
            </a:r>
            <a:r>
              <a:rPr lang="ru-RU" dirty="0" smtClean="0">
                <a:solidFill>
                  <a:schemeClr val="bg1"/>
                </a:solidFill>
              </a:rPr>
              <a:t> сош№1)</a:t>
            </a:r>
          </a:p>
          <a:p>
            <a:pPr marL="342900" indent="-342900" algn="ctr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Обобщение опыта работы.(Куликова </a:t>
            </a:r>
            <a:r>
              <a:rPr lang="ru-RU" dirty="0" err="1" smtClean="0">
                <a:solidFill>
                  <a:schemeClr val="bg1"/>
                </a:solidFill>
              </a:rPr>
              <a:t>О.Г.,Боровская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сош</a:t>
            </a:r>
            <a:r>
              <a:rPr lang="ru-RU" dirty="0" smtClean="0">
                <a:solidFill>
                  <a:schemeClr val="bg1"/>
                </a:solidFill>
              </a:rPr>
              <a:t>)</a:t>
            </a:r>
          </a:p>
          <a:p>
            <a:pPr marL="342900" indent="-342900" algn="ctr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«Развитие творческих способностей через ИКТ»(</a:t>
            </a:r>
            <a:r>
              <a:rPr lang="ru-RU" dirty="0" err="1" smtClean="0">
                <a:solidFill>
                  <a:schemeClr val="bg1"/>
                </a:solidFill>
              </a:rPr>
              <a:t>Ромашкина</a:t>
            </a:r>
            <a:r>
              <a:rPr lang="ru-RU" dirty="0" smtClean="0">
                <a:solidFill>
                  <a:schemeClr val="bg1"/>
                </a:solidFill>
              </a:rPr>
              <a:t> А.Г., </a:t>
            </a:r>
            <a:r>
              <a:rPr lang="ru-RU" dirty="0" err="1" smtClean="0">
                <a:solidFill>
                  <a:schemeClr val="bg1"/>
                </a:solidFill>
              </a:rPr>
              <a:t>Журавлинская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ош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 algn="ctr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Практикум«Подготовка учащихся к сочинению –рассуждению» (Соколова В.А., </a:t>
            </a:r>
            <a:r>
              <a:rPr lang="ru-RU" dirty="0" err="1" smtClean="0">
                <a:solidFill>
                  <a:schemeClr val="bg1"/>
                </a:solidFill>
              </a:rPr>
              <a:t>Уйско-Чебаркульская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сош</a:t>
            </a:r>
            <a:r>
              <a:rPr lang="ru-RU" dirty="0" smtClean="0">
                <a:solidFill>
                  <a:schemeClr val="bg1"/>
                </a:solidFill>
              </a:rPr>
              <a:t>)</a:t>
            </a:r>
          </a:p>
          <a:p>
            <a:pPr marL="342900" indent="-342900" algn="ctr"/>
            <a:r>
              <a:rPr lang="ru-RU" b="1" dirty="0" smtClean="0">
                <a:solidFill>
                  <a:schemeClr val="bg1"/>
                </a:solidFill>
              </a:rPr>
              <a:t>ИНФОРМАЦИОННАЯ ЧАСТЬ</a:t>
            </a:r>
          </a:p>
          <a:p>
            <a:pPr marL="342900" indent="-342900" algn="ctr"/>
            <a:r>
              <a:rPr lang="ru-RU" dirty="0" smtClean="0">
                <a:solidFill>
                  <a:schemeClr val="bg1"/>
                </a:solidFill>
              </a:rPr>
              <a:t>5. Сообщения с курсов (</a:t>
            </a:r>
            <a:r>
              <a:rPr lang="ru-RU" dirty="0" err="1" smtClean="0">
                <a:solidFill>
                  <a:schemeClr val="bg1"/>
                </a:solidFill>
              </a:rPr>
              <a:t>Жарикова</a:t>
            </a:r>
            <a:r>
              <a:rPr lang="ru-RU" dirty="0" smtClean="0">
                <a:solidFill>
                  <a:schemeClr val="bg1"/>
                </a:solidFill>
              </a:rPr>
              <a:t> Т.Г., </a:t>
            </a:r>
            <a:r>
              <a:rPr lang="ru-RU" dirty="0" err="1" smtClean="0">
                <a:solidFill>
                  <a:schemeClr val="bg1"/>
                </a:solidFill>
              </a:rPr>
              <a:t>Севостьянова</a:t>
            </a:r>
            <a:r>
              <a:rPr lang="ru-RU" dirty="0" smtClean="0">
                <a:solidFill>
                  <a:schemeClr val="bg1"/>
                </a:solidFill>
              </a:rPr>
              <a:t> О.Н.)</a:t>
            </a:r>
          </a:p>
          <a:p>
            <a:pPr marL="342900" indent="-342900" algn="ctr"/>
            <a:r>
              <a:rPr lang="ru-RU" dirty="0" smtClean="0">
                <a:solidFill>
                  <a:schemeClr val="bg1"/>
                </a:solidFill>
              </a:rPr>
              <a:t>6.Подготвка  к НОУ</a:t>
            </a:r>
            <a:r>
              <a:rPr lang="ru-RU" dirty="0" smtClean="0">
                <a:solidFill>
                  <a:schemeClr val="bg1"/>
                </a:solidFill>
              </a:rPr>
              <a:t>. (</a:t>
            </a:r>
            <a:r>
              <a:rPr lang="ru-RU" dirty="0" err="1" smtClean="0">
                <a:solidFill>
                  <a:schemeClr val="bg1"/>
                </a:solidFill>
              </a:rPr>
              <a:t>Боздунова</a:t>
            </a:r>
            <a:r>
              <a:rPr lang="ru-RU" dirty="0" smtClean="0">
                <a:solidFill>
                  <a:schemeClr val="bg1"/>
                </a:solidFill>
              </a:rPr>
              <a:t> А.М.)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5" name="Пятно 1 4"/>
          <p:cNvSpPr/>
          <p:nvPr/>
        </p:nvSpPr>
        <p:spPr>
          <a:xfrm>
            <a:off x="428596" y="142852"/>
            <a:ext cx="1700218" cy="1914532"/>
          </a:xfrm>
          <a:prstGeom prst="irregularSeal1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ноябрь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ndAc>
      <p:stSnd>
        <p:snd r:embed="rId2" name="drumroll.wav"/>
      </p:stSnd>
    </p:sndAc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95000"/>
            </a:schemeClr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285728"/>
            <a:ext cx="8686800" cy="6572272"/>
          </a:xfrm>
          <a:solidFill>
            <a:schemeClr val="tx1">
              <a:lumMod val="95000"/>
            </a:schemeClr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7" name="Пятно 1 6"/>
          <p:cNvSpPr/>
          <p:nvPr/>
        </p:nvSpPr>
        <p:spPr>
          <a:xfrm>
            <a:off x="714348" y="285728"/>
            <a:ext cx="2000264" cy="2271722"/>
          </a:xfrm>
          <a:prstGeom prst="irregularSeal1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январь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2571736" y="285728"/>
            <a:ext cx="6572264" cy="6572272"/>
          </a:xfrm>
          <a:prstGeom prst="horizontalScroll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bg1"/>
                </a:solidFill>
              </a:rPr>
              <a:t>ИСПОЛЬЗОВАНИЕ ИКТ</a:t>
            </a:r>
          </a:p>
          <a:p>
            <a:pPr algn="ctr"/>
            <a:r>
              <a:rPr lang="ru-RU" i="1" dirty="0" smtClean="0">
                <a:solidFill>
                  <a:schemeClr val="bg1"/>
                </a:solidFill>
              </a:rPr>
              <a:t>Работа творческой группы:</a:t>
            </a:r>
          </a:p>
          <a:p>
            <a:pPr marL="342900" indent="-342900" algn="ctr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«Применение </a:t>
            </a:r>
            <a:r>
              <a:rPr lang="ru-RU" dirty="0" err="1" smtClean="0">
                <a:solidFill>
                  <a:schemeClr val="bg1"/>
                </a:solidFill>
              </a:rPr>
              <a:t>ЦОРов</a:t>
            </a:r>
            <a:r>
              <a:rPr lang="ru-RU" dirty="0" smtClean="0">
                <a:solidFill>
                  <a:schemeClr val="bg1"/>
                </a:solidFill>
              </a:rPr>
              <a:t> на уроках русского языка и литературы» (</a:t>
            </a:r>
            <a:r>
              <a:rPr lang="ru-RU" dirty="0" err="1" smtClean="0">
                <a:solidFill>
                  <a:schemeClr val="bg1"/>
                </a:solidFill>
              </a:rPr>
              <a:t>Барсучанская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сош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Фомякова</a:t>
            </a:r>
            <a:r>
              <a:rPr lang="ru-RU" dirty="0" smtClean="0">
                <a:solidFill>
                  <a:schemeClr val="bg1"/>
                </a:solidFill>
              </a:rPr>
              <a:t> Г.В., </a:t>
            </a:r>
            <a:r>
              <a:rPr lang="ru-RU" dirty="0" err="1" smtClean="0">
                <a:solidFill>
                  <a:schemeClr val="bg1"/>
                </a:solidFill>
              </a:rPr>
              <a:t>Крутоярская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сош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Уршбас</a:t>
            </a:r>
            <a:r>
              <a:rPr lang="ru-RU" dirty="0" smtClean="0">
                <a:solidFill>
                  <a:schemeClr val="bg1"/>
                </a:solidFill>
              </a:rPr>
              <a:t> Н.Б.)</a:t>
            </a:r>
          </a:p>
          <a:p>
            <a:pPr marL="342900" indent="-342900" algn="ctr"/>
            <a:r>
              <a:rPr lang="ru-RU" i="1" dirty="0" smtClean="0">
                <a:solidFill>
                  <a:schemeClr val="bg1"/>
                </a:solidFill>
              </a:rPr>
              <a:t>Проблемная группа:</a:t>
            </a:r>
          </a:p>
          <a:p>
            <a:pPr marL="342900" indent="-342900" algn="ctr"/>
            <a:r>
              <a:rPr lang="ru-RU" dirty="0" smtClean="0">
                <a:solidFill>
                  <a:schemeClr val="bg1"/>
                </a:solidFill>
              </a:rPr>
              <a:t>2.Практикум «Анализ возможных ошибок через разбор заданий экзаменационных работ ЕГЭ»</a:t>
            </a:r>
          </a:p>
          <a:p>
            <a:pPr marL="342900" indent="-342900" algn="ctr"/>
            <a:r>
              <a:rPr lang="ru-RU" dirty="0" smtClean="0">
                <a:solidFill>
                  <a:schemeClr val="bg1"/>
                </a:solidFill>
              </a:rPr>
              <a:t>(</a:t>
            </a:r>
            <a:r>
              <a:rPr lang="ru-RU" dirty="0" err="1" smtClean="0">
                <a:solidFill>
                  <a:schemeClr val="bg1"/>
                </a:solidFill>
              </a:rPr>
              <a:t>Севостьянова</a:t>
            </a:r>
            <a:r>
              <a:rPr lang="ru-RU" dirty="0" smtClean="0">
                <a:solidFill>
                  <a:schemeClr val="bg1"/>
                </a:solidFill>
              </a:rPr>
              <a:t> О.Н., </a:t>
            </a:r>
            <a:r>
              <a:rPr lang="ru-RU" dirty="0" err="1" smtClean="0">
                <a:solidFill>
                  <a:schemeClr val="bg1"/>
                </a:solidFill>
              </a:rPr>
              <a:t>Маланчук</a:t>
            </a:r>
            <a:r>
              <a:rPr lang="ru-RU" dirty="0" smtClean="0">
                <a:solidFill>
                  <a:schemeClr val="bg1"/>
                </a:solidFill>
              </a:rPr>
              <a:t> О.В</a:t>
            </a:r>
            <a:r>
              <a:rPr lang="ru-RU" dirty="0" smtClean="0">
                <a:solidFill>
                  <a:schemeClr val="bg1"/>
                </a:solidFill>
              </a:rPr>
              <a:t>.,</a:t>
            </a:r>
          </a:p>
          <a:p>
            <a:pPr marL="342900" indent="-342900" algn="ctr"/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Николаева Е.Н.)</a:t>
            </a:r>
          </a:p>
          <a:p>
            <a:pPr marL="342900" indent="-342900" algn="ctr"/>
            <a:r>
              <a:rPr lang="ru-RU" u="sng" dirty="0" smtClean="0">
                <a:solidFill>
                  <a:schemeClr val="bg1"/>
                </a:solidFill>
              </a:rPr>
              <a:t>ИНФОРМАЦИОННАЯ </a:t>
            </a:r>
            <a:r>
              <a:rPr lang="ru-RU" u="sng" dirty="0" smtClean="0">
                <a:solidFill>
                  <a:schemeClr val="bg1"/>
                </a:solidFill>
              </a:rPr>
              <a:t>ЧАСТЬ</a:t>
            </a:r>
          </a:p>
          <a:p>
            <a:pPr marL="342900" indent="-342900" algn="ctr"/>
            <a:r>
              <a:rPr lang="ru-RU" u="sng" dirty="0" smtClean="0">
                <a:solidFill>
                  <a:schemeClr val="bg1"/>
                </a:solidFill>
              </a:rPr>
              <a:t>(</a:t>
            </a:r>
            <a:r>
              <a:rPr lang="ru-RU" u="sng" dirty="0" err="1" smtClean="0">
                <a:solidFill>
                  <a:schemeClr val="bg1"/>
                </a:solidFill>
              </a:rPr>
              <a:t>Боздунова</a:t>
            </a:r>
            <a:r>
              <a:rPr lang="ru-RU" u="sng" dirty="0" smtClean="0">
                <a:solidFill>
                  <a:schemeClr val="bg1"/>
                </a:solidFill>
              </a:rPr>
              <a:t> </a:t>
            </a:r>
            <a:r>
              <a:rPr lang="ru-RU" u="sng" dirty="0" smtClean="0">
                <a:solidFill>
                  <a:schemeClr val="bg1"/>
                </a:solidFill>
              </a:rPr>
              <a:t>А</a:t>
            </a:r>
            <a:r>
              <a:rPr lang="ru-RU" u="sng" dirty="0" smtClean="0">
                <a:solidFill>
                  <a:schemeClr val="bg1"/>
                </a:solidFill>
              </a:rPr>
              <a:t>.М.)</a:t>
            </a:r>
            <a:endParaRPr lang="ru-RU" u="sng" dirty="0" smtClean="0">
              <a:solidFill>
                <a:schemeClr val="bg1"/>
              </a:solidFill>
            </a:endParaRPr>
          </a:p>
          <a:p>
            <a:pPr marL="342900" indent="-342900" algn="ctr"/>
            <a:r>
              <a:rPr lang="ru-RU" dirty="0" smtClean="0">
                <a:solidFill>
                  <a:schemeClr val="bg1"/>
                </a:solidFill>
              </a:rPr>
              <a:t>3. Результаты олимпиады</a:t>
            </a:r>
          </a:p>
          <a:p>
            <a:pPr marL="342900" indent="-342900" algn="ctr"/>
            <a:r>
              <a:rPr lang="ru-RU" dirty="0" smtClean="0">
                <a:solidFill>
                  <a:schemeClr val="bg1"/>
                </a:solidFill>
              </a:rPr>
              <a:t>4. Анализ контрольных работ за 1 полугодие</a:t>
            </a:r>
          </a:p>
          <a:p>
            <a:pPr marL="342900" indent="-342900" algn="ctr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ndAc>
      <p:stSnd>
        <p:snd r:embed="rId2" name="drumroll.wav"/>
      </p:stSnd>
    </p:sndAc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95000"/>
            </a:schemeClr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929718" cy="6572272"/>
          </a:xfrm>
          <a:solidFill>
            <a:schemeClr val="tx1">
              <a:lumMod val="95000"/>
            </a:schemeClr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4" name="Пятно 1 3"/>
          <p:cNvSpPr/>
          <p:nvPr/>
        </p:nvSpPr>
        <p:spPr>
          <a:xfrm>
            <a:off x="428596" y="428604"/>
            <a:ext cx="1428760" cy="2143140"/>
          </a:xfrm>
          <a:prstGeom prst="irregularSeal1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март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857356" y="357166"/>
            <a:ext cx="7286644" cy="6500834"/>
          </a:xfrm>
          <a:prstGeom prst="horizontalScroll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bg1"/>
                </a:solidFill>
              </a:rPr>
              <a:t>ПОДГОТОВКА К ЭКЗАМЕНАМ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1.Подготовка к итоговой аттестации. Выступления с обменом опыта, предложений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«Приемы работы над изложением» (</a:t>
            </a:r>
            <a:r>
              <a:rPr lang="ru-RU" dirty="0" err="1" smtClean="0">
                <a:solidFill>
                  <a:schemeClr val="bg1"/>
                </a:solidFill>
              </a:rPr>
              <a:t>Боздунова</a:t>
            </a:r>
            <a:r>
              <a:rPr lang="ru-RU" dirty="0" smtClean="0">
                <a:solidFill>
                  <a:schemeClr val="bg1"/>
                </a:solidFill>
              </a:rPr>
              <a:t> А.М.)</a:t>
            </a: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2.Практикум «Тестовые задания в 9классе. Проблема,  опыт, перспектива»</a:t>
            </a:r>
            <a:endParaRPr lang="ru-RU" u="sng" dirty="0" smtClean="0">
              <a:solidFill>
                <a:schemeClr val="bg1"/>
              </a:solidFill>
            </a:endParaRPr>
          </a:p>
          <a:p>
            <a:pPr algn="ctr"/>
            <a:r>
              <a:rPr lang="ru-RU" u="sng" dirty="0" smtClean="0">
                <a:solidFill>
                  <a:schemeClr val="bg1"/>
                </a:solidFill>
              </a:rPr>
              <a:t>ИНФОРМАЦИОННАЯ </a:t>
            </a:r>
            <a:r>
              <a:rPr lang="ru-RU" u="sng" dirty="0" smtClean="0">
                <a:solidFill>
                  <a:schemeClr val="bg1"/>
                </a:solidFill>
              </a:rPr>
              <a:t>ЧАСТЬ</a:t>
            </a:r>
          </a:p>
          <a:p>
            <a:pPr algn="ctr"/>
            <a:r>
              <a:rPr lang="ru-RU" u="sng" dirty="0" smtClean="0">
                <a:solidFill>
                  <a:schemeClr val="bg1"/>
                </a:solidFill>
              </a:rPr>
              <a:t>(</a:t>
            </a:r>
            <a:r>
              <a:rPr lang="ru-RU" u="sng" dirty="0" err="1" smtClean="0">
                <a:solidFill>
                  <a:schemeClr val="bg1"/>
                </a:solidFill>
              </a:rPr>
              <a:t>Евкайкина</a:t>
            </a:r>
            <a:r>
              <a:rPr lang="ru-RU" u="sng" dirty="0" smtClean="0">
                <a:solidFill>
                  <a:schemeClr val="bg1"/>
                </a:solidFill>
              </a:rPr>
              <a:t> В.Б.)</a:t>
            </a:r>
            <a:endParaRPr lang="ru-RU" u="sng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1.Результаты научно-исследовательской конференции учащихся.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ndAc>
      <p:stSnd>
        <p:snd r:embed="rId2" name="drumroll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Направления РМО «Филология»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21364511">
            <a:off x="457200" y="1928802"/>
            <a:ext cx="8229600" cy="464347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0070C0"/>
                </a:solidFill>
              </a:rPr>
              <a:t>Система подготовки к ЕГЭ</a:t>
            </a:r>
          </a:p>
          <a:p>
            <a:pPr>
              <a:buFont typeface="Wingdings" pitchFamily="2" charset="2"/>
              <a:buChar char="v"/>
            </a:pPr>
            <a:endParaRPr lang="ru-RU" b="1" i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0070C0"/>
                </a:solidFill>
              </a:rPr>
              <a:t>Из опыта работы</a:t>
            </a:r>
          </a:p>
          <a:p>
            <a:pPr>
              <a:buFont typeface="Wingdings" pitchFamily="2" charset="2"/>
              <a:buChar char="v"/>
            </a:pPr>
            <a:endParaRPr lang="ru-RU" b="1" i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0070C0"/>
                </a:solidFill>
              </a:rPr>
              <a:t>Использование ИКТ. Работа с </a:t>
            </a:r>
            <a:r>
              <a:rPr lang="ru-RU" b="1" i="1" dirty="0" err="1" smtClean="0">
                <a:solidFill>
                  <a:srgbClr val="0070C0"/>
                </a:solidFill>
              </a:rPr>
              <a:t>ЦОРами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ФОРМЫ     работы: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53578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Табличка 6"/>
          <p:cNvSpPr/>
          <p:nvPr/>
        </p:nvSpPr>
        <p:spPr>
          <a:xfrm>
            <a:off x="571472" y="1500174"/>
            <a:ext cx="2857520" cy="1414466"/>
          </a:xfrm>
          <a:prstGeom prst="plaqu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Обмен педагогическим опытом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Табличка 8"/>
          <p:cNvSpPr/>
          <p:nvPr/>
        </p:nvSpPr>
        <p:spPr>
          <a:xfrm>
            <a:off x="4786314" y="1428736"/>
            <a:ext cx="3143272" cy="1500198"/>
          </a:xfrm>
          <a:prstGeom prst="plaqu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Практические занятия по оцениванию изложения и сочинения, решения тестовых заданий.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Табличка 9"/>
          <p:cNvSpPr/>
          <p:nvPr/>
        </p:nvSpPr>
        <p:spPr>
          <a:xfrm>
            <a:off x="500034" y="3214686"/>
            <a:ext cx="2857520" cy="1628780"/>
          </a:xfrm>
          <a:prstGeom prst="plaqu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Анализ и обсуждение результатов контрольных работ, ЕГЭ, олимпиадных заданий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Табличка 10"/>
          <p:cNvSpPr/>
          <p:nvPr/>
        </p:nvSpPr>
        <p:spPr>
          <a:xfrm>
            <a:off x="5000628" y="3357562"/>
            <a:ext cx="3143272" cy="1485904"/>
          </a:xfrm>
          <a:prstGeom prst="plaqu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Выездные семинары.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Открытые уроки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Табличка 11"/>
          <p:cNvSpPr/>
          <p:nvPr/>
        </p:nvSpPr>
        <p:spPr>
          <a:xfrm>
            <a:off x="0" y="5429264"/>
            <a:ext cx="1714480" cy="928694"/>
          </a:xfrm>
          <a:prstGeom prst="plaqu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Творческий отчет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Табличка 12"/>
          <p:cNvSpPr/>
          <p:nvPr/>
        </p:nvSpPr>
        <p:spPr>
          <a:xfrm>
            <a:off x="1857356" y="5429264"/>
            <a:ext cx="1428760" cy="928694"/>
          </a:xfrm>
          <a:prstGeom prst="plaqu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Мастер-класс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Табличка 13"/>
          <p:cNvSpPr/>
          <p:nvPr/>
        </p:nvSpPr>
        <p:spPr>
          <a:xfrm>
            <a:off x="5572132" y="5429264"/>
            <a:ext cx="1857388" cy="928694"/>
          </a:xfrm>
          <a:prstGeom prst="plaqu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Презентации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творческих групп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Табличка 14"/>
          <p:cNvSpPr/>
          <p:nvPr/>
        </p:nvSpPr>
        <p:spPr>
          <a:xfrm>
            <a:off x="7572396" y="5429264"/>
            <a:ext cx="1419204" cy="928694"/>
          </a:xfrm>
          <a:prstGeom prst="plaqu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Тренинг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Табличка 16"/>
          <p:cNvSpPr/>
          <p:nvPr/>
        </p:nvSpPr>
        <p:spPr>
          <a:xfrm>
            <a:off x="3428992" y="5429264"/>
            <a:ext cx="2000264" cy="928694"/>
          </a:xfrm>
          <a:prstGeom prst="plaqu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Семинар-практикум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636907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983716" y="1"/>
            <a:ext cx="7858180" cy="1357297"/>
          </a:xfrm>
          <a:prstGeom prst="horizontalScroll">
            <a:avLst>
              <a:gd name="adj" fmla="val 1985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Педагогические технологии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Тройная стрелка влево/вправо/вверх 4"/>
          <p:cNvSpPr/>
          <p:nvPr/>
        </p:nvSpPr>
        <p:spPr>
          <a:xfrm rot="10800000">
            <a:off x="3637725" y="1146978"/>
            <a:ext cx="2252437" cy="924700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85786" y="2071678"/>
            <a:ext cx="8418983" cy="4429156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>
              <a:solidFill>
                <a:schemeClr val="bg1"/>
              </a:solidFill>
            </a:endParaRPr>
          </a:p>
          <a:p>
            <a:pPr algn="ctr"/>
            <a:endParaRPr lang="ru-RU" sz="1600" dirty="0" smtClean="0">
              <a:solidFill>
                <a:schemeClr val="bg1"/>
              </a:solidFill>
            </a:endParaRP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Игровые технологии-29чел.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Проблемное обучение-13чел.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Технология проведения дискуссий-10чел.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Технология индивидуальное обучение-17чел.</a:t>
            </a:r>
          </a:p>
          <a:p>
            <a:pPr algn="ctr"/>
            <a:r>
              <a:rPr lang="ru-RU" sz="1600" dirty="0" err="1" smtClean="0">
                <a:solidFill>
                  <a:schemeClr val="bg1"/>
                </a:solidFill>
              </a:rPr>
              <a:t>Тренинговые</a:t>
            </a:r>
            <a:r>
              <a:rPr lang="ru-RU" sz="1600" dirty="0" smtClean="0">
                <a:solidFill>
                  <a:schemeClr val="bg1"/>
                </a:solidFill>
              </a:rPr>
              <a:t> технологии-5чел.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Программированное обучение-5чел.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Технология интенсивного обучения на основе схемных и знаковых моделей учебного материала-9чел.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Технология перспективно-опережающего обучения с использованием опорных схем при комментированном управлении-6чел.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Технология уровневой дифференциации-10чел.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Технология КСО-13чел.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Технология групповой  деятельности-10чел.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Личностно-ориентированное развивающее обучение-9чел.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Технология проектного обучения-4чел.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Технология интеграции-1чел.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Дифференцированное обучение по интересам детей-6чел.</a:t>
            </a:r>
          </a:p>
          <a:p>
            <a:pPr algn="ctr"/>
            <a:endParaRPr lang="ru-RU" sz="1600" dirty="0" smtClean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rgbClr val="AF3383"/>
                </a:solidFill>
              </a:rPr>
              <a:t>Мастер-класс для педагогов</a:t>
            </a:r>
            <a:endParaRPr lang="ru-RU" b="1" dirty="0">
              <a:solidFill>
                <a:srgbClr val="AF3383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14282" y="1357298"/>
            <a:ext cx="8715436" cy="550070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0070C0"/>
                </a:solidFill>
              </a:rPr>
              <a:t>«Сочиняем стихотворение»</a:t>
            </a:r>
          </a:p>
          <a:p>
            <a:pPr>
              <a:buNone/>
            </a:pPr>
            <a:r>
              <a:rPr lang="ru-RU" sz="2400" dirty="0" smtClean="0"/>
              <a:t>                              </a:t>
            </a:r>
            <a:r>
              <a:rPr lang="ru-RU" sz="2000" dirty="0" smtClean="0"/>
              <a:t>Диденко Т.В., Октябрьская </a:t>
            </a:r>
            <a:r>
              <a:rPr lang="ru-RU" sz="2000" dirty="0" err="1" smtClean="0"/>
              <a:t>сош</a:t>
            </a:r>
            <a:r>
              <a:rPr lang="ru-RU" sz="2000" dirty="0" smtClean="0"/>
              <a:t> (РМО «Филология»)</a:t>
            </a:r>
          </a:p>
          <a:p>
            <a:pPr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0070C0"/>
                </a:solidFill>
              </a:rPr>
              <a:t>«Творческая мастерская письма»</a:t>
            </a:r>
          </a:p>
          <a:p>
            <a:pPr>
              <a:buNone/>
            </a:pPr>
            <a:r>
              <a:rPr lang="ru-RU" dirty="0" smtClean="0"/>
              <a:t>                                </a:t>
            </a:r>
            <a:r>
              <a:rPr lang="ru-RU" sz="2000" dirty="0" smtClean="0"/>
              <a:t>Максимова Л.Р., </a:t>
            </a:r>
            <a:r>
              <a:rPr lang="ru-RU" sz="2000" dirty="0" err="1" smtClean="0"/>
              <a:t>Крутоярская</a:t>
            </a:r>
            <a:r>
              <a:rPr lang="ru-RU" sz="2000" dirty="0" smtClean="0"/>
              <a:t> </a:t>
            </a:r>
            <a:r>
              <a:rPr lang="ru-RU" sz="2000" dirty="0" err="1" smtClean="0"/>
              <a:t>сош</a:t>
            </a:r>
            <a:r>
              <a:rPr lang="ru-RU" sz="2000" dirty="0" smtClean="0"/>
              <a:t> (</a:t>
            </a:r>
            <a:r>
              <a:rPr lang="ru-RU" sz="2000" dirty="0" err="1" smtClean="0"/>
              <a:t>шк.МО</a:t>
            </a:r>
            <a:r>
              <a:rPr lang="ru-RU" sz="2000" dirty="0" smtClean="0"/>
              <a:t>)</a:t>
            </a:r>
          </a:p>
          <a:p>
            <a:pPr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0070C0"/>
                </a:solidFill>
              </a:rPr>
              <a:t>«Сказы Бажова»</a:t>
            </a:r>
          </a:p>
          <a:p>
            <a:pPr>
              <a:buNone/>
            </a:pPr>
            <a:r>
              <a:rPr lang="ru-RU" dirty="0" smtClean="0"/>
              <a:t>                                 </a:t>
            </a:r>
            <a:r>
              <a:rPr lang="ru-RU" sz="2000" dirty="0" err="1" smtClean="0"/>
              <a:t>Заикина</a:t>
            </a:r>
            <a:r>
              <a:rPr lang="ru-RU" sz="2000" dirty="0" smtClean="0"/>
              <a:t> </a:t>
            </a:r>
            <a:r>
              <a:rPr lang="ru-RU" sz="2000" dirty="0" err="1" smtClean="0"/>
              <a:t>Л.Н.,Подовинновская</a:t>
            </a:r>
            <a:r>
              <a:rPr lang="ru-RU" sz="2000" dirty="0" smtClean="0"/>
              <a:t> </a:t>
            </a:r>
            <a:r>
              <a:rPr lang="ru-RU" sz="2000" dirty="0" err="1" smtClean="0"/>
              <a:t>сош</a:t>
            </a:r>
            <a:r>
              <a:rPr lang="ru-RU" sz="2000" dirty="0" smtClean="0"/>
              <a:t> (</a:t>
            </a:r>
            <a:r>
              <a:rPr lang="ru-RU" sz="2000" dirty="0" err="1" smtClean="0"/>
              <a:t>шк.МО</a:t>
            </a:r>
            <a:r>
              <a:rPr lang="ru-RU" sz="2000" dirty="0" smtClean="0"/>
              <a:t>)</a:t>
            </a:r>
          </a:p>
          <a:p>
            <a:pPr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0070C0"/>
                </a:solidFill>
              </a:rPr>
              <a:t>«</a:t>
            </a:r>
            <a:r>
              <a:rPr lang="ru-RU" b="1" i="1" dirty="0" err="1" smtClean="0">
                <a:solidFill>
                  <a:srgbClr val="0070C0"/>
                </a:solidFill>
              </a:rPr>
              <a:t>Физминутка</a:t>
            </a:r>
            <a:r>
              <a:rPr lang="ru-RU" b="1" i="1" dirty="0" smtClean="0">
                <a:solidFill>
                  <a:srgbClr val="0070C0"/>
                </a:solidFill>
              </a:rPr>
              <a:t> на уроках русского языка»</a:t>
            </a:r>
          </a:p>
          <a:p>
            <a:pPr>
              <a:buNone/>
            </a:pPr>
            <a:r>
              <a:rPr lang="ru-RU" dirty="0" smtClean="0"/>
              <a:t>                     </a:t>
            </a:r>
            <a:r>
              <a:rPr lang="ru-RU" sz="2200" dirty="0" smtClean="0"/>
              <a:t>Кудрина </a:t>
            </a:r>
            <a:r>
              <a:rPr lang="ru-RU" sz="2200" dirty="0" err="1" smtClean="0"/>
              <a:t>О.В.,Барсучанская</a:t>
            </a:r>
            <a:r>
              <a:rPr lang="ru-RU" sz="2200" dirty="0" smtClean="0"/>
              <a:t> </a:t>
            </a:r>
            <a:r>
              <a:rPr lang="ru-RU" sz="2200" dirty="0" err="1" smtClean="0"/>
              <a:t>сош</a:t>
            </a:r>
            <a:r>
              <a:rPr lang="ru-RU" sz="2200" dirty="0" smtClean="0"/>
              <a:t> (РМО «Филология»)</a:t>
            </a:r>
          </a:p>
          <a:p>
            <a:pPr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0070C0"/>
                </a:solidFill>
              </a:rPr>
              <a:t>«Защита реферата по литературе»</a:t>
            </a:r>
          </a:p>
          <a:p>
            <a:pPr>
              <a:buNone/>
            </a:pPr>
            <a:r>
              <a:rPr lang="ru-RU" dirty="0" smtClean="0"/>
              <a:t>                                  </a:t>
            </a:r>
            <a:r>
              <a:rPr lang="ru-RU" sz="2000" dirty="0" err="1" smtClean="0"/>
              <a:t>Фомякова</a:t>
            </a:r>
            <a:r>
              <a:rPr lang="ru-RU" sz="2000" dirty="0" smtClean="0"/>
              <a:t> Г.В., </a:t>
            </a:r>
            <a:r>
              <a:rPr lang="ru-RU" sz="2000" dirty="0" err="1" smtClean="0"/>
              <a:t>Барсучанская</a:t>
            </a:r>
            <a:r>
              <a:rPr lang="ru-RU" sz="2000" dirty="0" smtClean="0"/>
              <a:t> </a:t>
            </a:r>
            <a:r>
              <a:rPr lang="ru-RU" sz="2000" dirty="0" err="1" smtClean="0"/>
              <a:t>сош</a:t>
            </a:r>
            <a:r>
              <a:rPr lang="ru-RU" sz="2000" dirty="0" smtClean="0"/>
              <a:t> (</a:t>
            </a:r>
            <a:r>
              <a:rPr lang="ru-RU" sz="2000" dirty="0" err="1" smtClean="0"/>
              <a:t>шк</a:t>
            </a:r>
            <a:r>
              <a:rPr lang="ru-RU" sz="2000" dirty="0" smtClean="0"/>
              <a:t>. МО)</a:t>
            </a:r>
          </a:p>
          <a:p>
            <a:pPr>
              <a:buNone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</p:spTree>
  </p:cSld>
  <p:clrMapOvr>
    <a:masterClrMapping/>
  </p:clrMapOvr>
  <p:transition spd="slow"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86116" y="0"/>
            <a:ext cx="5400684" cy="200024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Представление педагогического опыта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Анна\Pictures\misl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0"/>
            <a:ext cx="2800350" cy="2219325"/>
          </a:xfrm>
          <a:prstGeom prst="rect">
            <a:avLst/>
          </a:prstGeom>
          <a:noFill/>
        </p:spPr>
      </p:pic>
      <p:sp>
        <p:nvSpPr>
          <p:cNvPr id="7" name="Вертикальный свиток 6"/>
          <p:cNvSpPr/>
          <p:nvPr/>
        </p:nvSpPr>
        <p:spPr>
          <a:xfrm>
            <a:off x="642910" y="2214554"/>
            <a:ext cx="7929618" cy="4643446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q"/>
            </a:pPr>
            <a:endParaRPr lang="ru-RU" dirty="0" smtClean="0"/>
          </a:p>
          <a:p>
            <a:pPr algn="ctr">
              <a:buFont typeface="Wingdings" pitchFamily="2" charset="2"/>
              <a:buChar char="q"/>
            </a:pPr>
            <a:endParaRPr lang="ru-RU" dirty="0" smtClean="0"/>
          </a:p>
          <a:p>
            <a:pPr algn="ctr">
              <a:buFont typeface="Wingdings" pitchFamily="2" charset="2"/>
              <a:buChar char="q"/>
            </a:pPr>
            <a:r>
              <a:rPr lang="ru-RU" dirty="0" smtClean="0"/>
              <a:t>«Обобщение опыта  на конкурсе «Учитель года-2005»</a:t>
            </a:r>
          </a:p>
          <a:p>
            <a:pPr algn="ctr"/>
            <a:r>
              <a:rPr lang="ru-RU" dirty="0" err="1" smtClean="0"/>
              <a:t>Севостьянова</a:t>
            </a:r>
            <a:r>
              <a:rPr lang="ru-RU" dirty="0" smtClean="0"/>
              <a:t> О.Н., </a:t>
            </a:r>
            <a:r>
              <a:rPr lang="ru-RU" dirty="0" err="1" smtClean="0"/>
              <a:t>Свободненская</a:t>
            </a:r>
            <a:r>
              <a:rPr lang="ru-RU" dirty="0" smtClean="0"/>
              <a:t> </a:t>
            </a:r>
            <a:r>
              <a:rPr lang="ru-RU" dirty="0" err="1" smtClean="0"/>
              <a:t>сош</a:t>
            </a:r>
            <a:r>
              <a:rPr lang="ru-RU" dirty="0" smtClean="0"/>
              <a:t>, </a:t>
            </a:r>
          </a:p>
          <a:p>
            <a:pPr algn="ctr"/>
            <a:r>
              <a:rPr lang="ru-RU" dirty="0" smtClean="0"/>
              <a:t>«Учитель года-2007», Нечаева В.В., Октябрьская сош№2,</a:t>
            </a:r>
          </a:p>
          <a:p>
            <a:pPr algn="ctr"/>
            <a:r>
              <a:rPr lang="ru-RU" dirty="0" smtClean="0"/>
              <a:t>«Учитель года-2009»Максимова Л.Р., </a:t>
            </a:r>
            <a:r>
              <a:rPr lang="ru-RU" dirty="0" err="1" smtClean="0"/>
              <a:t>Крутоярская</a:t>
            </a:r>
            <a:r>
              <a:rPr lang="ru-RU" dirty="0" smtClean="0"/>
              <a:t> </a:t>
            </a:r>
            <a:r>
              <a:rPr lang="ru-RU" dirty="0" err="1" smtClean="0"/>
              <a:t>сош</a:t>
            </a:r>
            <a:endParaRPr lang="ru-RU" dirty="0" smtClean="0"/>
          </a:p>
          <a:p>
            <a:pPr algn="ctr"/>
            <a:endParaRPr lang="ru-RU" dirty="0" smtClean="0"/>
          </a:p>
          <a:p>
            <a:pPr algn="ctr">
              <a:buFont typeface="Wingdings" pitchFamily="2" charset="2"/>
              <a:buChar char="q"/>
            </a:pPr>
            <a:r>
              <a:rPr lang="ru-RU" dirty="0" smtClean="0"/>
              <a:t>«Роль схем и таблиц на уроках русского языка»</a:t>
            </a:r>
          </a:p>
          <a:p>
            <a:pPr algn="ctr"/>
            <a:r>
              <a:rPr lang="ru-RU" dirty="0" err="1" smtClean="0"/>
              <a:t>Распутикова</a:t>
            </a:r>
            <a:r>
              <a:rPr lang="ru-RU" dirty="0" smtClean="0"/>
              <a:t> Е.К., </a:t>
            </a:r>
            <a:r>
              <a:rPr lang="ru-RU" dirty="0" err="1" smtClean="0"/>
              <a:t>Новомосковская</a:t>
            </a:r>
            <a:r>
              <a:rPr lang="ru-RU" dirty="0" smtClean="0"/>
              <a:t> </a:t>
            </a:r>
            <a:r>
              <a:rPr lang="ru-RU" dirty="0" err="1" smtClean="0"/>
              <a:t>сош</a:t>
            </a:r>
            <a:endParaRPr lang="ru-RU" dirty="0" smtClean="0"/>
          </a:p>
          <a:p>
            <a:pPr algn="ctr"/>
            <a:endParaRPr lang="ru-RU" dirty="0" smtClean="0"/>
          </a:p>
          <a:p>
            <a:pPr algn="ctr">
              <a:buFont typeface="Wingdings" pitchFamily="2" charset="2"/>
              <a:buChar char="q"/>
            </a:pPr>
            <a:r>
              <a:rPr lang="ru-RU" dirty="0" smtClean="0"/>
              <a:t>«Контроль знаний на уроках русского языка»</a:t>
            </a:r>
          </a:p>
          <a:p>
            <a:pPr algn="ctr"/>
            <a:r>
              <a:rPr lang="ru-RU" dirty="0" err="1" smtClean="0"/>
              <a:t>Жарикова</a:t>
            </a:r>
            <a:r>
              <a:rPr lang="ru-RU" dirty="0" smtClean="0"/>
              <a:t> Т.Г., </a:t>
            </a:r>
            <a:r>
              <a:rPr lang="ru-RU" dirty="0" err="1" smtClean="0"/>
              <a:t>Подовинновская</a:t>
            </a:r>
            <a:r>
              <a:rPr lang="ru-RU" dirty="0" smtClean="0"/>
              <a:t> </a:t>
            </a:r>
            <a:r>
              <a:rPr lang="ru-RU" dirty="0" err="1" smtClean="0"/>
              <a:t>сош</a:t>
            </a:r>
            <a:endParaRPr lang="ru-RU" dirty="0" smtClean="0"/>
          </a:p>
          <a:p>
            <a:pPr algn="ctr"/>
            <a:endParaRPr lang="ru-RU" dirty="0" smtClean="0"/>
          </a:p>
          <a:p>
            <a:pPr algn="ctr">
              <a:buFont typeface="Wingdings" pitchFamily="2" charset="2"/>
              <a:buChar char="q"/>
            </a:pPr>
            <a:r>
              <a:rPr lang="ru-RU" dirty="0" smtClean="0"/>
              <a:t>«Обобщение и распространение опыта в форме выставки «Система подготовки к ЕГЭ»</a:t>
            </a:r>
          </a:p>
          <a:p>
            <a:pPr algn="ctr"/>
            <a:r>
              <a:rPr lang="ru-RU" dirty="0" smtClean="0"/>
              <a:t>Соколова В.А., </a:t>
            </a:r>
            <a:r>
              <a:rPr lang="ru-RU" dirty="0" err="1" smtClean="0"/>
              <a:t>Уйско-Чебаркульская</a:t>
            </a:r>
            <a:r>
              <a:rPr lang="ru-RU" dirty="0" smtClean="0"/>
              <a:t> </a:t>
            </a:r>
            <a:r>
              <a:rPr lang="ru-RU" dirty="0" err="1" smtClean="0"/>
              <a:t>сош</a:t>
            </a:r>
            <a:endParaRPr lang="ru-RU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ransition spd="slow"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0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0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«Контроль знаний на уроках русского языка»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42844" y="1600200"/>
            <a:ext cx="4352956" cy="525780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marL="87313" indent="-87313">
              <a:buNone/>
            </a:pPr>
            <a:r>
              <a:rPr lang="ru-RU" b="1" i="1" u="sng" dirty="0" err="1" smtClean="0">
                <a:solidFill>
                  <a:srgbClr val="002060"/>
                </a:solidFill>
              </a:rPr>
              <a:t>Жарикова</a:t>
            </a:r>
            <a:r>
              <a:rPr lang="ru-RU" b="1" i="1" u="sng" dirty="0" smtClean="0">
                <a:solidFill>
                  <a:srgbClr val="002060"/>
                </a:solidFill>
              </a:rPr>
              <a:t> Т.Г. </a:t>
            </a:r>
          </a:p>
          <a:p>
            <a:pPr marL="87313" indent="-87313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Систематизировала накопленный материал по теме самообразования. Показала цели контроля и раскрыла его функции, принципы ,типы, методы, средства.</a:t>
            </a:r>
          </a:p>
          <a:p>
            <a:pPr marL="87313" indent="-87313"/>
            <a:r>
              <a:rPr lang="ru-RU" sz="2000" dirty="0" smtClean="0">
                <a:solidFill>
                  <a:srgbClr val="002060"/>
                </a:solidFill>
              </a:rPr>
              <a:t>  Привела примеры использования различных форм  и приемов контроля по русскому языку.</a:t>
            </a:r>
          </a:p>
          <a:p>
            <a:pPr marL="87313" indent="-87313"/>
            <a:endParaRPr lang="ru-RU" sz="2000" dirty="0" smtClean="0">
              <a:solidFill>
                <a:srgbClr val="002060"/>
              </a:solidFill>
            </a:endParaRPr>
          </a:p>
          <a:p>
            <a:pPr marL="87313" indent="-87313"/>
            <a:r>
              <a:rPr lang="ru-RU" sz="2000" dirty="0" smtClean="0">
                <a:solidFill>
                  <a:srgbClr val="002060"/>
                </a:solidFill>
              </a:rPr>
              <a:t>Приложила  разработки уроков , творческие работы учащихся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429256" y="2143116"/>
            <a:ext cx="1643074" cy="91440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перфокарты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 rot="20574921">
            <a:off x="4629395" y="3226012"/>
            <a:ext cx="2714644" cy="1013637"/>
          </a:xfrm>
          <a:prstGeom prst="ellipse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Сигнальные карточки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215206" y="2643182"/>
            <a:ext cx="1428760" cy="6429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Опорные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конспекты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с одним вырезанным углом 8"/>
          <p:cNvSpPr/>
          <p:nvPr/>
        </p:nvSpPr>
        <p:spPr>
          <a:xfrm>
            <a:off x="6786578" y="5143512"/>
            <a:ext cx="1285884" cy="571504"/>
          </a:xfrm>
          <a:prstGeom prst="snip1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тесты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араллелограмм 9"/>
          <p:cNvSpPr/>
          <p:nvPr/>
        </p:nvSpPr>
        <p:spPr>
          <a:xfrm>
            <a:off x="4643438" y="4786322"/>
            <a:ext cx="1643074" cy="428628"/>
          </a:xfrm>
          <a:prstGeom prst="parallelogram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таблицы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6858016" y="4000504"/>
            <a:ext cx="1571636" cy="500066"/>
          </a:xfrm>
          <a:prstGeom prst="snip2Diag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викторины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Правильный пятиугольник 11"/>
          <p:cNvSpPr/>
          <p:nvPr/>
        </p:nvSpPr>
        <p:spPr>
          <a:xfrm>
            <a:off x="6643702" y="1571612"/>
            <a:ext cx="2500298" cy="928694"/>
          </a:xfrm>
          <a:prstGeom prst="pentagon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кроссворды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ndAc>
      <p:stSnd>
        <p:snd r:embed="rId2" name="drumroll.wav"/>
      </p:stSnd>
    </p:sndAc>
  </p:transition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Другая 1">
      <a:majorFont>
        <a:latin typeface="Forte"/>
        <a:ea typeface=""/>
        <a:cs typeface=""/>
      </a:majorFont>
      <a:minorFont>
        <a:latin typeface="Cambr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1274</TotalTime>
  <Words>1505</Words>
  <Application>Microsoft Office PowerPoint</Application>
  <PresentationFormat>Экран (4:3)</PresentationFormat>
  <Paragraphs>311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ПАРАД – СМОТР РМО образовательной области «ФИЛОЛОГИЯ»  выполнила:  руководитель РМО Боздунова А.М. </vt:lpstr>
      <vt:lpstr>ВИЗИТНАЯ КАРТОЧКА</vt:lpstr>
      <vt:lpstr>Слайд 3</vt:lpstr>
      <vt:lpstr>Направления РМО «Филология»</vt:lpstr>
      <vt:lpstr>ФОРМЫ     работы:</vt:lpstr>
      <vt:lpstr>Слайд 6</vt:lpstr>
      <vt:lpstr>Мастер-класс для педагогов</vt:lpstr>
      <vt:lpstr>Представление педагогического опыта</vt:lpstr>
      <vt:lpstr>«Контроль знаний на уроках русского языка»</vt:lpstr>
      <vt:lpstr>Выездные СЕМИНАРЫ</vt:lpstr>
      <vt:lpstr>Урок литературы ведет Евкайкина В.Б.</vt:lpstr>
      <vt:lpstr>Урок литературы в 5 классе.  Учитель: Чернова Л.Л.</vt:lpstr>
      <vt:lpstr>Кочердык. Выездной семинар.</vt:lpstr>
      <vt:lpstr>Презентация исследовательских работ учащихся в области «Филология»                                   Крутоярская сош- 7 Октябрьская сош№1 -1 Октябрьская сош№2 -1 Подовинновская сош -1 Чудиновская сош -1 Новомосковская сош – 1 Кочердыкская сош – 1 Уйско-Чебаркульская сош -1 Никольская сош - 2 Журавлинская ош -1    </vt:lpstr>
      <vt:lpstr>Слайд 15</vt:lpstr>
      <vt:lpstr>Элективные курсы</vt:lpstr>
      <vt:lpstr>РЕЗУЛЬТАТЫ  ЕГЭ</vt:lpstr>
      <vt:lpstr>Динамика результатов ЕГЭ</vt:lpstr>
      <vt:lpstr>ОЛИМПИАДНОЕ  движение русский язык</vt:lpstr>
      <vt:lpstr>ОЛИМПИАДНОЕ движение литература,9 класс</vt:lpstr>
      <vt:lpstr>Олимпиадное движение литература, 10класс</vt:lpstr>
      <vt:lpstr>ОЛИМПИАДНОЕ движение литература,11класс</vt:lpstr>
      <vt:lpstr>ВЫСТУПЛЕНИЯ УЧИТЕЛЕЙ  на РМО за последние три года</vt:lpstr>
      <vt:lpstr>Системный подход к выпускным экзаменам</vt:lpstr>
      <vt:lpstr>Использование  ИКТ. Работа с ЦОРами.</vt:lpstr>
      <vt:lpstr>Учителя, принявшие участие в параде-смотре РМО «Филология»-2010г.</vt:lpstr>
      <vt:lpstr>Направление:</vt:lpstr>
      <vt:lpstr>Направление:</vt:lpstr>
      <vt:lpstr>План работы РМО «Филология» на 2009-2010 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ПАРАД – СМОТР РМО образовательной области «ФИЛОЛОГИЯ»</dc:title>
  <dc:creator>Боздунова</dc:creator>
  <cp:lastModifiedBy>АННА</cp:lastModifiedBy>
  <cp:revision>140</cp:revision>
  <dcterms:created xsi:type="dcterms:W3CDTF">2009-07-07T08:40:32Z</dcterms:created>
  <dcterms:modified xsi:type="dcterms:W3CDTF">2013-02-04T11:54:19Z</dcterms:modified>
</cp:coreProperties>
</file>