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755650" y="981075"/>
            <a:ext cx="7672388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4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Нравственные  основы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семейного    воспитания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55638" y="494116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rgbClr val="FF0000"/>
                </a:solidFill>
              </a:rPr>
              <a:t>Гуменюк Ирена Чеславовна</a:t>
            </a:r>
          </a:p>
          <a:p>
            <a:pPr algn="ctr" eaLnBrk="1" hangingPunct="1"/>
            <a:r>
              <a:rPr lang="ru-RU" sz="3600" b="1" dirty="0">
                <a:solidFill>
                  <a:srgbClr val="FF0000"/>
                </a:solidFill>
              </a:rPr>
              <a:t>ГБОУ СОШ № 297</a:t>
            </a:r>
          </a:p>
        </p:txBody>
      </p:sp>
    </p:spTree>
    <p:extLst>
      <p:ext uri="{BB962C8B-B14F-4D97-AF65-F5344CB8AC3E}">
        <p14:creationId xmlns:p14="http://schemas.microsoft.com/office/powerpoint/2010/main" val="21829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Нравственная само регуляция 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sz="half" idx="1"/>
          </p:nvPr>
        </p:nvSpPr>
        <p:spPr>
          <a:xfrm>
            <a:off x="323850" y="1809750"/>
            <a:ext cx="4157663" cy="44275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Произвольная: человек самостоятельно принимает решение действовать в соответствии с моральными нормами.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Непроизвольная: человек поступает нравственно потому, что иначе он поступить не может.</a:t>
            </a:r>
          </a:p>
        </p:txBody>
      </p:sp>
      <p:sp>
        <p:nvSpPr>
          <p:cNvPr id="1229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3" name="Picture 5" descr="C:\Users\андрей\Desktop\Рисунок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937"/>
            <a:ext cx="4159122" cy="2666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3"/>
          <p:cNvSpPr>
            <a:spLocks noGrp="1"/>
          </p:cNvSpPr>
          <p:nvPr>
            <p:ph idx="1"/>
          </p:nvPr>
        </p:nvSpPr>
        <p:spPr>
          <a:xfrm>
            <a:off x="457200" y="3690938"/>
            <a:ext cx="8229600" cy="276225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может выступать как в качестве положительного так и отрицательного фактора воспитания. Родителей необходимо вооружить психологическими и педагогическими знаниями, указать способы нравственного воспитания в семье</a:t>
            </a:r>
          </a:p>
        </p:txBody>
      </p:sp>
      <p:pic>
        <p:nvPicPr>
          <p:cNvPr id="13315" name="Picture 4" descr="C:\Users\андрей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3726"/>
            <a:ext cx="50101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2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68313" y="1858963"/>
            <a:ext cx="813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..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68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нравственных чувств добрый человек не состоится.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412775"/>
            <a:ext cx="4059238" cy="5329337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Чувства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движущая сила стремления к цели. Если человек кого-нибудь любит, то хочет доставить ему радость.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Чувства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источник вдохновения, радости, задора в интересной работе.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Чувства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источник силы. Любовь к человеку, например, может вести к самоотверженному труду, к мужеству, героизму, бесстрашию</a:t>
            </a:r>
          </a:p>
        </p:txBody>
      </p:sp>
      <p:pic>
        <p:nvPicPr>
          <p:cNvPr id="14342" name="Picture 6" descr="C:\Users\андрей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2228850"/>
            <a:ext cx="4963886" cy="33092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55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251520" y="137538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Первейшая задача родителей – воспитать в своих детях глубокое, надёжное понимание совести, чтобы оно стало чувством, частицей духовного мира.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34278"/>
            <a:ext cx="67675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6128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3"/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4302125" cy="590391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Первейшая задача родителей – воспитать в своих детях глубокое, надёжное понимание совести, чтобы оно стало чувством, частицей духовного мира. </a:t>
            </a:r>
          </a:p>
        </p:txBody>
      </p:sp>
      <p:sp>
        <p:nvSpPr>
          <p:cNvPr id="16387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5" descr="C:\Users\андрей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341438"/>
            <a:ext cx="4524375" cy="4894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sz="half" idx="1"/>
          </p:nvPr>
        </p:nvSpPr>
        <p:spPr>
          <a:xfrm>
            <a:off x="395288" y="1052513"/>
            <a:ext cx="4086225" cy="52562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Нравственные потребности человека теснейшим образом связаны с нравственными чувствами, которые являются также мотивами человеческого поведения. Это сострадание, сочувствие, сопереживание, бескорыстие… </a:t>
            </a:r>
          </a:p>
        </p:txBody>
      </p:sp>
      <p:sp>
        <p:nvSpPr>
          <p:cNvPr id="17411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smtClean="0"/>
          </a:p>
        </p:txBody>
      </p:sp>
      <p:pic>
        <p:nvPicPr>
          <p:cNvPr id="17412" name="Picture 5" descr="C:\Users\андрей\Desktop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6101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C:\Users\андрей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312988"/>
            <a:ext cx="559752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Воспитать развитые нравственные потребности – главнейшая задача родителей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7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395288" y="3789040"/>
            <a:ext cx="8424862" cy="288004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Задачи педагога – объяснить любящим родителям, что их педагогическая грамотность зависит, прежде всего, от них самих, от их желания разобраться в сложном и трудном процессе становления и развития личности; указать пути и условия формирования нравственности ребёнка</a:t>
            </a:r>
          </a:p>
        </p:txBody>
      </p:sp>
      <p:pic>
        <p:nvPicPr>
          <p:cNvPr id="19460" name="Picture 5" descr="C:\Users\андрей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643948" cy="3745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C:\Users\андрей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2538"/>
            <a:ext cx="8163741" cy="6122806"/>
          </a:xfrm>
          <a:noFill/>
        </p:spPr>
      </p:pic>
    </p:spTree>
    <p:extLst>
      <p:ext uri="{BB962C8B-B14F-4D97-AF65-F5344CB8AC3E}">
        <p14:creationId xmlns:p14="http://schemas.microsoft.com/office/powerpoint/2010/main" val="1191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79388" y="361950"/>
            <a:ext cx="87852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Не стыдясь и не боясь мира, постарайтесь  дать детям истинное христианское воспитание,  сообщая им одни христианские во всем понятия,  приучая к христианским правилам жизни…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      Святитель Феофан Затворник</a:t>
            </a:r>
          </a:p>
        </p:txBody>
      </p:sp>
      <p:pic>
        <p:nvPicPr>
          <p:cNvPr id="21507" name="Picture 4" descr="C:\Users\андрей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2778477"/>
            <a:ext cx="5184551" cy="35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72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78486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48064" y="5013176"/>
            <a:ext cx="29523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«Дети-живые цветы земли»</a:t>
            </a: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М.Горький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89715" y="764704"/>
            <a:ext cx="77041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85" y="2132856"/>
            <a:ext cx="8516998" cy="4248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9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6"/>
          <p:cNvSpPr>
            <a:spLocks noGrp="1"/>
          </p:cNvSpPr>
          <p:nvPr>
            <p:ph sz="half" idx="1"/>
          </p:nvPr>
        </p:nvSpPr>
        <p:spPr>
          <a:xfrm>
            <a:off x="107504" y="260648"/>
            <a:ext cx="3958084" cy="590837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является сложнейшей подсистемой общества, выполняющая самые разнообразные функции, главнейшая из которых- воспроизводство человечества во всех смыслах.</a:t>
            </a:r>
          </a:p>
        </p:txBody>
      </p:sp>
      <p:pic>
        <p:nvPicPr>
          <p:cNvPr id="5123" name="Picture 5" descr="C:\Users\андрей\Desktop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1047"/>
            <a:ext cx="4343400" cy="3122705"/>
          </a:xfrm>
          <a:noFill/>
        </p:spPr>
      </p:pic>
    </p:spTree>
    <p:extLst>
      <p:ext uri="{BB962C8B-B14F-4D97-AF65-F5344CB8AC3E}">
        <p14:creationId xmlns:p14="http://schemas.microsoft.com/office/powerpoint/2010/main" val="22134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1525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>
                <a:solidFill>
                  <a:srgbClr val="00B0F0"/>
                </a:solidFill>
                <a:cs typeface="Trebuchet MS" pitchFamily="34" charset="0"/>
              </a:rPr>
              <a:t>три аспекта воспитательной функции семьи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0825" y="1628799"/>
            <a:ext cx="5041900" cy="5113313"/>
          </a:xfrm>
        </p:spPr>
        <p:txBody>
          <a:bodyPr rtlCol="0"/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  Формирование личности ребенка, развитие его способностей и интересов, передача детям взрослыми членами семьи накопленного обществом социального опыта; выработка у них научного мировоззрения, высоконравственного отношения к труду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Систематическое воспитательное воздействие семейного коллектива на каждого своего члена в течение всей его жизни.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  Постоянное влияние детей на родителей, побуждающее их активно заниматься самовоспитанием.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Объект 6"/>
          <p:cNvSpPr>
            <a:spLocks noGrp="1"/>
          </p:cNvSpPr>
          <p:nvPr>
            <p:ph sz="half" idx="2"/>
          </p:nvPr>
        </p:nvSpPr>
        <p:spPr>
          <a:xfrm>
            <a:off x="5867400" y="1524000"/>
            <a:ext cx="28400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9" name="Picture 6" descr="C:\Users\андрей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79" y="1700808"/>
            <a:ext cx="3213447" cy="43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3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принципы семейного воспитания</a:t>
            </a:r>
            <a:r>
              <a:rPr lang="ru-RU" smtClean="0">
                <a:cs typeface="Trebuchet MS" pitchFamily="34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973138"/>
            <a:ext cx="4833937" cy="5695950"/>
          </a:xfrm>
        </p:spPr>
        <p:txBody>
          <a:bodyPr rtlCol="0"/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гуманность и милосердие к растущему человеку;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вовлечение детей в жизнедеятельность семьи как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ее равноправных участников;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открытость и доверительность отношений с детьми;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оптимистичность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-отношений в семье;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последовательность в своих требованиях (не требовать невозможного);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оказание посильной помощи своему ребенку, готовность отвечать на его вопросы.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>
          <a:xfrm>
            <a:off x="5508625" y="1524000"/>
            <a:ext cx="3198813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3" name="Picture 7" descr="C:\Users\андрей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0438"/>
            <a:ext cx="41973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C:\Users\андрей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04" y="2420888"/>
            <a:ext cx="42481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Надо обращать особое внимание на формирование прочных нравственных связей между родителями и детьми, на создание в семье атмосферы взаимопонимания, сотрудничества, эмоциональной сопричастности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29659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Нравственные потребности начинаются с отзывчивости, которую мы понимаем, как способность человека понять затруднительное положение или состояние другого. </a:t>
            </a:r>
          </a:p>
        </p:txBody>
      </p:sp>
      <p:pic>
        <p:nvPicPr>
          <p:cNvPr id="1026" name="Picture 2" descr="C:\Users\андрей\Desktop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530373" cy="369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C:\Users\андрей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51" y="2420888"/>
            <a:ext cx="5501374" cy="4247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семье,  которая сформировалась не на основе искренней любви, а по другим причинам, ребенок не может быть по-настоящему счастлив.</a:t>
            </a:r>
          </a:p>
        </p:txBody>
      </p:sp>
    </p:spTree>
    <p:extLst>
      <p:ext uri="{BB962C8B-B14F-4D97-AF65-F5344CB8AC3E}">
        <p14:creationId xmlns:p14="http://schemas.microsoft.com/office/powerpoint/2010/main" val="34015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34413" cy="14843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Нравственный мир личности включает в себя три уровня: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850" y="1484313"/>
            <a:ext cx="4157663" cy="5113337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1.мотивационно-побудительный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2.эмоционально-чувственный;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3.рациональный,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умственный. </a:t>
            </a:r>
          </a:p>
        </p:txBody>
      </p:sp>
      <p:sp>
        <p:nvSpPr>
          <p:cNvPr id="11269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5" descr="C:\Users\андрей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124236"/>
            <a:ext cx="4032324" cy="2984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80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</TotalTime>
  <Words>538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три аспекта воспитательной функции семьи </vt:lpstr>
      <vt:lpstr>принципы семейного воспитания </vt:lpstr>
      <vt:lpstr>Презентация PowerPoint</vt:lpstr>
      <vt:lpstr>Презентация PowerPoint</vt:lpstr>
      <vt:lpstr>Презентация PowerPoint</vt:lpstr>
      <vt:lpstr>Нравственный мир личности включает в себя три уровня: </vt:lpstr>
      <vt:lpstr>Нравственная само регуляция  </vt:lpstr>
      <vt:lpstr>Презентация PowerPoint</vt:lpstr>
      <vt:lpstr>Без нравственных чувств добрый человек не состоится.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9</cp:revision>
  <dcterms:created xsi:type="dcterms:W3CDTF">2013-03-12T07:44:17Z</dcterms:created>
  <dcterms:modified xsi:type="dcterms:W3CDTF">2013-03-12T14:04:55Z</dcterms:modified>
</cp:coreProperties>
</file>