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2" r:id="rId4"/>
    <p:sldId id="263" r:id="rId5"/>
    <p:sldId id="265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3;&#1086;&#1074;&#1072;&#1103;%20&#1087;&#1072;&#1087;&#1082;&#1072;\SAM_0588.mpg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edu.severodvinsk.ru/rybrika_ped/texno/image27.gi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edu.severodvinsk.ru/rybrika_ped/texno/image25.g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3886200" cy="409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0" y="0"/>
            <a:ext cx="4191000" cy="25146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3300"/>
                </a:solidFill>
              </a:rPr>
              <a:t>Большую экономию времени на уроке дают использование видео по теме «Вязание».</a:t>
            </a:r>
          </a:p>
        </p:txBody>
      </p:sp>
      <p:pic>
        <p:nvPicPr>
          <p:cNvPr id="5" name="SAM_0588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75200" y="23622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114800"/>
            <a:ext cx="6781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Учащиеся видят на экране 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r>
              <a:rPr lang="ru-RU" sz="2400" b="1" dirty="0" smtClean="0">
                <a:solidFill>
                  <a:schemeClr val="accent2"/>
                </a:solidFill>
              </a:rPr>
              <a:t>(</a:t>
            </a:r>
            <a:r>
              <a:rPr lang="ru-RU" sz="2400" b="1" dirty="0" smtClean="0">
                <a:solidFill>
                  <a:schemeClr val="accent2"/>
                </a:solidFill>
              </a:rPr>
              <a:t>в увеличенном виде,) технику 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r>
              <a:rPr lang="ru-RU" sz="2400" b="1" dirty="0" smtClean="0">
                <a:solidFill>
                  <a:schemeClr val="accent2"/>
                </a:solidFill>
              </a:rPr>
              <a:t>вязания</a:t>
            </a:r>
            <a:r>
              <a:rPr lang="ru-RU" sz="2400" b="1" dirty="0" smtClean="0">
                <a:solidFill>
                  <a:schemeClr val="accent2"/>
                </a:solidFill>
              </a:rPr>
              <a:t>, повторяют показанное. 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r>
              <a:rPr lang="ru-RU" sz="2400" b="1" dirty="0" smtClean="0">
                <a:solidFill>
                  <a:schemeClr val="accent2"/>
                </a:solidFill>
              </a:rPr>
              <a:t>Это </a:t>
            </a:r>
            <a:r>
              <a:rPr lang="ru-RU" sz="2400" b="1" dirty="0" smtClean="0">
                <a:solidFill>
                  <a:schemeClr val="accent2"/>
                </a:solidFill>
              </a:rPr>
              <a:t>позволяет учителю применять дифференцированный метод обучения, способствует формированию и развитию самостоятельности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 творческие проекты многие дети тоже представляют в  виде презентаций. Класс разбивается на  группы, и каждая из групп готовит проект по отдельным разделам  темы. После выполнения проекта  проходит  его защита : каждая из групп представляет результаты своего исследования одноклассникам. В ходе работы над проектом им приходится перерабатывать большое количество информации, в результате чего ученики хорошо ориентируются в данном вопросе, и сложно представить себе ситуацию, чтобы они плохо отвечали на вопросы по данной теме. Они удовольствием показывают свои умения оформлять результаты работы на компьютере.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56388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Изображение 018"/>
          <p:cNvPicPr>
            <a:picLocks noChangeAspect="1" noChangeArrowheads="1"/>
          </p:cNvPicPr>
          <p:nvPr/>
        </p:nvPicPr>
        <p:blipFill>
          <a:blip r:embed="rId3">
            <a:lum bright="-6000" contrast="-6000"/>
          </a:blip>
          <a:srcRect/>
          <a:stretch>
            <a:fillRect/>
          </a:stretch>
        </p:blipFill>
        <p:spPr bwMode="auto">
          <a:xfrm>
            <a:off x="4648200" y="2803525"/>
            <a:ext cx="449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4953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i="1" u="sng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Декоративное оформление окна в зале</a:t>
            </a:r>
            <a:br>
              <a:rPr lang="ru-RU" sz="2800" b="1" i="1" u="sng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800" b="1" smtClean="0">
              <a:solidFill>
                <a:schemeClr val="tx1"/>
              </a:solidFill>
            </a:endParaRPr>
          </a:p>
        </p:txBody>
      </p:sp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1143000" y="3505200"/>
            <a:ext cx="3248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" charset="0"/>
              </a:rPr>
              <a:t>Проект выполнили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 ученицы 8 «а» класса 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 МОУ «СОШ №41»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Гаджиева М. и Бурякина В.</a:t>
            </a: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4708525" y="2870200"/>
            <a:ext cx="444023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Творческий проект</a:t>
            </a:r>
            <a:br>
              <a:rPr lang="ru-RU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по предмету Технология</a:t>
            </a:r>
            <a:br>
              <a:rPr lang="ru-RU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«Выбор комнатных </a:t>
            </a:r>
          </a:p>
          <a:p>
            <a:pPr algn="ctr">
              <a:defRPr/>
            </a:pPr>
            <a:r>
              <a:rPr 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растений для уюта  кухни»  </a:t>
            </a:r>
            <a:br>
              <a:rPr 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</a:t>
            </a:r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6553200" y="5410200"/>
            <a:ext cx="2590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Проект подготовила</a:t>
            </a:r>
          </a:p>
          <a:p>
            <a:pPr>
              <a:defRPr/>
            </a:pPr>
            <a:r>
              <a:rPr lang="ru-RU" sz="1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ученица 7 «В» класса</a:t>
            </a:r>
          </a:p>
          <a:p>
            <a:pPr>
              <a:defRPr/>
            </a:pPr>
            <a:r>
              <a:rPr lang="ru-RU" sz="1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МОУ СОШ  №41 Караченкова Дарья</a:t>
            </a:r>
          </a:p>
          <a:p>
            <a:pPr>
              <a:defRPr/>
            </a:pPr>
            <a:r>
              <a:rPr lang="ru-RU" sz="1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Саратов 2009</a:t>
            </a:r>
          </a:p>
        </p:txBody>
      </p:sp>
      <p:sp>
        <p:nvSpPr>
          <p:cNvPr id="37896" name="Rectangle 13"/>
          <p:cNvSpPr>
            <a:spLocks noChangeArrowheads="1"/>
          </p:cNvSpPr>
          <p:nvPr/>
        </p:nvSpPr>
        <p:spPr bwMode="auto">
          <a:xfrm flipV="1">
            <a:off x="4800600" y="-301625"/>
            <a:ext cx="434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ru-RU" sz="1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458200" cy="62023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Применение на уроках наглядных технологических, инструкционных и информационных карт, материалов для контроля знаний учащихся, карточки – задания, тесты, кроссворды – все это способствует эффективности урока.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1828800" y="-30163"/>
            <a:ext cx="6773863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>
                <a:latin typeface="Arial" charset="0"/>
                <a:ea typeface="Times New Roman" pitchFamily="18" charset="0"/>
                <a:cs typeface="Arial" charset="0"/>
              </a:rPr>
              <a:t>2. Найдите соответствие эскиза и формы кармана</a:t>
            </a:r>
            <a:r>
              <a:rPr lang="ru-RU" sz="2000">
                <a:latin typeface="Arial" charset="0"/>
                <a:ea typeface="Times New Roman" pitchFamily="18" charset="0"/>
                <a:cs typeface="Arial" charset="0"/>
              </a:rPr>
              <a:t>:</a:t>
            </a:r>
          </a:p>
          <a:p>
            <a:pPr eaLnBrk="0" hangingPunct="0"/>
            <a:r>
              <a:rPr lang="ru-RU" sz="1200"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  <a:p>
            <a:pPr eaLnBrk="0" hangingPunct="0"/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9939" name="Picture 4" descr="http://www.edu.severodvinsk.ru/rybrika_ped/texno/image27.gif"/>
          <p:cNvPicPr>
            <a:picLocks noChangeAspect="1" noChangeArrowheads="1"/>
          </p:cNvPicPr>
          <p:nvPr/>
        </p:nvPicPr>
        <p:blipFill>
          <a:blip r:embed="rId2" r:link="rId3">
            <a:lum bright="-18000" contrast="24000"/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228600" y="0"/>
            <a:ext cx="80200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dirty="0">
                <a:latin typeface="Arial" charset="0"/>
                <a:ea typeface="Times New Roman" pitchFamily="18" charset="0"/>
                <a:cs typeface="Arial" charset="0"/>
              </a:rPr>
              <a:t>7</a:t>
            </a:r>
            <a:r>
              <a:rPr lang="ru-RU" sz="2800" dirty="0">
                <a:latin typeface="Arial" charset="0"/>
                <a:ea typeface="Times New Roman" pitchFamily="18" charset="0"/>
                <a:cs typeface="Arial" charset="0"/>
              </a:rPr>
              <a:t>. </a:t>
            </a:r>
            <a:r>
              <a:rPr lang="ru-RU" sz="2800" b="1" u="sng" dirty="0">
                <a:latin typeface="Arial" charset="0"/>
                <a:ea typeface="Times New Roman" pitchFamily="18" charset="0"/>
                <a:cs typeface="Arial" charset="0"/>
              </a:rPr>
              <a:t>Расставьте цифры в соответствии с порядком</a:t>
            </a:r>
          </a:p>
          <a:p>
            <a:r>
              <a:rPr lang="ru-RU" sz="2800" b="1" u="sng" dirty="0">
                <a:latin typeface="Arial" charset="0"/>
                <a:ea typeface="Times New Roman" pitchFamily="18" charset="0"/>
                <a:cs typeface="Arial" charset="0"/>
              </a:rPr>
              <a:t> выполнения стачного шва </a:t>
            </a:r>
            <a:r>
              <a:rPr lang="ru-RU" sz="2800" b="1" u="sng" dirty="0" err="1">
                <a:latin typeface="Arial" charset="0"/>
                <a:ea typeface="Times New Roman" pitchFamily="18" charset="0"/>
                <a:cs typeface="Arial" charset="0"/>
              </a:rPr>
              <a:t>вразутюжку</a:t>
            </a:r>
            <a:r>
              <a:rPr lang="ru-RU" sz="2800" b="1" u="sng" dirty="0">
                <a:latin typeface="Arial" charset="0"/>
                <a:ea typeface="Times New Roman" pitchFamily="18" charset="0"/>
                <a:cs typeface="Arial" charset="0"/>
              </a:rPr>
              <a:t>:</a:t>
            </a:r>
          </a:p>
          <a:p>
            <a:pPr eaLnBrk="0" hangingPunct="0"/>
            <a:endParaRPr lang="ru-RU" sz="2800" b="1" u="sng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0963" name="Picture 4" descr="http://www.edu.severodvinsk.ru/rybrika_ped/texno/image25.gif"/>
          <p:cNvPicPr>
            <a:picLocks noChangeAspect="1" noChangeArrowheads="1"/>
          </p:cNvPicPr>
          <p:nvPr/>
        </p:nvPicPr>
        <p:blipFill>
          <a:blip r:embed="rId2" r:link="rId3">
            <a:lum bright="-14000" contrast="44000"/>
          </a:blip>
          <a:srcRect/>
          <a:stretch>
            <a:fillRect/>
          </a:stretch>
        </p:blipFill>
        <p:spPr bwMode="auto">
          <a:xfrm>
            <a:off x="0" y="8382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363200" y="457200"/>
            <a:ext cx="228600" cy="1143000"/>
          </a:xfrm>
        </p:spPr>
        <p:txBody>
          <a:bodyPr>
            <a:normAutofit/>
          </a:bodyPr>
          <a:lstStyle/>
          <a:p>
            <a:pPr eaLnBrk="1" hangingPunct="1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2971800"/>
            <a:ext cx="3581400" cy="35052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Поиск новых подходов к образовательным технологиям , способствующим успешному проектированию творческой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деятельности учащихся, становится актуальной и значимой задачей современной педагогики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5638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13"/>
          <p:cNvPicPr>
            <a:picLocks noChangeAspect="1" noChangeArrowheads="1"/>
          </p:cNvPicPr>
          <p:nvPr/>
        </p:nvPicPr>
        <p:blipFill>
          <a:blip r:embed="rId2">
            <a:lum contrast="38000"/>
          </a:blip>
          <a:srcRect/>
          <a:stretch>
            <a:fillRect/>
          </a:stretch>
        </p:blipFill>
        <p:spPr bwMode="auto">
          <a:xfrm>
            <a:off x="0" y="2819400"/>
            <a:ext cx="447475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6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/>
          <a:stretch>
            <a:fillRect/>
          </a:stretch>
        </p:blipFill>
        <p:spPr bwMode="auto">
          <a:xfrm>
            <a:off x="4488057" y="2819400"/>
            <a:ext cx="4655943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2438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</a:rPr>
              <a:t>При изучении в пятом классе темы «Швейная машина», учащиеся имеют возможность наглядно познакомиться с уникальными образцами первых швейных  машин, увидеть поэтапную заправку швей ной машины.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SAM_04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0" descr="SAM_04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0"/>
            <a:ext cx="335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1" descr="SAM_04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2" descr="SAM_04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8600" y="3124200"/>
            <a:ext cx="365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3" descr="SAM_04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12084">
            <a:off x="3446463" y="3060700"/>
            <a:ext cx="30940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4" descr="SAM_045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80619">
            <a:off x="5795963" y="3063875"/>
            <a:ext cx="3417887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/>
              <a:t>.  </a:t>
            </a:r>
            <a:r>
              <a:rPr lang="ru-RU" sz="4000" dirty="0" smtClean="0"/>
              <a:t> </a:t>
            </a:r>
          </a:p>
        </p:txBody>
      </p:sp>
      <p:pic>
        <p:nvPicPr>
          <p:cNvPr id="30723" name="Picture 5" descr="08-11-08_1142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1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tx2"/>
                </a:solidFill>
                <a:latin typeface="Arial" charset="0"/>
              </a:rPr>
              <a:t>Школьникам  нравится  </a:t>
            </a:r>
          </a:p>
          <a:p>
            <a:pPr>
              <a:defRPr/>
            </a:pPr>
            <a:r>
              <a:rPr lang="ru-RU" sz="3200" b="1" i="1" dirty="0">
                <a:solidFill>
                  <a:schemeClr val="tx2"/>
                </a:solidFill>
                <a:latin typeface="Arial" charset="0"/>
              </a:rPr>
              <a:t>работать  на  компьютере,  и  </a:t>
            </a:r>
          </a:p>
          <a:p>
            <a:pPr>
              <a:defRPr/>
            </a:pPr>
            <a:r>
              <a:rPr lang="ru-RU" sz="3200" b="1" i="1" dirty="0">
                <a:solidFill>
                  <a:schemeClr val="tx2"/>
                </a:solidFill>
                <a:latin typeface="Arial" charset="0"/>
              </a:rPr>
              <a:t>они  с  удовольствием  </a:t>
            </a:r>
          </a:p>
          <a:p>
            <a:pPr>
              <a:defRPr/>
            </a:pPr>
            <a:r>
              <a:rPr lang="ru-RU" sz="3200" b="1" i="1" dirty="0">
                <a:solidFill>
                  <a:schemeClr val="tx2"/>
                </a:solidFill>
                <a:latin typeface="Arial" charset="0"/>
              </a:rPr>
              <a:t>включаются  в </a:t>
            </a:r>
            <a:r>
              <a:rPr lang="ru-RU" sz="3200" b="1" i="1" dirty="0" smtClean="0">
                <a:solidFill>
                  <a:schemeClr val="tx2"/>
                </a:solidFill>
                <a:latin typeface="Arial" charset="0"/>
              </a:rPr>
              <a:t>учебную </a:t>
            </a:r>
            <a:r>
              <a:rPr lang="ru-RU" sz="3200" b="1" i="1" dirty="0">
                <a:solidFill>
                  <a:schemeClr val="tx2"/>
                </a:solidFill>
                <a:latin typeface="Arial" charset="0"/>
              </a:rPr>
              <a:t> деятельность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686800" cy="10033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b="1" i="1" dirty="0" smtClean="0">
                <a:latin typeface="Arial Black" pitchFamily="34" charset="0"/>
              </a:rPr>
              <a:t>Большой интерес проявляют сами ученики к составлению презентаций по различным темам. Многие детские презентации  могут послужить «украшением» урока.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 flipH="1" flipV="1">
            <a:off x="10439400" y="-1295400"/>
            <a:ext cx="228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0"/>
            <a:ext cx="8540750" cy="68580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b="1" i="1" dirty="0" smtClean="0"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latin typeface="Arial Black" pitchFamily="34" charset="0"/>
              </a:rPr>
              <a:t>Использование </a:t>
            </a:r>
            <a:r>
              <a:rPr lang="ru-RU" b="1" i="1" dirty="0" smtClean="0">
                <a:latin typeface="Arial Black" pitchFamily="34" charset="0"/>
              </a:rPr>
              <a:t>на уроке презентаций имеет следующие преимущества перед традиционным ведением урока</a:t>
            </a:r>
            <a:r>
              <a:rPr lang="ru-RU" b="1" i="1" dirty="0" smtClean="0">
                <a:latin typeface="Arial Black" pitchFamily="34" charset="0"/>
              </a:rPr>
              <a:t>:</a:t>
            </a:r>
            <a:endParaRPr lang="ru-RU" b="1" dirty="0" smtClean="0"/>
          </a:p>
          <a:p>
            <a:pPr algn="ctr" eaLnBrk="1" hangingPunct="1">
              <a:defRPr/>
            </a:pPr>
            <a:r>
              <a:rPr lang="ru-RU" i="1" dirty="0" smtClean="0"/>
              <a:t>возможность обеспечить не только </a:t>
            </a:r>
            <a:r>
              <a:rPr lang="ru-RU" i="1" dirty="0" err="1" smtClean="0"/>
              <a:t>аудиальное</a:t>
            </a:r>
            <a:r>
              <a:rPr lang="ru-RU" i="1" dirty="0" smtClean="0"/>
              <a:t>, но и визуальное восприятие информации;</a:t>
            </a:r>
            <a:endParaRPr lang="ru-RU" b="1" i="1" dirty="0" smtClean="0"/>
          </a:p>
          <a:p>
            <a:pPr algn="ctr" eaLnBrk="1" hangingPunct="1">
              <a:defRPr/>
            </a:pPr>
            <a:r>
              <a:rPr lang="ru-RU" i="1" dirty="0" smtClean="0"/>
              <a:t>обеспечивает последовательность рассмотрения темы;</a:t>
            </a:r>
          </a:p>
          <a:p>
            <a:pPr algn="ctr" eaLnBrk="1" hangingPunct="1">
              <a:defRPr/>
            </a:pP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-609600"/>
            <a:ext cx="8510588" cy="381000"/>
          </a:xfrm>
          <a:noFill/>
        </p:spPr>
        <p:txBody>
          <a:bodyPr>
            <a:normAutofit fontScale="90000"/>
          </a:bodyPr>
          <a:lstStyle/>
          <a:p>
            <a:endParaRPr lang="ru-RU" sz="4000" smtClean="0">
              <a:effectLst/>
            </a:endParaRP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52400"/>
            <a:ext cx="8540750" cy="6705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endParaRPr lang="ru-RU" i="1" dirty="0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i="1" dirty="0" smtClean="0"/>
              <a:t>иллюстрации доступны всем учащимся, изображение на экране дает возможность рассмотреть мелкие детали;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i="1" dirty="0" smtClean="0"/>
              <a:t>обозначенные на экране этапы практической работы в течение всего времени позволяют детям с различной степенью подготовленности спокойно выполнять задание;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i="1" dirty="0" smtClean="0"/>
              <a:t>применение новых компьютерных технологий позволяет ускорить учебный процесс и заинтересовать детей</a:t>
            </a: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65659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i="1" dirty="0" smtClean="0">
                <a:latin typeface="Arial Black" pitchFamily="34" charset="0"/>
              </a:rPr>
              <a:t>Презентация  может  оформляться  все</a:t>
            </a:r>
            <a:br>
              <a:rPr lang="ru-RU" sz="2400" i="1" dirty="0" smtClean="0">
                <a:latin typeface="Arial Black" pitchFamily="34" charset="0"/>
              </a:rPr>
            </a:br>
            <a:r>
              <a:rPr lang="ru-RU" sz="2400" i="1" dirty="0" smtClean="0">
                <a:latin typeface="Arial Black" pitchFamily="34" charset="0"/>
              </a:rPr>
              <a:t>возможными  картинками,  схемами,  </a:t>
            </a:r>
            <a:r>
              <a:rPr lang="ru-RU" sz="2400" i="1" dirty="0" err="1" smtClean="0">
                <a:latin typeface="Arial Black" pitchFamily="34" charset="0"/>
              </a:rPr>
              <a:t>гра-фиками</a:t>
            </a:r>
            <a:r>
              <a:rPr lang="ru-RU" sz="2400" i="1" dirty="0" smtClean="0">
                <a:latin typeface="Arial Black" pitchFamily="34" charset="0"/>
              </a:rPr>
              <a:t>,  таблицами.  Может  содержать  в  себе  кроссворды,  тесты  и  </a:t>
            </a:r>
            <a:r>
              <a:rPr lang="ru-RU" sz="2400" i="1" dirty="0" err="1" smtClean="0">
                <a:latin typeface="Arial Black" pitchFamily="34" charset="0"/>
              </a:rPr>
              <a:t>сопровож</a:t>
            </a:r>
            <a:r>
              <a:rPr lang="ru-RU" sz="2400" i="1" dirty="0" smtClean="0">
                <a:latin typeface="Arial Black" pitchFamily="34" charset="0"/>
              </a:rPr>
              <a:t>-</a:t>
            </a:r>
            <a:br>
              <a:rPr lang="ru-RU" sz="2400" i="1" dirty="0" smtClean="0">
                <a:latin typeface="Arial Black" pitchFamily="34" charset="0"/>
              </a:rPr>
            </a:br>
            <a:r>
              <a:rPr lang="ru-RU" sz="2400" i="1" dirty="0" smtClean="0">
                <a:latin typeface="Arial Black" pitchFamily="34" charset="0"/>
              </a:rPr>
              <a:t>даться  звуками,  музыкой  и  речью,  что позволяет  эмоционально  воздействовать  на  учащихся.  Она  позволяет    лучше  </a:t>
            </a:r>
            <a:r>
              <a:rPr lang="ru-RU" sz="2400" i="1" dirty="0" smtClean="0">
                <a:latin typeface="Arial Black" pitchFamily="34" charset="0"/>
              </a:rPr>
              <a:t/>
            </a:r>
            <a:br>
              <a:rPr lang="ru-RU" sz="2400" i="1" dirty="0" smtClean="0">
                <a:latin typeface="Arial Black" pitchFamily="34" charset="0"/>
              </a:rPr>
            </a:br>
            <a:r>
              <a:rPr lang="ru-RU" sz="2400" i="1" dirty="0" smtClean="0">
                <a:latin typeface="Arial Black" pitchFamily="34" charset="0"/>
              </a:rPr>
              <a:t>запечатлеть</a:t>
            </a:r>
            <a:r>
              <a:rPr lang="ru-RU" sz="2400" i="1" dirty="0" smtClean="0">
                <a:latin typeface="Arial Black" pitchFamily="34" charset="0"/>
              </a:rPr>
              <a:t>  в  сознании  учащихся </a:t>
            </a:r>
            <a:r>
              <a:rPr lang="ru-RU" sz="2400" i="1" dirty="0" smtClean="0">
                <a:latin typeface="Arial Black" pitchFamily="34" charset="0"/>
              </a:rPr>
              <a:t> </a:t>
            </a:r>
            <a:r>
              <a:rPr lang="ru-RU" sz="2400" i="1" dirty="0" err="1" smtClean="0">
                <a:latin typeface="Arial Black" pitchFamily="34" charset="0"/>
              </a:rPr>
              <a:t>обра-зы</a:t>
            </a:r>
            <a:r>
              <a:rPr lang="ru-RU" sz="2400" i="1" dirty="0" smtClean="0">
                <a:latin typeface="Arial Black" pitchFamily="34" charset="0"/>
              </a:rPr>
              <a:t>,  дает  возможность  ближе  и  лучше </a:t>
            </a:r>
            <a:r>
              <a:rPr lang="ru-RU" sz="2400" i="1" dirty="0" smtClean="0">
                <a:latin typeface="Arial Black" pitchFamily="34" charset="0"/>
              </a:rPr>
              <a:t/>
            </a:r>
            <a:br>
              <a:rPr lang="ru-RU" sz="2400" i="1" dirty="0" smtClean="0">
                <a:latin typeface="Arial Black" pitchFamily="34" charset="0"/>
              </a:rPr>
            </a:br>
            <a:r>
              <a:rPr lang="ru-RU" sz="2400" i="1" dirty="0" smtClean="0">
                <a:latin typeface="Arial Black" pitchFamily="34" charset="0"/>
              </a:rPr>
              <a:t> </a:t>
            </a:r>
            <a:r>
              <a:rPr lang="ru-RU" sz="2400" i="1" dirty="0" smtClean="0">
                <a:latin typeface="Arial Black" pitchFamily="34" charset="0"/>
              </a:rPr>
              <a:t>рассмотреть  какие -то  события,  факты,  схемы,  явления; </a:t>
            </a:r>
            <a:br>
              <a:rPr lang="ru-RU" sz="2400" i="1" dirty="0" smtClean="0">
                <a:latin typeface="Arial Black" pitchFamily="34" charset="0"/>
              </a:rPr>
            </a:br>
            <a:r>
              <a:rPr lang="ru-RU" sz="2400" i="1" dirty="0" smtClean="0">
                <a:latin typeface="Arial Black" pitchFamily="34" charset="0"/>
              </a:rPr>
              <a:t> применить  игровой  момент.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597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6000" smtClean="0">
                <a:latin typeface="Times New Roman" pitchFamily="18" charset="0"/>
              </a:rPr>
              <a:t>                 силуэт</a:t>
            </a:r>
          </a:p>
          <a:p>
            <a:pPr eaLnBrk="1" hangingPunct="1">
              <a:buFontTx/>
              <a:buNone/>
            </a:pPr>
            <a:endParaRPr lang="ru-RU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</a:rPr>
              <a:t>                         прямой     приталенный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</a:rPr>
              <a:t>           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</a:rPr>
              <a:t>                         полуприлегающий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</a:rPr>
              <a:t>                                          </a:t>
            </a:r>
          </a:p>
          <a:p>
            <a:pPr eaLnBrk="1" hangingPunct="1">
              <a:buFontTx/>
              <a:buNone/>
            </a:pPr>
            <a:endParaRPr lang="ru-RU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</a:rPr>
              <a:t>                                              трапеция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 flipH="1">
            <a:off x="2987675" y="1125538"/>
            <a:ext cx="9366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5148263" y="1125538"/>
            <a:ext cx="107950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3419475" y="1125538"/>
            <a:ext cx="936625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643438" y="1125538"/>
            <a:ext cx="1512887" cy="359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3804" name="Picture 12" descr="pic_2005713_21mn25s43mls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3" descr="puskins_img_1110"/>
          <p:cNvPicPr>
            <a:picLocks noChangeAspect="1" noChangeArrowheads="1"/>
          </p:cNvPicPr>
          <p:nvPr/>
        </p:nvPicPr>
        <p:blipFill>
          <a:blip r:embed="rId3">
            <a:lum bright="-12000" contrast="22000"/>
          </a:blip>
          <a:srcRect/>
          <a:stretch>
            <a:fillRect/>
          </a:stretch>
        </p:blipFill>
        <p:spPr bwMode="auto">
          <a:xfrm>
            <a:off x="6731000" y="0"/>
            <a:ext cx="241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4" descr="2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66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15" descr="article_87_1_11974594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124200"/>
            <a:ext cx="27432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376</Words>
  <PresentationFormat>Экран (4:3)</PresentationFormat>
  <Paragraphs>45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Большую экономию времени на уроке дают использование видео по теме «Вязание».</vt:lpstr>
      <vt:lpstr>При изучении в пятом классе темы «Швейная машина», учащиеся имеют возможность наглядно познакомиться с уникальными образцами первых швейных  машин, увидеть поэтапную заправку швей ной машины.</vt:lpstr>
      <vt:lpstr>Слайд 3</vt:lpstr>
      <vt:lpstr>.   </vt:lpstr>
      <vt:lpstr>Большой интерес проявляют сами ученики к составлению презентаций по различным темам. Многие детские презентации  могут послужить «украшением» урока. </vt:lpstr>
      <vt:lpstr>Слайд 6</vt:lpstr>
      <vt:lpstr>Слайд 7</vt:lpstr>
      <vt:lpstr>Презентация  может  оформляться  все возможными  картинками,  схемами,  гра-фиками,  таблицами.  Может  содержать  в  себе  кроссворды,  тесты  и  сопровож- даться  звуками,  музыкой  и  речью,  что позволяет  эмоционально  воздействовать  на  учащихся.  Она  позволяет    лучше   запечатлеть  в  сознании  учащихся  обра-зы,  дает  возможность  ближе  и  лучше   рассмотреть  какие -то  события,  факты,  схемы,  явления;   применить  игровой  момент. </vt:lpstr>
      <vt:lpstr>Слайд 9</vt:lpstr>
      <vt:lpstr>Свои творческие проекты многие дети тоже представляют в  виде презентаций. Класс разбивается на  группы, и каждая из групп готовит проект по отдельным разделам  темы. После выполнения проекта  проходит  его защита : каждая из групп представляет результаты своего исследования одноклассникам. В ходе работы над проектом им приходится перерабатывать большое количество информации, в результате чего ученики хорошо ориентируются в данном вопросе, и сложно представить себе ситуацию, чтобы они плохо отвечали на вопросы по данной теме. Они удовольствием показывают свои умения оформлять результаты работы на компьютере.</vt:lpstr>
      <vt:lpstr>Декоративное оформление окна в зале </vt:lpstr>
      <vt:lpstr>Применение на уроках наглядных технологических, инструкционных и информационных карт, материалов для контроля знаний учащихся, карточки – задания, тесты, кроссворды – все это способствует эффективности урока.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Большую экономию времени на уроке дают использование видео по теме «Вязание».</dc:title>
  <cp:lastModifiedBy>BLACKGIRL</cp:lastModifiedBy>
  <cp:revision>9</cp:revision>
  <dcterms:modified xsi:type="dcterms:W3CDTF">2013-02-16T08:13:51Z</dcterms:modified>
</cp:coreProperties>
</file>