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70" r:id="rId4"/>
    <p:sldId id="271" r:id="rId5"/>
    <p:sldId id="273" r:id="rId6"/>
    <p:sldId id="274" r:id="rId7"/>
    <p:sldId id="261" r:id="rId8"/>
    <p:sldId id="262" r:id="rId9"/>
    <p:sldId id="263" r:id="rId10"/>
    <p:sldId id="264" r:id="rId11"/>
    <p:sldId id="268" r:id="rId12"/>
    <p:sldId id="269" r:id="rId13"/>
    <p:sldId id="267" r:id="rId14"/>
    <p:sldId id="265" r:id="rId15"/>
    <p:sldId id="266" r:id="rId16"/>
    <p:sldId id="260" r:id="rId17"/>
    <p:sldId id="25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9A05D-0FE6-4AF5-AAB4-32A267809F9F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27664-8759-4A85-B627-6F9F85D6C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007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27664-8759-4A85-B627-6F9F85D6CF1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6AD1-E9BD-47C9-BC74-9917900D5EF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54BF-9C1C-4565-89B4-94EDA28624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87304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6AD1-E9BD-47C9-BC74-9917900D5EF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54BF-9C1C-4565-89B4-94EDA28624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92405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6AD1-E9BD-47C9-BC74-9917900D5EF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54BF-9C1C-4565-89B4-94EDA28624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3118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6AD1-E9BD-47C9-BC74-9917900D5EF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54BF-9C1C-4565-89B4-94EDA28624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20587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6AD1-E9BD-47C9-BC74-9917900D5EF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54BF-9C1C-4565-89B4-94EDA28624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9335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6AD1-E9BD-47C9-BC74-9917900D5EF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54BF-9C1C-4565-89B4-94EDA28624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87531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6AD1-E9BD-47C9-BC74-9917900D5EF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54BF-9C1C-4565-89B4-94EDA28624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36760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6AD1-E9BD-47C9-BC74-9917900D5EF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54BF-9C1C-4565-89B4-94EDA28624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81684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6AD1-E9BD-47C9-BC74-9917900D5EF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54BF-9C1C-4565-89B4-94EDA28624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95549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6AD1-E9BD-47C9-BC74-9917900D5EF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54BF-9C1C-4565-89B4-94EDA28624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69700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6AD1-E9BD-47C9-BC74-9917900D5EF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54BF-9C1C-4565-89B4-94EDA28624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10844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26AD1-E9BD-47C9-BC74-9917900D5EF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C54BF-9C1C-4565-89B4-94EDA28624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54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tsoch.net/category/sochineniya-po-russkomu-yazyk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slova.org.ru/belyy/about/" TargetMode="External"/><Relationship Id="rId3" Type="http://schemas.openxmlformats.org/officeDocument/2006/relationships/hyperlink" Target="http://slova.org.ru/balmont/about/" TargetMode="External"/><Relationship Id="rId7" Type="http://schemas.openxmlformats.org/officeDocument/2006/relationships/hyperlink" Target="http://slova.org.ru/blok/about/" TargetMode="External"/><Relationship Id="rId2" Type="http://schemas.openxmlformats.org/officeDocument/2006/relationships/hyperlink" Target="http://slova.org.ru/briusov/abou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ova.org.ru/sologub/about/" TargetMode="External"/><Relationship Id="rId5" Type="http://schemas.openxmlformats.org/officeDocument/2006/relationships/hyperlink" Target="http://slova.org.ru/gippiusz/about/" TargetMode="External"/><Relationship Id="rId4" Type="http://schemas.openxmlformats.org/officeDocument/2006/relationships/hyperlink" Target="http://slova.org.ru/merezhkovskiy/about/" TargetMode="External"/><Relationship Id="rId9" Type="http://schemas.openxmlformats.org/officeDocument/2006/relationships/hyperlink" Target="http://slova.org.ru/ivanovviacheslav/about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lova.org.ru/briusov/about/" TargetMode="External"/><Relationship Id="rId2" Type="http://schemas.openxmlformats.org/officeDocument/2006/relationships/hyperlink" Target="http://slova.org.ru/balmont/abou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ova.org.ru/belyy/about/" TargetMode="External"/><Relationship Id="rId5" Type="http://schemas.openxmlformats.org/officeDocument/2006/relationships/hyperlink" Target="http://slova.org.ru/blok/about/" TargetMode="External"/><Relationship Id="rId4" Type="http://schemas.openxmlformats.org/officeDocument/2006/relationships/hyperlink" Target="http://slova.org.ru/annenskiy/abou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ПОЭЗИЯ СЕРЕБРЯНОГО 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Литература 11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98861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Значение символизма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Символизм пытался создать новую философию культуры, стремился  выработать новое универсальное мировоззрение. </a:t>
            </a:r>
          </a:p>
          <a:p>
            <a:r>
              <a:rPr lang="ru-RU" dirty="0" smtClean="0"/>
              <a:t>Символисты на заре нового века по-новому поставили вопрос об общественной роли художника, начали движение к созданию новых форм искусства, которые могли бы вновь объединить людей. </a:t>
            </a:r>
          </a:p>
          <a:p>
            <a:r>
              <a:rPr lang="ru-RU" dirty="0" smtClean="0"/>
              <a:t>При внешних проявлениях элитарности и формализма символизм сумел на практике наполнить новую художественную форму новой содержательностью и, главное, сделать искусство более личностным, направленным внутрь человека.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/>
              <a:t>Сравните мысль и форму выражения этой мысли в строках двоих великих поэтов.</a:t>
            </a:r>
            <a:endParaRPr lang="ru-RU" sz="36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525735"/>
          </a:xfrm>
        </p:spPr>
        <p:txBody>
          <a:bodyPr>
            <a:normAutofit/>
          </a:bodyPr>
          <a:lstStyle/>
          <a:p>
            <a:r>
              <a:rPr lang="ru-RU" dirty="0" smtClean="0"/>
              <a:t>Валерий Брюсов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Великое вблизи неуловимо, </a:t>
            </a:r>
          </a:p>
          <a:p>
            <a:pPr>
              <a:buNone/>
            </a:pPr>
            <a:r>
              <a:rPr lang="ru-RU" dirty="0" smtClean="0"/>
              <a:t>Лишь издали торжественно оно, </a:t>
            </a:r>
          </a:p>
          <a:p>
            <a:pPr>
              <a:buNone/>
            </a:pPr>
            <a:r>
              <a:rPr lang="ru-RU" dirty="0" smtClean="0"/>
              <a:t>Мы все проходим пред великим мимо </a:t>
            </a:r>
          </a:p>
          <a:p>
            <a:pPr>
              <a:buNone/>
            </a:pPr>
            <a:r>
              <a:rPr lang="ru-RU" dirty="0" smtClean="0"/>
              <a:t>И видим лишь случайное звено.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525735"/>
          </a:xfrm>
        </p:spPr>
        <p:txBody>
          <a:bodyPr/>
          <a:lstStyle/>
          <a:p>
            <a:r>
              <a:rPr lang="ru-RU" dirty="0" smtClean="0"/>
              <a:t>Сергей Есенин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Лицом к лицу лица не увидать.</a:t>
            </a:r>
          </a:p>
          <a:p>
            <a:r>
              <a:rPr lang="ru-RU" dirty="0" smtClean="0"/>
              <a:t>Большое видится на расстоянии….</a:t>
            </a:r>
            <a:endParaRPr lang="ru-RU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4104456" cy="1162050"/>
          </a:xfrm>
        </p:spPr>
        <p:txBody>
          <a:bodyPr/>
          <a:lstStyle/>
          <a:p>
            <a:r>
              <a:rPr lang="ru-RU" dirty="0" smtClean="0"/>
              <a:t>Константин Бальмонт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Karina\Мои документы\Downloads\imgprevie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0"/>
            <a:ext cx="4032448" cy="5712634"/>
          </a:xfrm>
          <a:prstGeom prst="rect">
            <a:avLst/>
          </a:prstGeom>
          <a:noFill/>
        </p:spPr>
      </p:pic>
      <p:pic>
        <p:nvPicPr>
          <p:cNvPr id="2051" name="Picture 3" descr="C:\Documents and Settings\Karina\Мои документы\Downloads\620_167277610.jpg_ma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484784"/>
            <a:ext cx="3676650" cy="42005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Константин Бальмонт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Karina\Мои документы\Downloads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675" y="346869"/>
            <a:ext cx="4762500" cy="57054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Константин Дмитриевич Бальмонт (1867-1942)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000" b="1" dirty="0" smtClean="0"/>
              <a:t>Умей творить </a:t>
            </a:r>
            <a:r>
              <a:rPr lang="ru-RU" sz="2000" dirty="0" smtClean="0"/>
              <a:t>из самых малых крох. </a:t>
            </a:r>
          </a:p>
          <a:p>
            <a:r>
              <a:rPr lang="ru-RU" sz="2000" dirty="0" smtClean="0"/>
              <a:t>Иначе для чего же ты кудесник? </a:t>
            </a:r>
          </a:p>
          <a:p>
            <a:r>
              <a:rPr lang="ru-RU" sz="2000" dirty="0" smtClean="0"/>
              <a:t>Среди людей ты божества наместник, </a:t>
            </a:r>
          </a:p>
          <a:p>
            <a:r>
              <a:rPr lang="ru-RU" sz="2000" dirty="0" smtClean="0"/>
              <a:t>Так помни, чтоб в словах твоих был бог. </a:t>
            </a:r>
          </a:p>
          <a:p>
            <a:endParaRPr lang="ru-RU" sz="2000" dirty="0" smtClean="0"/>
          </a:p>
          <a:p>
            <a:r>
              <a:rPr lang="ru-RU" sz="2000" dirty="0" smtClean="0"/>
              <a:t>В лугах расцвел кустом чертополох, </a:t>
            </a:r>
          </a:p>
          <a:p>
            <a:r>
              <a:rPr lang="ru-RU" sz="2000" dirty="0" smtClean="0"/>
              <a:t>Он жесток, но в лиловом он — прелестник. </a:t>
            </a:r>
          </a:p>
          <a:p>
            <a:r>
              <a:rPr lang="ru-RU" sz="2000" dirty="0" smtClean="0"/>
              <a:t>Один </a:t>
            </a:r>
            <a:r>
              <a:rPr lang="ru-RU" sz="2000" dirty="0" err="1" smtClean="0"/>
              <a:t>толкачик</a:t>
            </a:r>
            <a:r>
              <a:rPr lang="ru-RU" sz="2000" dirty="0" smtClean="0"/>
              <a:t> — знойных суток вестник. Судьба в один вместиться может вздох. 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Маэстро итальянских </a:t>
            </a:r>
            <a:r>
              <a:rPr lang="ru-RU" sz="2000" dirty="0" err="1" smtClean="0"/>
              <a:t>колдований</a:t>
            </a:r>
            <a:r>
              <a:rPr lang="ru-RU" sz="2000" dirty="0" smtClean="0"/>
              <a:t> Приказывал своим ученикам </a:t>
            </a:r>
          </a:p>
          <a:p>
            <a:r>
              <a:rPr lang="ru-RU" sz="2000" dirty="0" smtClean="0"/>
              <a:t>Провидеть полный пышной славы храм</a:t>
            </a:r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r>
              <a:rPr lang="ru-RU" sz="2000" dirty="0" smtClean="0"/>
              <a:t>В обломках камней и в обрывках тканей. Умей хотеть — и силою желаний Господень дух промчится по струнам.             </a:t>
            </a:r>
            <a:r>
              <a:rPr lang="ru-RU" sz="1700" i="1" dirty="0" smtClean="0"/>
              <a:t>1916</a:t>
            </a:r>
            <a:endParaRPr lang="ru-RU" sz="17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Основоположник символизма, автор Манифеста символистов, который утверждал :« Реалисты всегда являлись простыми наблюдателями, </a:t>
            </a:r>
            <a:r>
              <a:rPr lang="ru-RU" b="1" dirty="0" smtClean="0">
                <a:solidFill>
                  <a:srgbClr val="00B050"/>
                </a:solidFill>
              </a:rPr>
              <a:t>символисты – всегда мыслители».</a:t>
            </a:r>
          </a:p>
          <a:p>
            <a:r>
              <a:rPr lang="ru-RU" dirty="0" smtClean="0"/>
              <a:t>свою первую, юношескую, книгу стихов выпустил в 1890 году. Вслед за ней вышли сборники: «Под северным небом» (1894), «В безбрежности» (1895), «Тишина» (1898), «Горящие здания» (1900), «Будем как солнце» (1903) и прочие, сделавшие имя Бальмонта одним из самых популярных среди поэтов 1890-1900-х годов 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символизма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16632"/>
            <a:ext cx="5111750" cy="6480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Я — изысканность русской медлительной речи, </a:t>
            </a:r>
          </a:p>
          <a:p>
            <a:pPr>
              <a:buNone/>
            </a:pPr>
            <a:r>
              <a:rPr lang="ru-RU" sz="1800" dirty="0" smtClean="0"/>
              <a:t>Предо мною другие поэты — предтечи, </a:t>
            </a:r>
          </a:p>
          <a:p>
            <a:pPr>
              <a:buNone/>
            </a:pPr>
            <a:r>
              <a:rPr lang="ru-RU" sz="1800" dirty="0" smtClean="0"/>
              <a:t>Я впервые открыл в этой речи уклоны, </a:t>
            </a:r>
          </a:p>
          <a:p>
            <a:pPr>
              <a:buNone/>
            </a:pPr>
            <a:r>
              <a:rPr lang="ru-RU" sz="1800" dirty="0" err="1" smtClean="0"/>
              <a:t>Перепевные</a:t>
            </a:r>
            <a:r>
              <a:rPr lang="ru-RU" sz="1800" dirty="0" smtClean="0"/>
              <a:t>, гневные, нежные звоны.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Я — внезапный излом, </a:t>
            </a:r>
          </a:p>
          <a:p>
            <a:pPr>
              <a:buNone/>
            </a:pPr>
            <a:r>
              <a:rPr lang="ru-RU" sz="1800" dirty="0" smtClean="0"/>
              <a:t>Я — играющий гром, </a:t>
            </a:r>
          </a:p>
          <a:p>
            <a:pPr>
              <a:buNone/>
            </a:pPr>
            <a:r>
              <a:rPr lang="ru-RU" sz="1800" dirty="0" smtClean="0"/>
              <a:t>Я — прозрачный ручей, </a:t>
            </a:r>
          </a:p>
          <a:p>
            <a:pPr>
              <a:buNone/>
            </a:pPr>
            <a:r>
              <a:rPr lang="ru-RU" sz="1800" dirty="0" smtClean="0"/>
              <a:t>Я — для всех и ничей.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Переплеск </a:t>
            </a:r>
            <a:r>
              <a:rPr lang="ru-RU" sz="1800" dirty="0" err="1" smtClean="0"/>
              <a:t>многопенный</a:t>
            </a:r>
            <a:r>
              <a:rPr lang="ru-RU" sz="1800" dirty="0" smtClean="0"/>
              <a:t>, разорванно-слитный,</a:t>
            </a:r>
          </a:p>
          <a:p>
            <a:pPr>
              <a:buNone/>
            </a:pPr>
            <a:r>
              <a:rPr lang="ru-RU" sz="1800" dirty="0" smtClean="0"/>
              <a:t>Самоцветные камни земли самобытной,</a:t>
            </a:r>
          </a:p>
          <a:p>
            <a:pPr>
              <a:buNone/>
            </a:pPr>
            <a:r>
              <a:rPr lang="ru-RU" sz="1800" dirty="0" smtClean="0"/>
              <a:t>Переклички лесные зеленого мая -</a:t>
            </a:r>
          </a:p>
          <a:p>
            <a:pPr>
              <a:buNone/>
            </a:pPr>
            <a:r>
              <a:rPr lang="ru-RU" sz="1800" dirty="0" smtClean="0"/>
              <a:t>Все пойму, все возьму, у других отнимая.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Вечно юный, как сон, </a:t>
            </a:r>
          </a:p>
          <a:p>
            <a:pPr>
              <a:buNone/>
            </a:pPr>
            <a:r>
              <a:rPr lang="ru-RU" sz="1800" dirty="0" smtClean="0"/>
              <a:t>Сильный тем, что влюблен </a:t>
            </a:r>
          </a:p>
          <a:p>
            <a:pPr>
              <a:buNone/>
            </a:pPr>
            <a:r>
              <a:rPr lang="ru-RU" sz="1800" dirty="0" smtClean="0"/>
              <a:t>И в себя и в других, </a:t>
            </a:r>
          </a:p>
          <a:p>
            <a:pPr>
              <a:buNone/>
            </a:pPr>
            <a:r>
              <a:rPr lang="ru-RU" sz="1800" dirty="0" smtClean="0"/>
              <a:t>Я — изысканный стих.                         1901 г.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000" dirty="0" smtClean="0"/>
              <a:t>Самое точное определение символизма, пожалуй, содержится в  следующих словах : «</a:t>
            </a:r>
            <a:r>
              <a:rPr lang="ru-RU" sz="2000" b="1" dirty="0" smtClean="0">
                <a:solidFill>
                  <a:srgbClr val="002060"/>
                </a:solidFill>
              </a:rPr>
              <a:t>Это поэзия, в которой органически сливаются два содержания: -скрытая отвлеченность и очевидная красота».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Поэзия символизма говорит своим особым языком, богатым интонациями, подобным музыке и живописи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427984" y="2060848"/>
            <a:ext cx="4038600" cy="4237931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Поэтике Бальмонта присущи импрессионистическая </a:t>
            </a:r>
            <a:r>
              <a:rPr lang="ru-RU" b="1" i="1" dirty="0" smtClean="0">
                <a:solidFill>
                  <a:srgbClr val="7030A0"/>
                </a:solidFill>
              </a:rPr>
              <a:t>красочность образов, музыкальность.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536" y="1988840"/>
            <a:ext cx="4038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Бальмонт — поэт старшей плеяды русских символистов, выразитель </a:t>
            </a:r>
            <a:r>
              <a:rPr lang="ru-RU" b="1" i="1" dirty="0" smtClean="0">
                <a:solidFill>
                  <a:srgbClr val="7030A0"/>
                </a:solidFill>
              </a:rPr>
              <a:t>импрессионистических</a:t>
            </a:r>
            <a:r>
              <a:rPr lang="ru-RU" dirty="0" smtClean="0"/>
              <a:t> тенденций в символизме. </a:t>
            </a:r>
          </a:p>
          <a:p>
            <a:pPr>
              <a:buNone/>
            </a:pPr>
            <a:r>
              <a:rPr lang="ru-RU" dirty="0" smtClean="0"/>
              <a:t>Лирический герой его поэзии движим стремлением окунуться в </a:t>
            </a:r>
            <a:r>
              <a:rPr lang="ru-RU" b="1" i="1" dirty="0" smtClean="0">
                <a:solidFill>
                  <a:srgbClr val="7030A0"/>
                </a:solidFill>
              </a:rPr>
              <a:t>«безбрежность» мира, в бесконечное его разнообразие, поклониться всем богам и стихиям, </a:t>
            </a:r>
            <a:r>
              <a:rPr lang="ru-RU" dirty="0" smtClean="0"/>
              <a:t>изведать высшую полноту и интенсивность переживания каждого мгновения, каждой «мимолетности» жизни. «</a:t>
            </a:r>
            <a:r>
              <a:rPr lang="ru-RU" dirty="0" err="1" smtClean="0"/>
              <a:t>Стихийничество</a:t>
            </a:r>
            <a:r>
              <a:rPr lang="ru-RU" dirty="0" smtClean="0"/>
              <a:t>» Бальмонта было связано с культом красоты, безразличием к этическим ценностям, равнодушием к социальным проблемам .</a:t>
            </a:r>
            <a:endParaRPr lang="ru-RU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Валерий Брюсов (1873-1924)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Сложный и трудный путь идейных исканий прошел В. Я. Брюсов (1873 – 1924). Революция 1905 г. вызвала восхищение поэта и способствовала началу его отхода от символизма. Однако к новому пониманию искусства Брюсов пришел не сразу. Отношение к революции у Брюсова сложно и противоречиво. Он приветствовал очистительные силы, поднявшиеся на борьбу со старым миром, но полагал, что они несут лишь стихию разрушения (1905):</a:t>
            </a:r>
          </a:p>
          <a:p>
            <a:r>
              <a:rPr lang="ru-RU" i="1" dirty="0" smtClean="0"/>
              <a:t>Я вижу новый бой во имя новой воли!</a:t>
            </a:r>
            <a:br>
              <a:rPr lang="ru-RU" i="1" dirty="0" smtClean="0"/>
            </a:br>
            <a:r>
              <a:rPr lang="ru-RU" i="1" dirty="0" smtClean="0"/>
              <a:t>Ломать – я буду с вами! строить – нет</a:t>
            </a:r>
            <a:r>
              <a:rPr lang="ru-RU" dirty="0" smtClean="0"/>
              <a:t>!</a:t>
            </a:r>
          </a:p>
          <a:p>
            <a:r>
              <a:rPr lang="ru-RU" dirty="0" smtClean="0"/>
              <a:t>Для поэзии В. Брюсова этого времени характерны стремление к научному осмыслению жизни, пробуждение интереса к истории. А. М. Горький высоко ценил энциклопедическую образованность В. Я. Брюсова, называя его самым культурным писателем на Руси. Брюсов принял и приветствовал Октябрьскую революцию и активно участвовал в строительстве советской культуры.</a:t>
            </a:r>
            <a:br>
              <a:rPr lang="ru-RU" dirty="0" smtClean="0"/>
            </a:br>
            <a:r>
              <a:rPr lang="ru-RU" dirty="0" smtClean="0"/>
              <a:t>Идейные противоречия эпохи (так или иначе) повлияли на отдельных писателей-реалистов.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18150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МОДЕРНИЗМ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МОДЕРНИЗМ</a:t>
            </a:r>
            <a:r>
              <a:rPr lang="ru-RU" i="1" dirty="0" smtClean="0"/>
              <a:t>- общее обозначение всех </a:t>
            </a:r>
            <a:r>
              <a:rPr lang="ru-RU" b="1" i="1" dirty="0" smtClean="0">
                <a:solidFill>
                  <a:srgbClr val="FF0000"/>
                </a:solidFill>
              </a:rPr>
              <a:t>авангардистских</a:t>
            </a:r>
            <a:r>
              <a:rPr lang="ru-RU" i="1" dirty="0" smtClean="0"/>
              <a:t> направлений в </a:t>
            </a:r>
            <a:r>
              <a:rPr lang="ru-RU" i="1" dirty="0" err="1" smtClean="0"/>
              <a:t>изо-культуре</a:t>
            </a:r>
            <a:r>
              <a:rPr lang="ru-RU" i="1" dirty="0" smtClean="0"/>
              <a:t> 20 века, программно противопоставивших себя традиционализму в качестве единственно истинного "искусства современности" или "искусства будущего". В более строгом историческом смысле - ранние стилистические тенденции такого направления (импрессионизм, постимпрессионизм, символизм, стиль модерн), в которых разрыв с традицией еще не был так резок и принципиален, как позднее. Таким образом, модернизм является не столько синонимом авангардизма, сколько его предварением или ранним этапом.</a:t>
            </a:r>
            <a:r>
              <a:rPr lang="ru-RU" dirty="0" smtClean="0"/>
              <a:t>(Большой Энциклопедический Словарь)</a:t>
            </a:r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 поэзии начала 20 века</a:t>
            </a:r>
            <a:br>
              <a:rPr lang="ru-RU" dirty="0" smtClean="0"/>
            </a:br>
            <a:r>
              <a:rPr lang="ru-RU" dirty="0" smtClean="0"/>
              <a:t>модернизм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4040188" cy="639762"/>
          </a:xfrm>
        </p:spPr>
        <p:txBody>
          <a:bodyPr/>
          <a:lstStyle/>
          <a:p>
            <a:r>
              <a:rPr lang="ru-RU" dirty="0" smtClean="0"/>
              <a:t>символисты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Старшие символисты </a:t>
            </a:r>
          </a:p>
          <a:p>
            <a:pPr>
              <a:buNone/>
            </a:pPr>
            <a:r>
              <a:rPr lang="ru-RU" dirty="0" smtClean="0"/>
              <a:t>   ( </a:t>
            </a:r>
            <a:r>
              <a:rPr lang="ru-RU" dirty="0" err="1" smtClean="0"/>
              <a:t>Дм.Мережковский</a:t>
            </a:r>
            <a:r>
              <a:rPr lang="ru-RU" dirty="0" smtClean="0"/>
              <a:t>, З.Гиппиус, </a:t>
            </a:r>
            <a:r>
              <a:rPr lang="ru-RU" dirty="0" err="1" smtClean="0"/>
              <a:t>Конст</a:t>
            </a:r>
            <a:r>
              <a:rPr lang="ru-RU" dirty="0" smtClean="0"/>
              <a:t>. Бальмонт, Валерий Брюсов)</a:t>
            </a:r>
          </a:p>
          <a:p>
            <a:pPr>
              <a:buNone/>
            </a:pPr>
            <a:r>
              <a:rPr lang="ru-RU" dirty="0" err="1" smtClean="0"/>
              <a:t>Младосимволисты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А.Блок, А. Белый и др.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412776"/>
            <a:ext cx="4041775" cy="639762"/>
          </a:xfrm>
        </p:spPr>
        <p:txBody>
          <a:bodyPr/>
          <a:lstStyle/>
          <a:p>
            <a:r>
              <a:rPr lang="ru-RU" dirty="0" smtClean="0"/>
              <a:t>акмеисты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22477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Анна Ахматова,</a:t>
            </a:r>
          </a:p>
          <a:p>
            <a:r>
              <a:rPr lang="ru-RU" dirty="0" smtClean="0"/>
              <a:t>Ник. Гумилев,</a:t>
            </a:r>
          </a:p>
          <a:p>
            <a:r>
              <a:rPr lang="ru-RU" dirty="0" smtClean="0"/>
              <a:t>Михаил Кузьмин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АКМЕИЗМ (от греч . </a:t>
            </a:r>
            <a:r>
              <a:rPr lang="ru-RU" i="1" dirty="0" err="1" smtClean="0"/>
              <a:t>akme</a:t>
            </a:r>
            <a:r>
              <a:rPr lang="ru-RU" i="1" dirty="0" smtClean="0"/>
              <a:t> - высшая степень чего-либо, цветущая сила), течение в русской поэзии 1910-х гг. провозгласил освобождение поэзии от символистских порывов к "идеальному", от многозначности и текучести образов, усложненной метафоричности, возврат к материальному миру, предмету (или стихии "естества"), точному значению слова. "Земной" поэзии акмеизма свойственны отдельные модернистские мотивы, склонность к эстетизму, камерности или к поэтизации чувств первозданного человека.</a:t>
            </a:r>
            <a:r>
              <a:rPr lang="ru-RU" dirty="0" smtClean="0"/>
              <a:t>(Большой Энциклопедический Словарь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Направления поэзии начала 20 века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4040188" cy="3600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футуристы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680519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Владимир Маяковский</a:t>
            </a:r>
          </a:p>
          <a:p>
            <a:r>
              <a:rPr lang="ru-RU" dirty="0" smtClean="0"/>
              <a:t>Давид </a:t>
            </a:r>
            <a:r>
              <a:rPr lang="ru-RU" dirty="0" err="1" smtClean="0"/>
              <a:t>Бурлюк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Велимир</a:t>
            </a:r>
            <a:r>
              <a:rPr lang="ru-RU" dirty="0" smtClean="0"/>
              <a:t> Хлебников</a:t>
            </a:r>
          </a:p>
          <a:p>
            <a:r>
              <a:rPr lang="ru-RU" dirty="0" smtClean="0"/>
              <a:t>А. Крученых</a:t>
            </a:r>
          </a:p>
          <a:p>
            <a:r>
              <a:rPr lang="ru-RU" dirty="0" smtClean="0"/>
              <a:t>Игорь Северянин</a:t>
            </a:r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ФУТУРИЗМ</a:t>
            </a:r>
            <a:r>
              <a:rPr lang="ru-RU" i="1" dirty="0" smtClean="0"/>
              <a:t>(от лат . </a:t>
            </a:r>
            <a:r>
              <a:rPr lang="ru-RU" i="1" dirty="0" err="1" smtClean="0"/>
              <a:t>futurum</a:t>
            </a:r>
            <a:r>
              <a:rPr lang="ru-RU" i="1" dirty="0" smtClean="0"/>
              <a:t> - будущее), авангардистское направление в европейском искусстве 1910 - 20-х гг., преимущественно в Италии и России. Стремясь создать "искусство будущего", декларировал  отрицание традиционной культуры (наследия "прошлого"), культивировал эстетику урбанизма и машинной индустрии.  В поэзии - языковое экспериментирование ("слова на свободе" или "заумь").</a:t>
            </a:r>
            <a:r>
              <a:rPr lang="ru-RU" dirty="0" smtClean="0"/>
              <a:t>(Большой Энциклопедический Словарь)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041775" cy="639762"/>
          </a:xfrm>
        </p:spPr>
        <p:txBody>
          <a:bodyPr/>
          <a:lstStyle/>
          <a:p>
            <a:r>
              <a:rPr lang="ru-RU" dirty="0" smtClean="0"/>
              <a:t>имажинисты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Сергей Есенин</a:t>
            </a:r>
          </a:p>
          <a:p>
            <a:r>
              <a:rPr lang="ru-RU" dirty="0" smtClean="0"/>
              <a:t>Николай Клюев и др. поэты, писавшие о деревне и народе.</a:t>
            </a:r>
          </a:p>
          <a:p>
            <a:r>
              <a:rPr lang="ru-RU" dirty="0" smtClean="0"/>
              <a:t>Название направлению  они выбрали - имажинизм - от французского слова, означавшего </a:t>
            </a:r>
            <a:r>
              <a:rPr lang="ru-RU" dirty="0" smtClean="0">
                <a:hlinkClick r:id="rId3" tooltip="Сочинения по русскому языку"/>
              </a:rPr>
              <a:t>образ</a:t>
            </a:r>
            <a:r>
              <a:rPr lang="ru-RU" dirty="0" smtClean="0"/>
              <a:t>. Теоретики этой литературной модернистской школы считали основным принципом поэтического творчества самодостаточность </a:t>
            </a:r>
            <a:r>
              <a:rPr lang="ru-RU" dirty="0" smtClean="0">
                <a:hlinkClick r:id="rId3" tooltip="Сочинения по русскому языку"/>
              </a:rPr>
              <a:t>образа</a:t>
            </a:r>
            <a:r>
              <a:rPr lang="ru-RU" dirty="0" smtClean="0"/>
              <a:t>. Имажинисты предельно насыщали свои стихи тропами, отдавая предпочтение метафоре.</a:t>
            </a:r>
            <a:endParaRPr lang="ru-RU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258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Анна Ахматова</a:t>
            </a:r>
            <a:br>
              <a:rPr lang="ru-RU"/>
            </a:br>
            <a:r>
              <a:rPr lang="ru-RU"/>
              <a:t>«Он любил три вещи на свете»</a:t>
            </a:r>
            <a:br>
              <a:rPr lang="ru-RU"/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Он любил три вещи на свете:</a:t>
            </a:r>
          </a:p>
          <a:p>
            <a:r>
              <a:rPr lang="ru-RU" dirty="0"/>
              <a:t>За вечерней пенье, белых павлинов</a:t>
            </a:r>
          </a:p>
          <a:p>
            <a:r>
              <a:rPr lang="ru-RU" dirty="0"/>
              <a:t>И стертые карты Америки.</a:t>
            </a:r>
          </a:p>
          <a:p>
            <a:r>
              <a:rPr lang="ru-RU" dirty="0"/>
              <a:t>Не любил, когда плачут дети,</a:t>
            </a:r>
          </a:p>
          <a:p>
            <a:r>
              <a:rPr lang="ru-RU" dirty="0"/>
              <a:t>Не любил чая с малиной</a:t>
            </a:r>
          </a:p>
          <a:p>
            <a:r>
              <a:rPr lang="ru-RU" dirty="0"/>
              <a:t>И женской истерики</a:t>
            </a:r>
          </a:p>
          <a:p>
            <a:r>
              <a:rPr lang="ru-RU" dirty="0"/>
              <a:t>...А я была его женой.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790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Символизм — первое и самое значительное из модернистских течений в России. По времени формирования и по особенностям мировоззренческой позиции в русском символизме принято выделять два основных этапа. Поэтов, дебютировавших в 1890-е годы, называют «старшими символистами» (</a:t>
            </a:r>
            <a:r>
              <a:rPr lang="ru-RU" dirty="0" smtClean="0">
                <a:hlinkClick r:id="rId2"/>
              </a:rPr>
              <a:t>В. Брюсов</a:t>
            </a:r>
            <a:r>
              <a:rPr lang="ru-RU" dirty="0" smtClean="0"/>
              <a:t>, </a:t>
            </a:r>
            <a:r>
              <a:rPr lang="ru-RU" dirty="0" smtClean="0">
                <a:hlinkClick r:id="rId3"/>
              </a:rPr>
              <a:t>К. Бальмонт</a:t>
            </a:r>
            <a:r>
              <a:rPr lang="ru-RU" dirty="0" smtClean="0"/>
              <a:t>, </a:t>
            </a:r>
            <a:r>
              <a:rPr lang="ru-RU" dirty="0" smtClean="0">
                <a:hlinkClick r:id="rId4"/>
              </a:rPr>
              <a:t>Д. Мережковский</a:t>
            </a:r>
            <a:r>
              <a:rPr lang="ru-RU" dirty="0" smtClean="0"/>
              <a:t>, </a:t>
            </a:r>
            <a:r>
              <a:rPr lang="ru-RU" dirty="0" smtClean="0">
                <a:hlinkClick r:id="rId5"/>
              </a:rPr>
              <a:t>3. Гиппиус</a:t>
            </a:r>
            <a:r>
              <a:rPr lang="ru-RU" dirty="0" smtClean="0"/>
              <a:t>, </a:t>
            </a:r>
            <a:r>
              <a:rPr lang="ru-RU" dirty="0" smtClean="0">
                <a:hlinkClick r:id="rId6"/>
              </a:rPr>
              <a:t>Ф. Сологуб</a:t>
            </a:r>
            <a:r>
              <a:rPr lang="ru-RU" dirty="0" smtClean="0"/>
              <a:t> и др.). В 1900-е годы в символизм влились новые силы, существенно обновившие облик течения (</a:t>
            </a:r>
            <a:r>
              <a:rPr lang="ru-RU" dirty="0" smtClean="0">
                <a:hlinkClick r:id="rId7"/>
              </a:rPr>
              <a:t>А. Блок</a:t>
            </a:r>
            <a:r>
              <a:rPr lang="ru-RU" dirty="0" smtClean="0"/>
              <a:t>, </a:t>
            </a:r>
            <a:r>
              <a:rPr lang="ru-RU" dirty="0" smtClean="0">
                <a:hlinkClick r:id="rId8"/>
              </a:rPr>
              <a:t>А. Белый</a:t>
            </a:r>
            <a:r>
              <a:rPr lang="ru-RU" dirty="0" smtClean="0"/>
              <a:t>, </a:t>
            </a:r>
            <a:r>
              <a:rPr lang="ru-RU" dirty="0" smtClean="0">
                <a:hlinkClick r:id="rId9"/>
              </a:rPr>
              <a:t>В. Иванов</a:t>
            </a:r>
            <a:r>
              <a:rPr lang="ru-RU" dirty="0" smtClean="0"/>
              <a:t> и др.). Принятое обозначение «второй волны» символизма — «</a:t>
            </a:r>
            <a:r>
              <a:rPr lang="ru-RU" dirty="0" err="1" smtClean="0"/>
              <a:t>младосимволизм</a:t>
            </a:r>
            <a:r>
              <a:rPr lang="ru-RU" dirty="0" smtClean="0"/>
              <a:t>». «Старших» и «младших» символистов разделял не столько возраст, сколько разница мироощущений и направленность творчества.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Философия символизма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Традиционной идее </a:t>
            </a:r>
            <a:r>
              <a:rPr lang="ru-RU" i="1" u="sng" dirty="0" smtClean="0"/>
              <a:t>познания мира </a:t>
            </a:r>
            <a:r>
              <a:rPr lang="ru-RU" dirty="0" smtClean="0"/>
              <a:t>в искусстве символисты </a:t>
            </a:r>
            <a:r>
              <a:rPr lang="ru-RU" b="1" dirty="0" smtClean="0"/>
              <a:t>противопоставили</a:t>
            </a:r>
            <a:r>
              <a:rPr lang="ru-RU" dirty="0" smtClean="0"/>
              <a:t> идею </a:t>
            </a:r>
            <a:r>
              <a:rPr lang="ru-RU" i="1" u="sng" dirty="0" smtClean="0"/>
              <a:t>конструирования</a:t>
            </a:r>
            <a:r>
              <a:rPr lang="ru-RU" dirty="0" smtClean="0"/>
              <a:t> </a:t>
            </a:r>
            <a:r>
              <a:rPr lang="ru-RU" i="1" u="sng" dirty="0" smtClean="0"/>
              <a:t>мира</a:t>
            </a:r>
            <a:r>
              <a:rPr lang="ru-RU" dirty="0" smtClean="0"/>
              <a:t> в процессе творчества. Творчество в понимании символистов — подсознательно-интуитивное созерцание тайных смыслов, доступное лишь художнику-творцу. Более того, рационально передать созерцаемые «тайны» невозможно. По словам крупнейшего среди символистов теоретика </a:t>
            </a:r>
            <a:r>
              <a:rPr lang="ru-RU" dirty="0" err="1" smtClean="0"/>
              <a:t>Вяч</a:t>
            </a:r>
            <a:r>
              <a:rPr lang="ru-RU" dirty="0" smtClean="0"/>
              <a:t>. Иванова, </a:t>
            </a:r>
            <a:r>
              <a:rPr lang="ru-RU" dirty="0" smtClean="0">
                <a:solidFill>
                  <a:srgbClr val="C00000"/>
                </a:solidFill>
              </a:rPr>
              <a:t>поэзия есть «тайнопись неизреченного». </a:t>
            </a:r>
            <a:r>
              <a:rPr lang="ru-RU" dirty="0" smtClean="0"/>
              <a:t>От художника требуется не только </a:t>
            </a:r>
            <a:r>
              <a:rPr lang="ru-RU" dirty="0" err="1" smtClean="0"/>
              <a:t>сверхрациональная</a:t>
            </a:r>
            <a:r>
              <a:rPr lang="ru-RU" dirty="0" smtClean="0"/>
              <a:t> чуткость, но тончайшее владение </a:t>
            </a:r>
            <a:r>
              <a:rPr lang="ru-RU" dirty="0" smtClean="0">
                <a:solidFill>
                  <a:srgbClr val="C00000"/>
                </a:solidFill>
              </a:rPr>
              <a:t>искусством намека: </a:t>
            </a:r>
            <a:r>
              <a:rPr lang="ru-RU" dirty="0" smtClean="0"/>
              <a:t>ценность стихотворной речи — в «недосказанности», «</a:t>
            </a:r>
            <a:r>
              <a:rPr lang="ru-RU" dirty="0" err="1" smtClean="0"/>
              <a:t>утаенности</a:t>
            </a:r>
            <a:r>
              <a:rPr lang="ru-RU" dirty="0" smtClean="0"/>
              <a:t> смысла». </a:t>
            </a:r>
            <a:r>
              <a:rPr lang="ru-RU" dirty="0" smtClean="0">
                <a:solidFill>
                  <a:srgbClr val="C00000"/>
                </a:solidFill>
              </a:rPr>
              <a:t>Главным средством передать созерцаемые тайные смыслы и призван был символ.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СИМВОЛИЗМА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Символизм обогатил русскую поэтическую культуру множеством открытий. </a:t>
            </a:r>
          </a:p>
          <a:p>
            <a:r>
              <a:rPr lang="ru-RU" dirty="0" err="1" smtClean="0"/>
              <a:t>Символиcты</a:t>
            </a:r>
            <a:r>
              <a:rPr lang="ru-RU" dirty="0" smtClean="0"/>
              <a:t> придали поэтическому слову неведомую прежде </a:t>
            </a:r>
            <a:r>
              <a:rPr lang="ru-RU" i="1" dirty="0" smtClean="0">
                <a:solidFill>
                  <a:srgbClr val="9900CC"/>
                </a:solidFill>
              </a:rPr>
              <a:t>подвижность и многозначность</a:t>
            </a:r>
            <a:r>
              <a:rPr lang="ru-RU" dirty="0" smtClean="0"/>
              <a:t>, научили русскую поэзию открывать в слове дополнительные </a:t>
            </a:r>
            <a:r>
              <a:rPr lang="ru-RU" i="1" dirty="0" smtClean="0">
                <a:solidFill>
                  <a:srgbClr val="9900CC"/>
                </a:solidFill>
              </a:rPr>
              <a:t>оттенки и грани смысла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Плодотворными оказались их поиски в сфере поэтической фонетики: мастерами выразительного </a:t>
            </a:r>
            <a:r>
              <a:rPr lang="ru-RU" i="1" dirty="0" smtClean="0">
                <a:solidFill>
                  <a:srgbClr val="006600"/>
                </a:solidFill>
              </a:rPr>
              <a:t>ассонанса</a:t>
            </a:r>
            <a:r>
              <a:rPr lang="ru-RU" dirty="0" smtClean="0"/>
              <a:t> и эффектной </a:t>
            </a:r>
            <a:r>
              <a:rPr lang="ru-RU" i="1" dirty="0" smtClean="0">
                <a:solidFill>
                  <a:srgbClr val="006600"/>
                </a:solidFill>
              </a:rPr>
              <a:t>аллитерации</a:t>
            </a:r>
            <a:r>
              <a:rPr lang="ru-RU" dirty="0" smtClean="0"/>
              <a:t> были </a:t>
            </a:r>
            <a:r>
              <a:rPr lang="ru-RU" dirty="0" smtClean="0">
                <a:hlinkClick r:id="rId2"/>
              </a:rPr>
              <a:t>К. Бальмонт</a:t>
            </a:r>
            <a:r>
              <a:rPr lang="ru-RU" dirty="0" smtClean="0"/>
              <a:t>, </a:t>
            </a:r>
            <a:r>
              <a:rPr lang="ru-RU" dirty="0" smtClean="0">
                <a:hlinkClick r:id="rId3"/>
              </a:rPr>
              <a:t>В. Брюсов</a:t>
            </a:r>
            <a:r>
              <a:rPr lang="ru-RU" dirty="0" smtClean="0"/>
              <a:t>, </a:t>
            </a:r>
            <a:r>
              <a:rPr lang="ru-RU" dirty="0" smtClean="0">
                <a:hlinkClick r:id="rId4"/>
              </a:rPr>
              <a:t>И. Анненский</a:t>
            </a:r>
            <a:r>
              <a:rPr lang="ru-RU" dirty="0" smtClean="0"/>
              <a:t>, </a:t>
            </a:r>
            <a:r>
              <a:rPr lang="ru-RU" dirty="0" smtClean="0">
                <a:hlinkClick r:id="rId5"/>
              </a:rPr>
              <a:t>А. Блок</a:t>
            </a:r>
            <a:r>
              <a:rPr lang="ru-RU" dirty="0" smtClean="0"/>
              <a:t>, </a:t>
            </a:r>
            <a:r>
              <a:rPr lang="ru-RU" dirty="0" smtClean="0">
                <a:hlinkClick r:id="rId6"/>
              </a:rPr>
              <a:t>А. Белый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Расширились ритмические возможности русского стиха, разнообразнее стала строфика.</a:t>
            </a:r>
            <a:endParaRPr lang="ru-RU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949</Words>
  <Application>Microsoft Office PowerPoint</Application>
  <PresentationFormat>Экран (4:3)</PresentationFormat>
  <Paragraphs>114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ПОЭЗИЯ СЕРЕБРЯНОГО ВЕКА</vt:lpstr>
      <vt:lpstr>МОДЕРНИЗМ</vt:lpstr>
      <vt:lpstr>Направления поэзии начала 20 века модернизм</vt:lpstr>
      <vt:lpstr>Направления поэзии начала 20 века</vt:lpstr>
      <vt:lpstr>Презентация PowerPoint</vt:lpstr>
      <vt:lpstr>Анна Ахматова «Он любил три вещи на свете» </vt:lpstr>
      <vt:lpstr>СИМВОЛИЗМ</vt:lpstr>
      <vt:lpstr>Философия символизма</vt:lpstr>
      <vt:lpstr>ЗНАЧЕНИЕ СИМВОЛИЗМА</vt:lpstr>
      <vt:lpstr>Значение символизма</vt:lpstr>
      <vt:lpstr>Сравните мысль и форму выражения этой мысли в строках двоих великих поэтов.</vt:lpstr>
      <vt:lpstr>Константин Бальмонт</vt:lpstr>
      <vt:lpstr>Константин Бальмонт</vt:lpstr>
      <vt:lpstr>Константин Дмитриевич Бальмонт (1867-1942)  </vt:lpstr>
      <vt:lpstr>Определение символизма</vt:lpstr>
      <vt:lpstr>Поэзия символизма говорит своим особым языком, богатым интонациями, подобным музыке и живописи</vt:lpstr>
      <vt:lpstr>Валерий Брюсов (1873-1924)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Perdator</dc:creator>
  <cp:lastModifiedBy>user</cp:lastModifiedBy>
  <cp:revision>19</cp:revision>
  <dcterms:created xsi:type="dcterms:W3CDTF">2013-01-10T15:33:53Z</dcterms:created>
  <dcterms:modified xsi:type="dcterms:W3CDTF">2013-11-25T08:20:02Z</dcterms:modified>
</cp:coreProperties>
</file>