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8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441" y="2129985"/>
            <a:ext cx="7773122" cy="147039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2316" y="3885530"/>
            <a:ext cx="6400796" cy="1752666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764" y="273627"/>
            <a:ext cx="2056323" cy="585709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6482" y="273627"/>
            <a:ext cx="6035038" cy="585709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4" y="277808"/>
            <a:ext cx="8229604" cy="11429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4" y="1600199"/>
            <a:ext cx="4038601" cy="21891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648198" y="1600199"/>
            <a:ext cx="4038601" cy="21891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 txBox="1">
            <a:spLocks noGrp="1"/>
          </p:cNvSpPr>
          <p:nvPr>
            <p:ph idx="3"/>
          </p:nvPr>
        </p:nvSpPr>
        <p:spPr>
          <a:xfrm>
            <a:off x="457204" y="3941764"/>
            <a:ext cx="4038601" cy="21891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4648198" y="3941764"/>
            <a:ext cx="4038601" cy="21891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10"/>
          </p:nvPr>
        </p:nvSpPr>
        <p:spPr>
          <a:xfrm>
            <a:off x="457920" y="6248817"/>
            <a:ext cx="2132640" cy="456527"/>
          </a:xfrm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11"/>
          </p:nvPr>
        </p:nvSpPr>
        <p:spPr>
          <a:xfrm>
            <a:off x="3124800" y="6248817"/>
            <a:ext cx="2894400" cy="456527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12"/>
          </p:nvPr>
        </p:nvSpPr>
        <p:spPr>
          <a:xfrm>
            <a:off x="6553441" y="6248817"/>
            <a:ext cx="2132640" cy="456527"/>
          </a:xfrm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882" y="4406862"/>
            <a:ext cx="7771678" cy="1362381"/>
          </a:xfrm>
        </p:spPr>
        <p:txBody>
          <a:bodyPr anchor="t" anchorCtr="0"/>
          <a:lstStyle>
            <a:lvl1pPr algn="l">
              <a:defRPr sz="3600" b="1" cap="all"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22882" y="2906223"/>
            <a:ext cx="7771678" cy="1500639"/>
          </a:xfrm>
        </p:spPr>
        <p:txBody>
          <a:bodyPr anchor="b"/>
          <a:lstStyle>
            <a:lvl1pPr marL="0" indent="0">
              <a:buNone/>
              <a:defRPr sz="18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6483" y="1604331"/>
            <a:ext cx="4044963" cy="4526397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639680" y="1604331"/>
            <a:ext cx="4046397" cy="4526397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917" y="275072"/>
            <a:ext cx="8229604" cy="114204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917" y="1535196"/>
            <a:ext cx="4039198" cy="639424"/>
          </a:xfrm>
        </p:spPr>
        <p:txBody>
          <a:bodyPr anchor="b"/>
          <a:lstStyle>
            <a:lvl1pPr marL="0" indent="0">
              <a:buNone/>
              <a:defRPr sz="2200" b="1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57917" y="2174630"/>
            <a:ext cx="4039198" cy="3951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45435" y="1535196"/>
            <a:ext cx="4042076" cy="639424"/>
          </a:xfrm>
        </p:spPr>
        <p:txBody>
          <a:bodyPr anchor="b"/>
          <a:lstStyle>
            <a:lvl1pPr marL="0" indent="0">
              <a:buNone/>
              <a:defRPr sz="2200" b="1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4645435" y="2174630"/>
            <a:ext cx="4042076" cy="3951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917" y="273628"/>
            <a:ext cx="3008163" cy="1160765"/>
          </a:xfrm>
        </p:spPr>
        <p:txBody>
          <a:bodyPr anchor="b" anchorCtr="0"/>
          <a:lstStyle>
            <a:lvl1pPr algn="l">
              <a:defRPr sz="1800" b="1"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3575516" y="273627"/>
            <a:ext cx="5111995" cy="585277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57917" y="1434394"/>
            <a:ext cx="3008163" cy="4692013"/>
          </a:xfrm>
        </p:spPr>
        <p:txBody>
          <a:bodyPr/>
          <a:lstStyle>
            <a:lvl1pPr marL="0" indent="0">
              <a:buNone/>
              <a:defRPr sz="13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792802" y="4800026"/>
            <a:ext cx="5486396" cy="567421"/>
          </a:xfrm>
        </p:spPr>
        <p:txBody>
          <a:bodyPr anchor="b" anchorCtr="0"/>
          <a:lstStyle>
            <a:lvl1pPr algn="l">
              <a:defRPr sz="1800" b="1"/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792802" y="612067"/>
            <a:ext cx="5486396" cy="411595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792802" y="5367447"/>
            <a:ext cx="5486396" cy="805048"/>
          </a:xfrm>
        </p:spPr>
        <p:txBody>
          <a:bodyPr/>
          <a:lstStyle>
            <a:lvl1pPr marL="0" indent="0">
              <a:buNone/>
              <a:defRPr sz="13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 txBox="1">
            <a:spLocks noGrp="1"/>
          </p:cNvSpPr>
          <p:nvPr>
            <p:ph type="title"/>
          </p:nvPr>
        </p:nvSpPr>
        <p:spPr bwMode="auto">
          <a:xfrm>
            <a:off x="456480" y="273629"/>
            <a:ext cx="8229600" cy="114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1027" name="Текст 2"/>
          <p:cNvSpPr txBox="1">
            <a:spLocks noGrp="1"/>
          </p:cNvSpPr>
          <p:nvPr>
            <p:ph type="body" idx="1"/>
          </p:nvPr>
        </p:nvSpPr>
        <p:spPr bwMode="auto">
          <a:xfrm>
            <a:off x="456480" y="1604329"/>
            <a:ext cx="8229600" cy="4526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6480" y="6247376"/>
            <a:ext cx="2131200" cy="4738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829452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fld id="{F931EA35-703C-4404-9691-0E3DA643A998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7680" y="6247376"/>
            <a:ext cx="2897280" cy="4738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829452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6320" y="6247376"/>
            <a:ext cx="2129760" cy="4738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829452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fld id="{E90C8291-4F51-4605-A575-356BF8174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lang="ru-RU" sz="40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1pPr>
      <a:lvl2pPr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5pPr>
      <a:lvl6pPr marL="414726"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6pPr>
      <a:lvl7pPr marL="829452"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7pPr>
      <a:lvl8pPr marL="1244178"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8pPr>
      <a:lvl9pPr marL="1658904" algn="ctr" rtl="0" eaLnBrk="1" fontAlgn="base" hangingPunct="1">
        <a:spcBef>
          <a:spcPct val="0"/>
        </a:spcBef>
        <a:spcAft>
          <a:spcPct val="0"/>
        </a:spcAft>
        <a:buSzPct val="45000"/>
        <a:buFont typeface="StarSymbol"/>
        <a:buChar char="●"/>
        <a:defRPr sz="4000">
          <a:solidFill>
            <a:srgbClr val="000000"/>
          </a:solidFill>
          <a:latin typeface="Arial" pitchFamily="34" charset="0"/>
          <a:ea typeface="Arial Unicode MS" pitchFamily="34" charset="-128"/>
          <a:cs typeface="Mangal" pitchFamily="18" charset="0"/>
        </a:defRPr>
      </a:lvl9pPr>
    </p:titleStyle>
    <p:bodyStyle>
      <a:lvl1pPr marL="391686" indent="-293764" algn="l" rtl="0" eaLnBrk="1" fontAlgn="base" hangingPunct="1">
        <a:spcBef>
          <a:spcPct val="0"/>
        </a:spcBef>
        <a:spcAft>
          <a:spcPts val="1282"/>
        </a:spcAft>
        <a:buSzPct val="45000"/>
        <a:buFont typeface="StarSymbol"/>
        <a:buChar char="●"/>
        <a:defRPr lang="ru-RU" sz="29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1pPr>
      <a:lvl2pPr marL="783372" lvl="1" indent="-293764" algn="l" rtl="0" eaLnBrk="1" fontAlgn="base" hangingPunct="1">
        <a:spcBef>
          <a:spcPct val="0"/>
        </a:spcBef>
        <a:spcAft>
          <a:spcPts val="1032"/>
        </a:spcAft>
        <a:buSzPct val="45000"/>
        <a:buFont typeface="StarSymbol"/>
        <a:buChar char="●"/>
        <a:defRPr lang="ru-RU" sz="25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2pPr>
      <a:lvl3pPr marL="1175057" lvl="2" indent="-260644" algn="l" rtl="0" eaLnBrk="1" fontAlgn="base" hangingPunct="1">
        <a:spcBef>
          <a:spcPct val="0"/>
        </a:spcBef>
        <a:spcAft>
          <a:spcPts val="771"/>
        </a:spcAft>
        <a:buSzPct val="75000"/>
        <a:buFont typeface="StarSymbol"/>
        <a:buChar char="–"/>
        <a:defRPr lang="ru-RU" sz="22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3pPr>
      <a:lvl4pPr marL="1566743" lvl="3" indent="-195843" algn="l" rtl="0" eaLnBrk="1" fontAlgn="base" hangingPunct="1">
        <a:spcBef>
          <a:spcPct val="0"/>
        </a:spcBef>
        <a:spcAft>
          <a:spcPts val="511"/>
        </a:spcAft>
        <a:buSzPct val="45000"/>
        <a:buFont typeface="StarSymbol"/>
        <a:buChar char="●"/>
        <a:defRPr lang="ru-RU" sz="18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4pPr>
      <a:lvl5pPr marL="1958429" lvl="4" indent="-195843" algn="l" rtl="0" eaLnBrk="1" fontAlgn="base" hangingPunct="1">
        <a:spcBef>
          <a:spcPct val="0"/>
        </a:spcBef>
        <a:spcAft>
          <a:spcPts val="261"/>
        </a:spcAft>
        <a:buSzPct val="75000"/>
        <a:buFont typeface="StarSymbol"/>
        <a:buChar char="–"/>
        <a:defRPr lang="ru-RU" sz="18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5pPr>
      <a:lvl6pPr marL="2373155" indent="-195843" algn="l" rtl="0" eaLnBrk="1" fontAlgn="base" hangingPunct="1">
        <a:spcBef>
          <a:spcPct val="0"/>
        </a:spcBef>
        <a:spcAft>
          <a:spcPts val="261"/>
        </a:spcAft>
        <a:buSzPct val="75000"/>
        <a:buFont typeface="StarSymbol"/>
        <a:buChar char="–"/>
        <a:defRPr lang="ru-RU" sz="18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6pPr>
      <a:lvl7pPr marL="2787881" indent="-195843" algn="l" rtl="0" eaLnBrk="1" fontAlgn="base" hangingPunct="1">
        <a:spcBef>
          <a:spcPct val="0"/>
        </a:spcBef>
        <a:spcAft>
          <a:spcPts val="261"/>
        </a:spcAft>
        <a:buSzPct val="75000"/>
        <a:buFont typeface="StarSymbol"/>
        <a:buChar char="–"/>
        <a:defRPr lang="ru-RU" sz="18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7pPr>
      <a:lvl8pPr marL="3202607" indent="-195843" algn="l" rtl="0" eaLnBrk="1" fontAlgn="base" hangingPunct="1">
        <a:spcBef>
          <a:spcPct val="0"/>
        </a:spcBef>
        <a:spcAft>
          <a:spcPts val="261"/>
        </a:spcAft>
        <a:buSzPct val="75000"/>
        <a:buFont typeface="StarSymbol"/>
        <a:buChar char="–"/>
        <a:defRPr lang="ru-RU" sz="18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8pPr>
      <a:lvl9pPr marL="3617333" indent="-195843" algn="l" rtl="0" eaLnBrk="1" fontAlgn="base" hangingPunct="1">
        <a:spcBef>
          <a:spcPct val="0"/>
        </a:spcBef>
        <a:spcAft>
          <a:spcPts val="261"/>
        </a:spcAft>
        <a:buSzPct val="75000"/>
        <a:buFont typeface="StarSymbol"/>
        <a:buChar char="–"/>
        <a:defRPr lang="ru-RU" sz="1800" kern="1200">
          <a:solidFill>
            <a:srgbClr val="000000"/>
          </a:solidFill>
          <a:latin typeface="Arial" pitchFamily="18"/>
          <a:ea typeface="Arial Unicode MS" pitchFamily="2"/>
          <a:cs typeface="Mangal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chemeClr val="bg1"/>
                </a:solidFill>
                <a:latin typeface="Monotype Corsiva" pitchFamily="66" charset="0"/>
              </a:rPr>
              <a:t>Остап и </a:t>
            </a:r>
            <a:r>
              <a:rPr lang="ru-RU" sz="6000" dirty="0" err="1" smtClean="0">
                <a:solidFill>
                  <a:schemeClr val="bg1"/>
                </a:solidFill>
                <a:latin typeface="Monotype Corsiva" pitchFamily="66" charset="0"/>
              </a:rPr>
              <a:t>Андрий</a:t>
            </a:r>
            <a:endParaRPr lang="ru-RU" sz="60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Портрет. Портретная характеристика. Литературные образы героев произведения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941168"/>
            <a:ext cx="80295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В начале повести есть указание на то, что </a:t>
            </a:r>
            <a:r>
              <a:rPr lang="ru-RU" dirty="0" err="1" smtClean="0"/>
              <a:t>Андрий</a:t>
            </a:r>
            <a:r>
              <a:rPr lang="ru-RU" dirty="0" smtClean="0"/>
              <a:t> может предать свою Родину. </a:t>
            </a:r>
          </a:p>
          <a:p>
            <a:r>
              <a:rPr lang="ru-RU" dirty="0" smtClean="0"/>
              <a:t>Найдите в тексте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980728"/>
            <a:ext cx="464428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Родину, Мать – умей защищать!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3068960"/>
            <a:ext cx="22259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/>
                </a:solidFill>
              </a:rPr>
              <a:t>Мать 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353" y="2060848"/>
            <a:ext cx="850957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Какие </a:t>
            </a:r>
            <a:r>
              <a:rPr lang="ru-RU" sz="2400" dirty="0" smtClean="0">
                <a:solidFill>
                  <a:srgbClr val="C00000"/>
                </a:solidFill>
              </a:rPr>
              <a:t>три</a:t>
            </a:r>
            <a:r>
              <a:rPr lang="ru-RU" sz="2400" dirty="0" smtClean="0"/>
              <a:t> центральных </a:t>
            </a:r>
            <a:r>
              <a:rPr lang="ru-RU" sz="2400" b="1" dirty="0" smtClean="0">
                <a:solidFill>
                  <a:srgbClr val="C00000"/>
                </a:solidFill>
              </a:rPr>
              <a:t>слова – символа </a:t>
            </a:r>
            <a:r>
              <a:rPr lang="ru-RU" sz="2400" dirty="0" smtClean="0"/>
              <a:t>присутствуют </a:t>
            </a:r>
          </a:p>
          <a:p>
            <a:r>
              <a:rPr lang="ru-RU" sz="2400" dirty="0" smtClean="0"/>
              <a:t>в повести «Тарас </a:t>
            </a:r>
            <a:r>
              <a:rPr lang="ru-RU" sz="2400" dirty="0" err="1" smtClean="0"/>
              <a:t>Бульба</a:t>
            </a:r>
            <a:r>
              <a:rPr lang="ru-RU" sz="2400" dirty="0" smtClean="0"/>
              <a:t>», вокруг которых строится вся повесть?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716016" y="3140968"/>
            <a:ext cx="2580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Родина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3933056"/>
            <a:ext cx="27927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ЛЮБОВЬ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268760"/>
            <a:ext cx="539141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Какие черты характера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Андрия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привели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предательству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780928"/>
            <a:ext cx="8349402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Согласны ли вы </a:t>
            </a:r>
            <a:r>
              <a:rPr lang="ru-RU" sz="2800" b="1" dirty="0" smtClean="0"/>
              <a:t>с  высказыванием:</a:t>
            </a:r>
          </a:p>
          <a:p>
            <a:r>
              <a:rPr lang="ru-RU" sz="2800" b="1" dirty="0" smtClean="0"/>
              <a:t> «</a:t>
            </a:r>
            <a:r>
              <a:rPr lang="ru-RU" sz="2800" b="1" dirty="0" err="1" smtClean="0"/>
              <a:t>Андрий</a:t>
            </a:r>
            <a:r>
              <a:rPr lang="ru-RU" sz="2800" b="1" dirty="0" smtClean="0"/>
              <a:t>  мог  думать только о себе, </a:t>
            </a:r>
          </a:p>
          <a:p>
            <a:r>
              <a:rPr lang="ru-RU" sz="2800" b="1" dirty="0" smtClean="0"/>
              <a:t>поэтому не способен был постоять за общее дело?»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Дайте полный письменный ответ </a:t>
            </a:r>
            <a:r>
              <a:rPr lang="ru-RU" sz="2800" b="1" dirty="0" smtClean="0"/>
              <a:t>на этот вопрос </a:t>
            </a:r>
          </a:p>
          <a:p>
            <a:r>
              <a:rPr lang="ru-RU" sz="2800" b="1" dirty="0" smtClean="0"/>
              <a:t>и </a:t>
            </a:r>
            <a:r>
              <a:rPr lang="ru-RU" sz="2800" b="1" dirty="0" smtClean="0">
                <a:solidFill>
                  <a:srgbClr val="C00000"/>
                </a:solidFill>
              </a:rPr>
              <a:t>получите оценку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556792"/>
            <a:ext cx="7450629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На следующем уроке мы поговорим </a:t>
            </a:r>
          </a:p>
          <a:p>
            <a:r>
              <a:rPr lang="ru-RU" sz="3600" dirty="0" smtClean="0"/>
              <a:t>с вами о Тарасе </a:t>
            </a:r>
            <a:r>
              <a:rPr lang="ru-RU" sz="3600" dirty="0" err="1" smtClean="0"/>
              <a:t>Бульбе</a:t>
            </a:r>
            <a:r>
              <a:rPr lang="ru-RU" sz="3600" dirty="0" smtClean="0"/>
              <a:t>, </a:t>
            </a:r>
          </a:p>
          <a:p>
            <a:r>
              <a:rPr lang="ru-RU" sz="3600" dirty="0" smtClean="0"/>
              <a:t>о товариществе, </a:t>
            </a:r>
          </a:p>
          <a:p>
            <a:r>
              <a:rPr lang="ru-RU" sz="3600" dirty="0" smtClean="0"/>
              <a:t>о современности повести.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556792"/>
            <a:ext cx="3724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Давайте вспомним: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852936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  <a:latin typeface="Monotype Corsiva" pitchFamily="66" charset="0"/>
              </a:rPr>
              <a:t>Как автор создаёт образ </a:t>
            </a:r>
          </a:p>
          <a:p>
            <a:pPr algn="ctr"/>
            <a:r>
              <a:rPr lang="ru-RU" sz="6000" b="1" dirty="0">
                <a:solidFill>
                  <a:schemeClr val="bg1"/>
                </a:solidFill>
                <a:latin typeface="Monotype Corsiva" pitchFamily="66" charset="0"/>
              </a:rPr>
              <a:t>л</a:t>
            </a:r>
            <a:r>
              <a:rPr lang="ru-RU" sz="6000" b="1" dirty="0" smtClean="0">
                <a:solidFill>
                  <a:schemeClr val="bg1"/>
                </a:solidFill>
                <a:latin typeface="Monotype Corsiva" pitchFamily="66" charset="0"/>
              </a:rPr>
              <a:t>итературного  героя?</a:t>
            </a:r>
            <a:endParaRPr lang="ru-RU" sz="60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8189871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Герасим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– главный герой рассказа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Муму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820891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Что нужно</a:t>
            </a:r>
            <a:r>
              <a:rPr lang="ru-RU" sz="28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автору, чтобы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создать</a:t>
            </a:r>
            <a:r>
              <a:rPr lang="ru-RU" sz="28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образ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литературного героя</a:t>
            </a:r>
            <a:r>
              <a:rPr lang="ru-RU" sz="28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ru-RU" sz="2800" dirty="0"/>
          </a:p>
        </p:txBody>
      </p:sp>
      <p:pic>
        <p:nvPicPr>
          <p:cNvPr id="6" name="Picture 2" descr="Ракутин Юрий Михайлович. Собрание графики Красноармейской картинной галере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83768" y="1772816"/>
            <a:ext cx="2808312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4" descr="Ракутин Юрий Михайлович. Собрание графики Красноармейской картинной галереи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92080" y="1772816"/>
            <a:ext cx="2592288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 descr="Ракутин Юрий Михайлович. Собрание графики Красноармейской картинной галереи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83768" y="4149080"/>
            <a:ext cx="2808312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Ракутин Юрий Михайлович. Собрание графики Красноармейской картинной галереи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92080" y="4149080"/>
            <a:ext cx="2592288" cy="252028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67544" y="5877272"/>
            <a:ext cx="3528392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создаёт?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5949280"/>
            <a:ext cx="410612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это сделать?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584" y="5445224"/>
            <a:ext cx="433118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Чтобы создать образ автору надо знать: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 вправо 16"/>
          <p:cNvSpPr/>
          <p:nvPr/>
        </p:nvSpPr>
        <p:spPr>
          <a:xfrm rot="18874991">
            <a:off x="5652838" y="2734168"/>
            <a:ext cx="1312639" cy="551330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88640"/>
            <a:ext cx="78252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Средства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создания образа литературного героя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51920" y="3356992"/>
            <a:ext cx="2066528" cy="129614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герой</a:t>
            </a:r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3779912" y="908720"/>
            <a:ext cx="1994520" cy="136815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имя</a:t>
            </a:r>
            <a:endParaRPr lang="ru-RU" sz="4000" dirty="0"/>
          </a:p>
        </p:txBody>
      </p:sp>
      <p:sp>
        <p:nvSpPr>
          <p:cNvPr id="5" name="Овал 4"/>
          <p:cNvSpPr/>
          <p:nvPr/>
        </p:nvSpPr>
        <p:spPr>
          <a:xfrm>
            <a:off x="0" y="1340768"/>
            <a:ext cx="2808312" cy="10584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портрет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0" y="2996952"/>
            <a:ext cx="3347864" cy="1368152"/>
          </a:xfrm>
          <a:prstGeom prst="ellipse">
            <a:avLst/>
          </a:prstGeom>
          <a:solidFill>
            <a:srgbClr val="F886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внешность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1520" y="5085184"/>
            <a:ext cx="2880320" cy="1008112"/>
          </a:xfrm>
          <a:prstGeom prst="ellipse">
            <a:avLst/>
          </a:prstGeom>
          <a:solidFill>
            <a:srgbClr val="D86F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одежда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635896" y="5301208"/>
            <a:ext cx="2448272" cy="1008112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Род занятий</a:t>
            </a:r>
            <a:endParaRPr lang="ru-RU" sz="3600" dirty="0"/>
          </a:p>
        </p:txBody>
      </p:sp>
      <p:sp>
        <p:nvSpPr>
          <p:cNvPr id="9" name="Овал 8"/>
          <p:cNvSpPr/>
          <p:nvPr/>
        </p:nvSpPr>
        <p:spPr>
          <a:xfrm>
            <a:off x="6516216" y="1700808"/>
            <a:ext cx="2376264" cy="1008112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поведение</a:t>
            </a: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6732240" y="4797152"/>
            <a:ext cx="2232248" cy="1058416"/>
          </a:xfrm>
          <a:prstGeom prst="ellipse">
            <a:avLst/>
          </a:prstGeom>
          <a:solidFill>
            <a:srgbClr val="E824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интерьер</a:t>
            </a:r>
            <a:endParaRPr lang="ru-RU" sz="2400" dirty="0"/>
          </a:p>
        </p:txBody>
      </p:sp>
      <p:sp>
        <p:nvSpPr>
          <p:cNvPr id="11" name="Овал 10"/>
          <p:cNvSpPr/>
          <p:nvPr/>
        </p:nvSpPr>
        <p:spPr>
          <a:xfrm>
            <a:off x="6983760" y="3356992"/>
            <a:ext cx="1980728" cy="1058416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Поступки </a:t>
            </a:r>
            <a:endParaRPr lang="ru-RU" sz="2400" dirty="0"/>
          </a:p>
        </p:txBody>
      </p:sp>
      <p:sp>
        <p:nvSpPr>
          <p:cNvPr id="12" name="Стрелка вверх 11"/>
          <p:cNvSpPr/>
          <p:nvPr/>
        </p:nvSpPr>
        <p:spPr>
          <a:xfrm>
            <a:off x="4572000" y="2420888"/>
            <a:ext cx="484632" cy="97840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644008" y="4653136"/>
            <a:ext cx="432048" cy="618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18712641">
            <a:off x="2992330" y="1946069"/>
            <a:ext cx="484632" cy="1775858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187624" y="2204864"/>
            <a:ext cx="484632" cy="97840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331640" y="4221088"/>
            <a:ext cx="484632" cy="97840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940152" y="3717032"/>
            <a:ext cx="1050416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1929812">
            <a:off x="5767363" y="4625393"/>
            <a:ext cx="1117619" cy="484632"/>
          </a:xfrm>
          <a:prstGeom prst="rightArrow">
            <a:avLst/>
          </a:prstGeom>
          <a:solidFill>
            <a:srgbClr val="E824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475656" y="6237312"/>
            <a:ext cx="652749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 ответили на вопрос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«Что создаёт автор?»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412776"/>
            <a:ext cx="7776864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Художник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рисует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красками,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писатель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рисует при помощи средств художественной изобразительности: 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метафор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сравнений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олицетворений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гипербол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проч.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5229200"/>
            <a:ext cx="77357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 ответили на вопрос: </a:t>
            </a:r>
          </a:p>
          <a:p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Как автор создаёт образ?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08720"/>
            <a:ext cx="6042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Ответим ещё на один вопрос: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348880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Чем отличаются термины </a:t>
            </a:r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«портрет»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«портретная характеристика?»</a:t>
            </a:r>
            <a:endParaRPr lang="ru-RU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861048"/>
            <a:ext cx="8023287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 выяснили, что термин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«портретная характеристика»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более широкое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включающее в себя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ещё 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авторскую оценку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характера, поведения героя.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7263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Теперь поговорим  о наших героях.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1772816"/>
            <a:ext cx="72008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619672" y="1628800"/>
            <a:ext cx="145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Monotype Corsiva" pitchFamily="66" charset="0"/>
              </a:rPr>
              <a:t>Остап</a:t>
            </a:r>
            <a:endParaRPr lang="ru-RU" sz="40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1628800"/>
            <a:ext cx="149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chemeClr val="bg1"/>
                </a:solidFill>
                <a:latin typeface="Monotype Corsiva" pitchFamily="66" charset="0"/>
              </a:rPr>
              <a:t>Андрий</a:t>
            </a:r>
            <a:endParaRPr lang="ru-RU" sz="36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2276872"/>
            <a:ext cx="7666971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начале автор даёт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общий портрет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братьев.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3429000"/>
            <a:ext cx="722896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Но здесь же 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подчёркивает разность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братьев.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Как?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4221088"/>
            <a:ext cx="59616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Братья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одинаковые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разные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7744" y="5445224"/>
            <a:ext cx="2004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Заполним таблицу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908720"/>
            <a:ext cx="145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Monotype Corsiva" pitchFamily="66" charset="0"/>
              </a:rPr>
              <a:t>Остап</a:t>
            </a:r>
            <a:endParaRPr lang="ru-RU" sz="40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8" y="980728"/>
            <a:ext cx="149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chemeClr val="bg1"/>
                </a:solidFill>
                <a:latin typeface="Monotype Corsiva" pitchFamily="66" charset="0"/>
              </a:rPr>
              <a:t>Андрий</a:t>
            </a:r>
            <a:endParaRPr lang="ru-RU" sz="36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412776"/>
            <a:ext cx="72008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915816" y="1484784"/>
            <a:ext cx="242527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Где учились?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1412776"/>
            <a:ext cx="72008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95536" y="1484784"/>
            <a:ext cx="247375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Как учились?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120" y="1484784"/>
            <a:ext cx="247375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Как учились?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2420888"/>
            <a:ext cx="17148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Times New Roman" pitchFamily="18" charset="0"/>
              </a:rPr>
              <a:t>Шалости </a:t>
            </a:r>
          </a:p>
          <a:p>
            <a:r>
              <a:rPr lang="ru-RU" sz="2400" b="1" dirty="0" smtClean="0">
                <a:cs typeface="Times New Roman" pitchFamily="18" charset="0"/>
              </a:rPr>
              <a:t>и проказы?</a:t>
            </a:r>
            <a:endParaRPr lang="ru-RU" sz="2400" b="1" dirty="0"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2348880"/>
            <a:ext cx="17148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cs typeface="Times New Roman" pitchFamily="18" charset="0"/>
              </a:rPr>
              <a:t>Шалости </a:t>
            </a:r>
          </a:p>
          <a:p>
            <a:r>
              <a:rPr lang="ru-RU" sz="2400" b="1" dirty="0" smtClean="0">
                <a:solidFill>
                  <a:schemeClr val="tx1"/>
                </a:solidFill>
                <a:cs typeface="Times New Roman" pitchFamily="18" charset="0"/>
              </a:rPr>
              <a:t>и проказы?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3356992"/>
            <a:ext cx="237626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Ответственность  за проступок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7544" y="3356992"/>
            <a:ext cx="237626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Ответственность  за проступок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987824" y="2204864"/>
            <a:ext cx="245522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Отношение </a:t>
            </a:r>
          </a:p>
          <a:p>
            <a:r>
              <a:rPr lang="ru-RU" sz="2400" b="1" dirty="0" smtClean="0"/>
              <a:t>к бедной матери</a:t>
            </a:r>
          </a:p>
          <a:p>
            <a:r>
              <a:rPr lang="ru-RU" sz="2400" b="1" dirty="0" smtClean="0"/>
              <a:t> своей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691680" y="4221088"/>
            <a:ext cx="545764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Получились ли хорошие воины из них?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4797152"/>
            <a:ext cx="314111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Способен </a:t>
            </a:r>
          </a:p>
          <a:p>
            <a:pPr algn="ctr"/>
            <a:r>
              <a:rPr lang="ru-RU" sz="2800" b="1" dirty="0" smtClean="0"/>
              <a:t>ли предать</a:t>
            </a:r>
          </a:p>
          <a:p>
            <a:r>
              <a:rPr lang="ru-RU" sz="2800" b="1" dirty="0" smtClean="0"/>
              <a:t> своих товарищей?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364088" y="4869160"/>
            <a:ext cx="314111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Способен</a:t>
            </a:r>
          </a:p>
          <a:p>
            <a:r>
              <a:rPr lang="ru-RU" sz="2800" b="1" dirty="0" smtClean="0"/>
              <a:t> ли предать</a:t>
            </a:r>
          </a:p>
          <a:p>
            <a:r>
              <a:rPr lang="ru-RU" sz="2800" b="1" dirty="0" smtClean="0"/>
              <a:t> своих товарищей?</a:t>
            </a:r>
            <a:endParaRPr lang="ru-RU" sz="2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2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96752"/>
            <a:ext cx="816621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вы думаете, почему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Андрий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становится предателем?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04864"/>
            <a:ext cx="684238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Приведите аргументы письменно: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 мы могли  его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оправдать?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4077072"/>
            <a:ext cx="537826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Можно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ли  его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оправдать ?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106</TotalTime>
  <Words>373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Тема2</vt:lpstr>
      <vt:lpstr>Остап и Андрий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Остап и Андрий</dc:title>
  <dc:creator>Наталья</dc:creator>
  <cp:lastModifiedBy>Наталья</cp:lastModifiedBy>
  <cp:revision>13</cp:revision>
  <dcterms:created xsi:type="dcterms:W3CDTF">2014-12-02T00:23:59Z</dcterms:created>
  <dcterms:modified xsi:type="dcterms:W3CDTF">2014-12-07T12:55:55Z</dcterms:modified>
</cp:coreProperties>
</file>