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2" r:id="rId3"/>
    <p:sldId id="261" r:id="rId4"/>
    <p:sldId id="263" r:id="rId5"/>
    <p:sldId id="293" r:id="rId6"/>
    <p:sldId id="296" r:id="rId7"/>
    <p:sldId id="297" r:id="rId8"/>
    <p:sldId id="298" r:id="rId9"/>
    <p:sldId id="299" r:id="rId10"/>
    <p:sldId id="300" r:id="rId11"/>
    <p:sldId id="285" r:id="rId12"/>
    <p:sldId id="286" r:id="rId13"/>
    <p:sldId id="283" r:id="rId14"/>
    <p:sldId id="295" r:id="rId15"/>
    <p:sldId id="288" r:id="rId16"/>
    <p:sldId id="260" r:id="rId17"/>
    <p:sldId id="265" r:id="rId18"/>
    <p:sldId id="267" r:id="rId19"/>
    <p:sldId id="269" r:id="rId20"/>
    <p:sldId id="268" r:id="rId21"/>
    <p:sldId id="270" r:id="rId22"/>
    <p:sldId id="294" r:id="rId23"/>
    <p:sldId id="276" r:id="rId24"/>
    <p:sldId id="271" r:id="rId25"/>
    <p:sldId id="273" r:id="rId26"/>
    <p:sldId id="272" r:id="rId27"/>
    <p:sldId id="274" r:id="rId28"/>
    <p:sldId id="301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C62A"/>
    <a:srgbClr val="BDF5A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7" autoAdjust="0"/>
  </p:normalViewPr>
  <p:slideViewPr>
    <p:cSldViewPr>
      <p:cViewPr varScale="1">
        <p:scale>
          <a:sx n="74" d="100"/>
          <a:sy n="74" d="100"/>
        </p:scale>
        <p:origin x="-1050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9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sideWall>
      <c:spPr>
        <a:gradFill>
          <a:gsLst>
            <a:gs pos="36000">
              <a:sysClr val="window" lastClr="FFFEFF">
                <a:lumMod val="75000"/>
              </a:sys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sideWall>
    <c:backWall>
      <c:spPr>
        <a:gradFill>
          <a:gsLst>
            <a:gs pos="36000">
              <a:sysClr val="window" lastClr="FFFEFF">
                <a:lumMod val="75000"/>
              </a:sys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4.3077773173090222E-2"/>
          <c:y val="1.6134687800143308E-2"/>
          <c:w val="0.94239962109999464"/>
          <c:h val="0.93995159364087832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2008-2009г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 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10 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</c:v>
                </c:pt>
                <c:pt idx="1">
                  <c:v>47.6</c:v>
                </c:pt>
                <c:pt idx="2">
                  <c:v>57.9</c:v>
                </c:pt>
                <c:pt idx="3">
                  <c:v>50</c:v>
                </c:pt>
              </c:numCache>
            </c:numRef>
          </c:val>
        </c:ser>
        <c:shape val="cone"/>
        <c:axId val="71205248"/>
        <c:axId val="71206784"/>
        <c:axId val="67255360"/>
      </c:bar3DChart>
      <c:catAx>
        <c:axId val="71205248"/>
        <c:scaling>
          <c:orientation val="minMax"/>
        </c:scaling>
        <c:axPos val="b"/>
        <c:tickLblPos val="nextTo"/>
        <c:crossAx val="71206784"/>
        <c:crosses val="autoZero"/>
        <c:auto val="1"/>
        <c:lblAlgn val="ctr"/>
        <c:lblOffset val="100"/>
      </c:catAx>
      <c:valAx>
        <c:axId val="71206784"/>
        <c:scaling>
          <c:orientation val="minMax"/>
        </c:scaling>
        <c:axPos val="l"/>
        <c:majorGridlines/>
        <c:numFmt formatCode="General" sourceLinked="1"/>
        <c:tickLblPos val="nextTo"/>
        <c:crossAx val="71205248"/>
        <c:crosses val="autoZero"/>
        <c:crossBetween val="between"/>
      </c:valAx>
      <c:serAx>
        <c:axId val="67255360"/>
        <c:scaling>
          <c:orientation val="minMax"/>
        </c:scaling>
        <c:delete val="1"/>
        <c:axPos val="b"/>
        <c:tickLblPos val="none"/>
        <c:crossAx val="71206784"/>
        <c:crosses val="autoZero"/>
      </c:serAx>
      <c:spPr>
        <a:noFill/>
        <a:ln w="25400">
          <a:noFill/>
        </a:ln>
      </c:spPr>
    </c:plotArea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37376377952756046"/>
          <c:y val="4.1666666666666664E-2"/>
        </c:manualLayout>
      </c:layout>
    </c:title>
    <c:view3D>
      <c:rAngAx val="1"/>
    </c:view3D>
    <c:sideWall>
      <c:spPr>
        <a:gradFill>
          <a:gsLst>
            <a:gs pos="79000">
              <a:srgbClr val="F79646">
                <a:lumMod val="75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sideWall>
    <c:backWall>
      <c:spPr>
        <a:gradFill>
          <a:gsLst>
            <a:gs pos="79000">
              <a:srgbClr val="F79646">
                <a:lumMod val="75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Лист1!$B$7</c:f>
              <c:strCache>
                <c:ptCount val="1"/>
                <c:pt idx="0">
                  <c:v>2009-2010г</c:v>
                </c:pt>
              </c:strCache>
            </c:strRef>
          </c:tx>
          <c:spPr>
            <a:gradFill>
              <a:gsLst>
                <a:gs pos="36000">
                  <a:schemeClr val="accent6">
                    <a:lumMod val="75000"/>
                  </a:scheme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 prstMaterial="dkEdge"/>
          </c:spPr>
          <c:cat>
            <c:strRef>
              <c:f>Лист1!$A$8:$A$11</c:f>
              <c:strCache>
                <c:ptCount val="4"/>
                <c:pt idx="0">
                  <c:v>6 класс</c:v>
                </c:pt>
                <c:pt idx="1">
                  <c:v>7 класс </c:v>
                </c:pt>
                <c:pt idx="2">
                  <c:v>8 класс </c:v>
                </c:pt>
                <c:pt idx="3">
                  <c:v>11 класс </c:v>
                </c:pt>
              </c:strCache>
            </c:strRef>
          </c:cat>
          <c:val>
            <c:numRef>
              <c:f>Лист1!$B$8:$B$11</c:f>
              <c:numCache>
                <c:formatCode>General</c:formatCode>
                <c:ptCount val="4"/>
                <c:pt idx="0">
                  <c:v>60</c:v>
                </c:pt>
                <c:pt idx="1">
                  <c:v>33.300000000000004</c:v>
                </c:pt>
                <c:pt idx="2">
                  <c:v>42.9</c:v>
                </c:pt>
                <c:pt idx="3">
                  <c:v>50</c:v>
                </c:pt>
              </c:numCache>
            </c:numRef>
          </c:val>
        </c:ser>
        <c:shape val="cone"/>
        <c:axId val="71236608"/>
        <c:axId val="71136000"/>
        <c:axId val="0"/>
      </c:bar3DChart>
      <c:catAx>
        <c:axId val="71236608"/>
        <c:scaling>
          <c:orientation val="minMax"/>
        </c:scaling>
        <c:axPos val="b"/>
        <c:tickLblPos val="nextTo"/>
        <c:crossAx val="71136000"/>
        <c:crosses val="autoZero"/>
        <c:auto val="1"/>
        <c:lblAlgn val="ctr"/>
        <c:lblOffset val="100"/>
      </c:catAx>
      <c:valAx>
        <c:axId val="71136000"/>
        <c:scaling>
          <c:orientation val="minMax"/>
        </c:scaling>
        <c:axPos val="l"/>
        <c:majorGridlines/>
        <c:numFmt formatCode="General" sourceLinked="1"/>
        <c:tickLblPos val="nextTo"/>
        <c:crossAx val="71236608"/>
        <c:crosses val="autoZero"/>
        <c:crossBetween val="between"/>
      </c:valAx>
      <c:spPr>
        <a:scene3d>
          <a:camera prst="orthographicFront"/>
          <a:lightRig rig="threePt" dir="t"/>
        </a:scene3d>
        <a:sp3d prstMaterial="plastic"/>
      </c:spPr>
    </c:plotArea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sideWall>
      <c:spPr>
        <a:solidFill>
          <a:srgbClr val="FFFF00"/>
        </a:solidFill>
      </c:spPr>
    </c:sideWall>
    <c:backWall>
      <c:spPr>
        <a:solidFill>
          <a:srgbClr val="FFFF00"/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Лист1!$B$13</c:f>
              <c:strCache>
                <c:ptCount val="1"/>
                <c:pt idx="0">
                  <c:v>2010-2011г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c:spPr>
          <c:cat>
            <c:strRef>
              <c:f>Лист1!$A$14:$A$16</c:f>
              <c:strCache>
                <c:ptCount val="3"/>
                <c:pt idx="0">
                  <c:v>7 класс</c:v>
                </c:pt>
                <c:pt idx="1">
                  <c:v>8 класс </c:v>
                </c:pt>
                <c:pt idx="2">
                  <c:v>9 класс</c:v>
                </c:pt>
              </c:strCache>
            </c:strRef>
          </c:cat>
          <c:val>
            <c:numRef>
              <c:f>Лист1!$B$14:$B$16</c:f>
              <c:numCache>
                <c:formatCode>General</c:formatCode>
                <c:ptCount val="3"/>
                <c:pt idx="0">
                  <c:v>56.3</c:v>
                </c:pt>
                <c:pt idx="1">
                  <c:v>36.800000000000004</c:v>
                </c:pt>
                <c:pt idx="2">
                  <c:v>47.1</c:v>
                </c:pt>
              </c:numCache>
            </c:numRef>
          </c:val>
        </c:ser>
        <c:shape val="cone"/>
        <c:axId val="71160576"/>
        <c:axId val="71162112"/>
        <c:axId val="0"/>
      </c:bar3DChart>
      <c:catAx>
        <c:axId val="71160576"/>
        <c:scaling>
          <c:orientation val="minMax"/>
        </c:scaling>
        <c:axPos val="b"/>
        <c:tickLblPos val="nextTo"/>
        <c:crossAx val="71162112"/>
        <c:crosses val="autoZero"/>
        <c:auto val="1"/>
        <c:lblAlgn val="ctr"/>
        <c:lblOffset val="100"/>
      </c:catAx>
      <c:valAx>
        <c:axId val="71162112"/>
        <c:scaling>
          <c:orientation val="minMax"/>
        </c:scaling>
        <c:axPos val="l"/>
        <c:majorGridlines>
          <c:spPr>
            <a:ln w="19050"/>
          </c:spPr>
        </c:majorGridlines>
        <c:numFmt formatCode="General" sourceLinked="1"/>
        <c:tickLblPos val="nextTo"/>
        <c:crossAx val="71160576"/>
        <c:crosses val="autoZero"/>
        <c:crossBetween val="between"/>
      </c:valAx>
    </c:plotArea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797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200"/>
              <a:t>Мониторинговая карта труда учителя математики и информатики Новиковой С.Н.за 2006-2010г</a:t>
            </a:r>
          </a:p>
        </c:rich>
      </c:tx>
      <c:layout>
        <c:manualLayout>
          <c:xMode val="edge"/>
          <c:yMode val="edge"/>
          <c:x val="0.10233987719860795"/>
          <c:y val="4.2018133034039192E-4"/>
        </c:manualLayout>
      </c:layout>
      <c:spPr>
        <a:noFill/>
        <a:ln w="25358">
          <a:noFill/>
        </a:ln>
      </c:spPr>
    </c:title>
    <c:view3D>
      <c:hPercent val="47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3433298862461424E-2"/>
          <c:y val="0.18305084745762809"/>
          <c:w val="0.94519131334023065"/>
          <c:h val="0.7033898305084819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математика</c:v>
                </c:pt>
              </c:strCache>
            </c:strRef>
          </c:tx>
          <c:spPr>
            <a:solidFill>
              <a:srgbClr val="00FFFF"/>
            </a:solidFill>
            <a:ln w="12679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1.9416600846300768E-3"/>
                  <c:y val="8.4260509809155199E-2"/>
                </c:manualLayout>
              </c:layout>
              <c:showVal val="1"/>
            </c:dLbl>
            <c:dLbl>
              <c:idx val="1"/>
              <c:layout>
                <c:manualLayout>
                  <c:x val="6.4356846810902047E-3"/>
                  <c:y val="8.7490368788648021E-2"/>
                </c:manualLayout>
              </c:layout>
              <c:showVal val="1"/>
            </c:dLbl>
            <c:dLbl>
              <c:idx val="2"/>
              <c:layout>
                <c:manualLayout>
                  <c:x val="5.5058939762829004E-3"/>
                  <c:y val="0.10731242492993462"/>
                </c:manualLayout>
              </c:layout>
              <c:showVal val="1"/>
            </c:dLbl>
            <c:dLbl>
              <c:idx val="3"/>
              <c:layout>
                <c:manualLayout>
                  <c:x val="3.5419771080838292E-3"/>
                  <c:y val="0.10172018328217521"/>
                </c:manualLayout>
              </c:layout>
              <c:showVal val="1"/>
            </c:dLbl>
            <c:spPr>
              <a:noFill/>
              <a:ln w="25358">
                <a:noFill/>
              </a:ln>
            </c:spPr>
            <c:txPr>
              <a:bodyPr/>
              <a:lstStyle/>
              <a:p>
                <a:pPr>
                  <a:defRPr sz="1198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2006-2007</c:v>
                </c:pt>
                <c:pt idx="1">
                  <c:v>2007-2008</c:v>
                </c:pt>
                <c:pt idx="2">
                  <c:v>2008-2009</c:v>
                </c:pt>
                <c:pt idx="3">
                  <c:v>2009-2010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45.4</c:v>
                </c:pt>
                <c:pt idx="1">
                  <c:v>48.6</c:v>
                </c:pt>
                <c:pt idx="2">
                  <c:v>54.7</c:v>
                </c:pt>
                <c:pt idx="3">
                  <c:v>47.9</c:v>
                </c:pt>
              </c:numCache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информатика</c:v>
                </c:pt>
              </c:strCache>
            </c:strRef>
          </c:tx>
          <c:spPr>
            <a:solidFill>
              <a:srgbClr val="FFFFCC"/>
            </a:solidFill>
            <a:ln w="12679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3.701900240753282E-3"/>
                  <c:y val="0.10137853107344634"/>
                </c:manualLayout>
              </c:layout>
              <c:showVal val="1"/>
            </c:dLbl>
            <c:dLbl>
              <c:idx val="1"/>
              <c:layout>
                <c:manualLayout>
                  <c:x val="3.8062356993380187E-3"/>
                  <c:y val="0.13264059789136626"/>
                </c:manualLayout>
              </c:layout>
              <c:showVal val="1"/>
            </c:dLbl>
            <c:dLbl>
              <c:idx val="2"/>
              <c:layout>
                <c:manualLayout>
                  <c:x val="2.6455172937923373E-3"/>
                  <c:y val="0.11839512433827214"/>
                </c:manualLayout>
              </c:layout>
              <c:showVal val="1"/>
            </c:dLbl>
            <c:dLbl>
              <c:idx val="3"/>
              <c:layout>
                <c:manualLayout>
                  <c:x val="6.4210277748374114E-3"/>
                  <c:y val="9.2055162596201973E-2"/>
                </c:manualLayout>
              </c:layout>
              <c:showVal val="1"/>
            </c:dLbl>
            <c:spPr>
              <a:noFill/>
              <a:ln w="25358">
                <a:noFill/>
              </a:ln>
            </c:spPr>
            <c:txPr>
              <a:bodyPr/>
              <a:lstStyle/>
              <a:p>
                <a:pPr>
                  <a:defRPr sz="1198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2006-2007</c:v>
                </c:pt>
                <c:pt idx="1">
                  <c:v>2007-2008</c:v>
                </c:pt>
                <c:pt idx="2">
                  <c:v>2008-2009</c:v>
                </c:pt>
                <c:pt idx="3">
                  <c:v>2009-2010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84.4</c:v>
                </c:pt>
                <c:pt idx="1">
                  <c:v>77.8</c:v>
                </c:pt>
                <c:pt idx="2">
                  <c:v>100</c:v>
                </c:pt>
                <c:pt idx="3">
                  <c:v>59</c:v>
                </c:pt>
              </c:numCache>
            </c:numRef>
          </c:val>
        </c:ser>
        <c:dLbls>
          <c:showVal val="1"/>
        </c:dLbls>
        <c:shape val="box"/>
        <c:axId val="110908928"/>
        <c:axId val="110910464"/>
        <c:axId val="0"/>
      </c:bar3DChart>
      <c:catAx>
        <c:axId val="110908928"/>
        <c:scaling>
          <c:orientation val="minMax"/>
        </c:scaling>
        <c:axPos val="b"/>
        <c:numFmt formatCode="General" sourceLinked="1"/>
        <c:tickLblPos val="low"/>
        <c:spPr>
          <a:ln w="31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98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0910464"/>
        <c:crosses val="autoZero"/>
        <c:auto val="1"/>
        <c:lblAlgn val="ctr"/>
        <c:lblOffset val="100"/>
        <c:tickLblSkip val="1"/>
        <c:tickMarkSkip val="1"/>
      </c:catAx>
      <c:valAx>
        <c:axId val="110910464"/>
        <c:scaling>
          <c:orientation val="minMax"/>
        </c:scaling>
        <c:axPos val="l"/>
        <c:majorGridlines>
          <c:spPr>
            <a:ln w="3170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98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0908928"/>
        <c:crosses val="autoZero"/>
        <c:crossBetween val="between"/>
      </c:valAx>
      <c:spPr>
        <a:noFill/>
        <a:ln w="25358">
          <a:noFill/>
        </a:ln>
      </c:spPr>
    </c:plotArea>
    <c:legend>
      <c:legendPos val="r"/>
      <c:layout>
        <c:manualLayout>
          <c:xMode val="edge"/>
          <c:yMode val="edge"/>
          <c:x val="0.1768355739400207"/>
          <c:y val="0.93633329241417662"/>
          <c:w val="0.70320579110651504"/>
          <c:h val="6.3666707585827972E-2"/>
        </c:manualLayout>
      </c:layout>
      <c:spPr>
        <a:solidFill>
          <a:srgbClr val="FFFFFF"/>
        </a:solidFill>
        <a:ln w="3170">
          <a:solidFill>
            <a:srgbClr val="000000"/>
          </a:solidFill>
          <a:prstDash val="solid"/>
        </a:ln>
      </c:spPr>
      <c:txPr>
        <a:bodyPr/>
        <a:lstStyle/>
        <a:p>
          <a:pPr>
            <a:defRPr sz="1283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998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0.13169</cdr:x>
      <cdr:y>0.07161</cdr:y>
    </cdr:from>
    <cdr:to>
      <cdr:x>0.66595</cdr:x>
      <cdr:y>0.38107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71576" y="266700"/>
          <a:ext cx="4752974" cy="1152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0.30514</cdr:x>
      <cdr:y>0.09622</cdr:y>
    </cdr:from>
    <cdr:to>
      <cdr:x>0.65203</cdr:x>
      <cdr:y>0.25064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99638" y="266699"/>
          <a:ext cx="2273273" cy="428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/>
            <a:t>Качество знаний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0.50208</cdr:x>
      <cdr:y>0.03125</cdr:y>
    </cdr:from>
    <cdr:to>
      <cdr:x>0.70208</cdr:x>
      <cdr:y>0.48958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95525" y="85725"/>
          <a:ext cx="914400" cy="1257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0.17292</cdr:x>
      <cdr:y>0.10417</cdr:y>
    </cdr:from>
    <cdr:to>
      <cdr:x>0.775</cdr:x>
      <cdr:y>0.20139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90575" y="285750"/>
          <a:ext cx="27527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/>
            <a:t>Качество знаний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0.11458</cdr:x>
      <cdr:y>0.08403</cdr:y>
    </cdr:from>
    <cdr:to>
      <cdr:x>0.93542</cdr:x>
      <cdr:y>0.20833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4666" y="285750"/>
          <a:ext cx="4761429" cy="4226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0"/>
            <a:t>Качество знаний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8DBBF-9831-4EAA-ADD4-0FBD82481260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71524-3167-45E3-ABC1-A9B9A3E68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64A630-ABDF-48C6-8F15-642B24B3CD0E}" type="slidenum">
              <a:rPr lang="ru-RU"/>
              <a:pPr/>
              <a:t>3</a:t>
            </a:fld>
            <a:endParaRPr lang="ru-RU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6E53D8-614A-4861-A69D-F719A017E01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BF0554-01DA-4CDC-B19C-E38C667E3C8E}" type="slidenum">
              <a:rPr lang="ru-RU"/>
              <a:pPr/>
              <a:t>11</a:t>
            </a:fld>
            <a:endParaRPr lang="ru-R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ru-RU"/>
              <a:t>Прежде чем говорить об оценки педагогической деятельности учителя, рассмотрим общую направленность  личности учителя:</a:t>
            </a:r>
          </a:p>
          <a:p>
            <a:pPr marL="228600" indent="-228600">
              <a:buFontTx/>
              <a:buAutoNum type="arabicPeriod"/>
            </a:pPr>
            <a:r>
              <a:rPr lang="ru-RU" b="1"/>
              <a:t>Социальная зрелость и гражданская ответственность</a:t>
            </a:r>
          </a:p>
          <a:p>
            <a:pPr marL="228600" indent="-228600">
              <a:buFontTx/>
              <a:buAutoNum type="arabicPeriod"/>
            </a:pPr>
            <a:r>
              <a:rPr lang="ru-RU" b="1"/>
              <a:t>Самоотверженное отношение к избранной профессии</a:t>
            </a:r>
          </a:p>
          <a:p>
            <a:pPr marL="228600" indent="-228600">
              <a:buFontTx/>
              <a:buAutoNum type="arabicPeriod"/>
            </a:pPr>
            <a:r>
              <a:rPr lang="ru-RU" b="1"/>
              <a:t>Высокоразвитые, познавательные интересы</a:t>
            </a:r>
          </a:p>
          <a:p>
            <a:pPr marL="228600" indent="-228600">
              <a:buFontTx/>
              <a:buAutoNum type="arabicPeriod"/>
            </a:pPr>
            <a:r>
              <a:rPr lang="ru-RU" b="1"/>
              <a:t>Профессиональные идеалы, гуманизм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доска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ABCCA76-2908-43B2-B190-E8F90E35BB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E637F-E898-48CC-8185-5B1BBC5FF1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C85FC-538D-4C1B-BE57-890452EB7C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447800" y="6324600"/>
            <a:ext cx="1409700" cy="49053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733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CACFAD6-D2E6-48E2-8F44-BCA33D7C87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D7A76-5825-468E-B1AA-8A1BA5098C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ECB5E-9360-47B5-A1BC-174994656A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6013" y="1600200"/>
            <a:ext cx="3708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76813" y="1600200"/>
            <a:ext cx="37099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6F3DE-7623-43FE-98E7-B1C4BC490D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2097C-E54C-4ECE-9FB2-F39D087A8F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5AD6E-7199-4DEC-B326-B63FE5E2DF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435E5-EE33-4BC6-AA3D-DC3E3C9014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F6B73-8448-4FB2-8A09-2657A48572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DC2C3-2DC6-4FAE-8B0F-AE9C5D0412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0C62A">
                <a:alpha val="60000"/>
              </a:srgb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DF5A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600200"/>
            <a:ext cx="75707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DB20F7-73DE-4FF5-AA26-83ABA308A0BB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1031" name="Picture 7" descr="kniga03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531813"/>
            <a:ext cx="1704975" cy="73898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ido.rudn.ru/psychology/pedagogical_psychology/biograf166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vkontakte.ru/" TargetMode="External"/><Relationship Id="rId3" Type="http://schemas.openxmlformats.org/officeDocument/2006/relationships/hyperlink" Target="http://www.intergu.ru/" TargetMode="External"/><Relationship Id="rId7" Type="http://schemas.openxmlformats.org/officeDocument/2006/relationships/hyperlink" Target="http://kolmogorov.pms.ru/" TargetMode="External"/><Relationship Id="rId2" Type="http://schemas.openxmlformats.org/officeDocument/2006/relationships/hyperlink" Target="http://www.edu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oshkolu.ru/user/" TargetMode="External"/><Relationship Id="rId11" Type="http://schemas.openxmlformats.org/officeDocument/2006/relationships/hyperlink" Target="http://www.school.edu.ru/catalog.asp?cat_ob_no=1165" TargetMode="External"/><Relationship Id="rId5" Type="http://schemas.openxmlformats.org/officeDocument/2006/relationships/hyperlink" Target="http://www.mapryal.org/" TargetMode="External"/><Relationship Id="rId10" Type="http://schemas.openxmlformats.org/officeDocument/2006/relationships/hyperlink" Target="http://festival.1september.ru/" TargetMode="External"/><Relationship Id="rId4" Type="http://schemas.openxmlformats.org/officeDocument/2006/relationships/hyperlink" Target="http://methmath.chat.ru/" TargetMode="External"/><Relationship Id="rId9" Type="http://schemas.openxmlformats.org/officeDocument/2006/relationships/hyperlink" Target="http://archive.1september.ru/mat/2002/21/no21_1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86512" y="2420888"/>
            <a:ext cx="733760" cy="549311"/>
          </a:xfrm>
        </p:spPr>
        <p:txBody>
          <a:bodyPr/>
          <a:lstStyle/>
          <a:p>
            <a:endParaRPr lang="ru-RU" sz="1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11960" y="5301208"/>
            <a:ext cx="4932040" cy="936104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«Самым важным явлением в  школе, самым поучительным предметом, самым живым примером для ученика является сам учитель». 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А. </a:t>
            </a:r>
            <a:r>
              <a:rPr lang="ru-RU" sz="1600" b="1" dirty="0" err="1" smtClean="0">
                <a:solidFill>
                  <a:schemeClr val="tx1"/>
                </a:solidFill>
              </a:rPr>
              <a:t>Дистервег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endParaRPr lang="ru-RU" sz="2800" b="1" i="1" dirty="0" smtClean="0">
              <a:solidFill>
                <a:schemeClr val="tx1"/>
              </a:solidFill>
            </a:endParaRPr>
          </a:p>
        </p:txBody>
      </p:sp>
      <p:pic>
        <p:nvPicPr>
          <p:cNvPr id="7" name="Picture 4" descr="DSC08483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5976" y="1628799"/>
            <a:ext cx="4237874" cy="2724347"/>
          </a:xfrm>
          <a:noFill/>
          <a:ln/>
        </p:spPr>
      </p:pic>
      <p:sp>
        <p:nvSpPr>
          <p:cNvPr id="9" name="Прямоугольник 8"/>
          <p:cNvSpPr/>
          <p:nvPr/>
        </p:nvSpPr>
        <p:spPr>
          <a:xfrm>
            <a:off x="971600" y="404664"/>
            <a:ext cx="78581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  <a:t>Муниципальное общеобразовательное учреждение 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Порецкая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  <a:t>  средняя общеобразовательная  школа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</a:rPr>
              <a:t>С. Поречье Можайского района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286519"/>
            <a:ext cx="1971660" cy="434955"/>
          </a:xfrm>
        </p:spPr>
        <p:txBody>
          <a:bodyPr/>
          <a:lstStyle/>
          <a:p>
            <a:fld id="{829141B6-526D-4C27-839B-C9D749257356}" type="datetime1">
              <a:rPr lang="ru-RU" sz="1800" smtClean="0"/>
              <a:pPr/>
              <a:t>12.02.2012</a:t>
            </a:fld>
            <a:endParaRPr lang="ru-RU" sz="1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Результаты ЕГЭ,  ГИА (с указанием года)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16013" y="1600200"/>
          <a:ext cx="7776467" cy="2671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683"/>
                <a:gridCol w="962713"/>
                <a:gridCol w="841198"/>
                <a:gridCol w="841198"/>
                <a:gridCol w="841198"/>
                <a:gridCol w="841198"/>
                <a:gridCol w="841198"/>
                <a:gridCol w="841198"/>
                <a:gridCol w="1046883"/>
              </a:tblGrid>
              <a:tr h="70982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Предмет/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Число участников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ЕГЭ,   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Число </a:t>
                      </a:r>
                      <a:r>
                        <a:rPr lang="ru-RU" sz="1200" i="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участнико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ГИА   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Среднее количество баллов по итогам ЕГЭ,ГИА  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 том числе получили по итогам ЕГЭ  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5778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800" i="0" dirty="0">
                          <a:latin typeface="Times New Roman"/>
                          <a:ea typeface="Times New Roman"/>
                        </a:rPr>
                        <a:t>математика</a:t>
                      </a:r>
                      <a:endParaRPr lang="ru-RU" sz="18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6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0">
                          <a:latin typeface="Times New Roman"/>
                          <a:ea typeface="Times New Roman"/>
                        </a:rPr>
                        <a:t> «5»</a:t>
                      </a:r>
                      <a:endParaRPr lang="ru-RU" sz="1600" i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0">
                          <a:latin typeface="Times New Roman"/>
                          <a:ea typeface="Times New Roman"/>
                        </a:rPr>
                        <a:t> «4»</a:t>
                      </a:r>
                      <a:endParaRPr lang="ru-RU" sz="1600" i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0">
                          <a:latin typeface="Times New Roman"/>
                          <a:ea typeface="Times New Roman"/>
                        </a:rPr>
                        <a:t> «3»</a:t>
                      </a:r>
                      <a:endParaRPr lang="ru-RU" sz="1600" i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600" i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5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Times New Roman"/>
                        </a:rPr>
                        <a:t>2010 г</a:t>
                      </a:r>
                      <a:endParaRPr lang="ru-RU" sz="1600" i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Times New Roman"/>
                        </a:rPr>
                        <a:t>11класс</a:t>
                      </a:r>
                      <a:endParaRPr lang="ru-RU" sz="16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6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i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 i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 i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 i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i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5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Times New Roman"/>
                        </a:rPr>
                        <a:t>2011 г</a:t>
                      </a:r>
                      <a:endParaRPr lang="ru-RU" sz="1600" i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Times New Roman"/>
                        </a:rPr>
                        <a:t>9 класс</a:t>
                      </a:r>
                      <a:endParaRPr lang="ru-RU" sz="16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Times New Roman"/>
                        </a:rPr>
                        <a:t> -</a:t>
                      </a:r>
                      <a:endParaRPr lang="ru-RU" sz="16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6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i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6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i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923928" y="5313054"/>
            <a:ext cx="352839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Количество выпускников, обучавшихся в классах аттестуемого, награжденных   серебряными медалями (в динамике за 3 года)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-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 ученица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2" descr="E:\мои документы\Мои рисунки\ЕГЭ, ГИА\EGE_in_Russian_11_class_demo_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581128"/>
            <a:ext cx="1683515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2411760" y="764704"/>
            <a:ext cx="6128990" cy="8608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rgbClr val="00008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Общая направленность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rgbClr val="00008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личности учителя.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67545" y="2204864"/>
            <a:ext cx="8496944" cy="864096"/>
          </a:xfrm>
          <a:prstGeom prst="rect">
            <a:avLst/>
          </a:prstGeom>
          <a:solidFill>
            <a:srgbClr val="FFFF99"/>
          </a:solidFill>
          <a:ln w="4445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Социальная зрелость и гражданская ответственность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619671" y="5589240"/>
            <a:ext cx="6552729" cy="936103"/>
          </a:xfrm>
          <a:prstGeom prst="rect">
            <a:avLst/>
          </a:prstGeom>
          <a:solidFill>
            <a:srgbClr val="FFFF99"/>
          </a:solidFill>
          <a:ln w="4445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Профессиональные идеалы, гуманизм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1331640" y="4293096"/>
            <a:ext cx="7488831" cy="1080119"/>
          </a:xfrm>
          <a:prstGeom prst="rect">
            <a:avLst/>
          </a:prstGeom>
          <a:solidFill>
            <a:srgbClr val="FFFF99"/>
          </a:solidFill>
          <a:ln w="4445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Высокоразвитые, познавательные интересы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395535" y="3284984"/>
            <a:ext cx="8497639" cy="792087"/>
          </a:xfrm>
          <a:prstGeom prst="rect">
            <a:avLst/>
          </a:prstGeom>
          <a:solidFill>
            <a:srgbClr val="FFFF99"/>
          </a:solidFill>
          <a:ln w="4445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Самоотверженное отношение к избранной профессии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animBg="1"/>
      <p:bldP spid="17415" grpId="0" animBg="1"/>
      <p:bldP spid="17416" grpId="0" animBg="1"/>
      <p:bldP spid="174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kern="1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rgbClr val="00008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Спецефические</a:t>
            </a:r>
            <a:r>
              <a:rPr lang="ru-RU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rgbClr val="00008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свойства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28800"/>
            <a:ext cx="7570787" cy="4525963"/>
          </a:xfrm>
        </p:spPr>
        <p:txBody>
          <a:bodyPr/>
          <a:lstStyle/>
          <a:p>
            <a:r>
              <a:rPr lang="ru-RU" sz="1600" b="1" i="1" dirty="0" smtClean="0"/>
              <a:t>организаторские</a:t>
            </a:r>
            <a:r>
              <a:rPr lang="ru-RU" sz="1600" dirty="0" smtClean="0"/>
              <a:t> (организованность, деловитость, инициативность, требовательность, самокритичность); </a:t>
            </a:r>
          </a:p>
          <a:p>
            <a:r>
              <a:rPr lang="ru-RU" sz="1600" b="1" i="1" dirty="0" smtClean="0"/>
              <a:t>коммуникативные</a:t>
            </a:r>
            <a:r>
              <a:rPr lang="ru-RU" sz="1600" dirty="0" smtClean="0"/>
              <a:t> (справедливость, внимательность, приветливость, открытость, доброжелательность, скромность, чуткость, тактичность); </a:t>
            </a:r>
          </a:p>
          <a:p>
            <a:r>
              <a:rPr lang="ru-RU" sz="1600" b="1" i="1" dirty="0" smtClean="0"/>
              <a:t>перцептивно-гностические</a:t>
            </a:r>
            <a:r>
              <a:rPr lang="ru-RU" sz="1600" b="1" dirty="0" smtClean="0"/>
              <a:t> </a:t>
            </a:r>
            <a:r>
              <a:rPr lang="ru-RU" sz="1600" dirty="0" smtClean="0"/>
              <a:t>(наблюдательность, интеллектуальная активность, исследовательский стиль, гибкость, оригинальность и критичность мышления, способность к нестандартным решениям, чувство нового, интуиция, объективность и бережное и внимательное отношение к опыту старших коллег, потребность в постоянном обновлении и обогащении знаний); </a:t>
            </a:r>
          </a:p>
          <a:p>
            <a:r>
              <a:rPr lang="ru-RU" sz="1600" b="1" i="1" dirty="0" smtClean="0"/>
              <a:t>экспрессивные</a:t>
            </a:r>
            <a:r>
              <a:rPr lang="ru-RU" sz="1600" dirty="0" smtClean="0"/>
              <a:t> (высокий эмоционально-волевой тонус, оптимизм, эмоциональная восприимчивость и отзывчивость, самообладание, толерантность, выдержка, чувство юмора); </a:t>
            </a:r>
          </a:p>
          <a:p>
            <a:r>
              <a:rPr lang="ru-RU" sz="1600" b="1" i="1" dirty="0" smtClean="0"/>
              <a:t>профессиональная работоспособность</a:t>
            </a:r>
            <a:r>
              <a:rPr lang="ru-RU" sz="1600" dirty="0" smtClean="0"/>
              <a:t>; </a:t>
            </a:r>
          </a:p>
          <a:p>
            <a:r>
              <a:rPr lang="ru-RU" sz="1600" b="1" i="1" dirty="0" smtClean="0"/>
              <a:t>физическое и психическое здоровье</a:t>
            </a:r>
            <a:r>
              <a:rPr lang="ru-RU" sz="1600" b="1" dirty="0" smtClean="0"/>
              <a:t>. </a:t>
            </a:r>
          </a:p>
          <a:p>
            <a:endParaRPr lang="ru-RU" sz="1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12160" y="4941168"/>
            <a:ext cx="2736304" cy="1512168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2074242"/>
          </a:xfrm>
        </p:spPr>
        <p:txBody>
          <a:bodyPr/>
          <a:lstStyle/>
          <a:p>
            <a:r>
              <a:rPr lang="ru-RU" sz="2400" b="1" i="1" u="sng" dirty="0" smtClean="0">
                <a:solidFill>
                  <a:schemeClr val="tx1"/>
                </a:solidFill>
              </a:rPr>
              <a:t>Наградные материалы: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«Ветеран труда»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Почетная грамота  Главы администрации Можайского муниципального района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2780928"/>
            <a:ext cx="4536504" cy="3345235"/>
          </a:xfrm>
        </p:spPr>
        <p:txBody>
          <a:bodyPr/>
          <a:lstStyle/>
          <a:p>
            <a:r>
              <a:rPr lang="ru-RU" sz="2400" dirty="0" smtClean="0"/>
              <a:t>Как правильно указывал </a:t>
            </a:r>
            <a:r>
              <a:rPr lang="ru-RU" sz="2400" dirty="0" smtClean="0">
                <a:hlinkClick r:id="rId2"/>
              </a:rPr>
              <a:t>А.С. Макаренко</a:t>
            </a:r>
            <a:r>
              <a:rPr lang="ru-RU" sz="2400" dirty="0" smtClean="0"/>
              <a:t>, ученики простят своим учителям и сухость и даже придирчивость, но не простят плохого знания дела. Выше всего ценят они в педагоге мастерство, глубокое знание предмета, ясную мысль. </a:t>
            </a:r>
          </a:p>
          <a:p>
            <a:endParaRPr lang="ru-RU" sz="2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 l="10748" r="8432" b="-2475"/>
          <a:stretch>
            <a:fillRect/>
          </a:stretch>
        </p:blipFill>
        <p:spPr bwMode="auto">
          <a:xfrm>
            <a:off x="1907704" y="2348880"/>
            <a:ext cx="149159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u="sng" dirty="0" smtClean="0">
                <a:solidFill>
                  <a:schemeClr val="tx1"/>
                </a:solidFill>
              </a:rPr>
              <a:t>Повышение квалификации: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268760"/>
            <a:ext cx="7668344" cy="4857403"/>
          </a:xfrm>
        </p:spPr>
        <p:txBody>
          <a:bodyPr/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2006г.    по теме «Методика преподавания информатики в средней школе»;  72ч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2008г.   по программе повышения квалификации школьных управленческих команд: «Основные направления реализации РКПМО»;  72ч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2008г.   по теме «Методика нестандартных и конкурсных задач по математике»   72ч</a:t>
            </a:r>
          </a:p>
          <a:p>
            <a:pPr lvl="0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2009г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Основы применения интерактивной доски в образовательном процессе.  36ч</a:t>
            </a:r>
          </a:p>
          <a:p>
            <a:pPr lvl="0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Инвариантный академический модуль «Образование 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и____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общество.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Актуальные проблемы психологии и педагогики»  (  2011г    -  36ч_)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3968" y="5013176"/>
            <a:ext cx="2448272" cy="1656184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Позитивные результаты деятельности учителя </a:t>
            </a:r>
            <a:br>
              <a:rPr lang="ru-RU" sz="2400" b="1" dirty="0" smtClean="0"/>
            </a:br>
            <a:r>
              <a:rPr lang="ru-RU" sz="2400" b="1" dirty="0" smtClean="0"/>
              <a:t>по выполнению функций классного руководителя.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6013" y="1124744"/>
            <a:ext cx="7570787" cy="500141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/>
              <a:t> </a:t>
            </a:r>
            <a:r>
              <a:rPr lang="ru-RU" sz="1600" dirty="0" smtClean="0"/>
              <a:t>Организация устойчивых рабочих групп, органов самоуправления учащихся в классе, поддержка детских объединений. </a:t>
            </a:r>
          </a:p>
          <a:p>
            <a:pPr>
              <a:lnSpc>
                <a:spcPct val="90000"/>
              </a:lnSpc>
            </a:pPr>
            <a:r>
              <a:rPr lang="ru-RU" sz="1600" dirty="0" smtClean="0"/>
              <a:t>2. Участие в конкурсе «Самый классный </a:t>
            </a:r>
            <a:r>
              <a:rPr lang="ru-RU" sz="1600" dirty="0" err="1" smtClean="0"/>
              <a:t>классный</a:t>
            </a:r>
            <a:r>
              <a:rPr lang="ru-RU" sz="1600" dirty="0" smtClean="0"/>
              <a:t>» </a:t>
            </a:r>
          </a:p>
          <a:p>
            <a:pPr>
              <a:lnSpc>
                <a:spcPct val="90000"/>
              </a:lnSpc>
            </a:pPr>
            <a:r>
              <a:rPr lang="ru-RU" sz="1600" dirty="0" smtClean="0"/>
              <a:t>3. Доля обучающихся от общего количества учащихся в классе, совершивших правонарушения и преступления. _________________</a:t>
            </a:r>
          </a:p>
          <a:p>
            <a:pPr>
              <a:lnSpc>
                <a:spcPct val="90000"/>
              </a:lnSpc>
            </a:pPr>
            <a:r>
              <a:rPr lang="ru-RU" sz="1600" dirty="0" smtClean="0"/>
              <a:t>5. Доля обучающихся класса, получивших дипломы и призы за представление учреждения в конкурсах художественной самодеятельности. __________________________________________</a:t>
            </a:r>
          </a:p>
          <a:p>
            <a:pPr>
              <a:lnSpc>
                <a:spcPct val="90000"/>
              </a:lnSpc>
            </a:pPr>
            <a:r>
              <a:rPr lang="ru-RU" sz="1600" dirty="0" smtClean="0"/>
              <a:t>6. Доля учащихся класса, получивших дипломы и призы за победы в спортивных состязаниях. _____________________________________</a:t>
            </a:r>
          </a:p>
          <a:p>
            <a:pPr>
              <a:lnSpc>
                <a:spcPct val="90000"/>
              </a:lnSpc>
            </a:pPr>
            <a:r>
              <a:rPr lang="ru-RU" sz="1600" dirty="0" smtClean="0"/>
              <a:t>7. Организация работы у учащимися в каникулярное время. </a:t>
            </a:r>
          </a:p>
          <a:p>
            <a:pPr>
              <a:lnSpc>
                <a:spcPct val="90000"/>
              </a:lnSpc>
            </a:pPr>
            <a:r>
              <a:rPr lang="ru-RU" sz="1600" dirty="0" smtClean="0"/>
              <a:t>8. Участие обучающихся в решении проблем местного социума (с указанием названия  акции). </a:t>
            </a:r>
          </a:p>
          <a:p>
            <a:pPr>
              <a:lnSpc>
                <a:spcPct val="90000"/>
              </a:lnSpc>
            </a:pPr>
            <a:r>
              <a:rPr lang="ru-RU" sz="1600" dirty="0" smtClean="0"/>
              <a:t>9. Доля семей, постоянно принимающих участие в жизни классного коллектива, от общего числа семей </a:t>
            </a:r>
            <a:r>
              <a:rPr lang="ru-RU" sz="1600" dirty="0" err="1" smtClean="0"/>
              <a:t>класса._______________________</a:t>
            </a:r>
            <a:endParaRPr lang="ru-RU" sz="1600" dirty="0" smtClean="0"/>
          </a:p>
          <a:p>
            <a:endParaRPr lang="ru-RU" sz="1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63888" y="5229200"/>
            <a:ext cx="1728192" cy="1142660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u="sng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Методическая тема :</a:t>
            </a:r>
            <a:r>
              <a:rPr lang="ru-RU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ru-RU" sz="28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i="1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Использование </a:t>
            </a:r>
            <a:r>
              <a:rPr lang="ru-RU" sz="2400" i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инновационных технологий на уроках математики.</a:t>
            </a:r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решении этой задачи для себя вижу следующие пути.</a:t>
            </a:r>
          </a:p>
          <a:p>
            <a:pPr lvl="0"/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активизации познавательной деятельности учащихся на уроках математики и  информатики представляю учебный материал в 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мультимедийном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интерактивном виде. </a:t>
            </a:r>
          </a:p>
          <a:p>
            <a:endParaRPr lang="ru-RU" dirty="0"/>
          </a:p>
        </p:txBody>
      </p:sp>
      <p:pic>
        <p:nvPicPr>
          <p:cNvPr id="6" name="Picture 8" descr="e-mail_456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14290"/>
            <a:ext cx="16557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Для  активизации познавательного интереса обучающихся к другим областям знаний на уроках информатики средствами информационных технологий помогают </a:t>
            </a:r>
            <a:r>
              <a:rPr lang="ru-RU" sz="20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межпредметные</a:t>
            </a:r>
            <a:r>
              <a:rPr lang="ru-RU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связи.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357298"/>
            <a:ext cx="7570787" cy="4768865"/>
          </a:xfrm>
        </p:spPr>
        <p:txBody>
          <a:bodyPr/>
          <a:lstStyle/>
          <a:p>
            <a:pPr lvl="0">
              <a:buNone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Использую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такие средства: </a:t>
            </a:r>
          </a:p>
          <a:p>
            <a:pPr lvl="1"/>
            <a:r>
              <a:rPr lang="ru-RU" sz="1800" dirty="0">
                <a:solidFill>
                  <a:schemeClr val="tx1"/>
                </a:solidFill>
                <a:latin typeface="+mn-lt"/>
              </a:rPr>
              <a:t>решение проблем других областей средствами информационных технологий (например, построение динамики популяций в MS </a:t>
            </a:r>
            <a:r>
              <a:rPr lang="ru-RU" sz="1800" dirty="0" err="1">
                <a:solidFill>
                  <a:schemeClr val="tx1"/>
                </a:solidFill>
                <a:latin typeface="+mn-lt"/>
              </a:rPr>
              <a:t>Excel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; рисование   в графическом редакторе или создание плаката или стенда для кабинета математики; составление программы, решающей физическую, химическую, математическую или иную задачу); </a:t>
            </a:r>
          </a:p>
          <a:p>
            <a:pPr lvl="1"/>
            <a:r>
              <a:rPr lang="ru-RU" sz="1800" dirty="0">
                <a:solidFill>
                  <a:schemeClr val="tx1"/>
                </a:solidFill>
                <a:latin typeface="+mn-lt"/>
              </a:rPr>
              <a:t> внедрение знаний из других областей в задачи, решаемые информатикой (часто в проектной деятельности требуются знания из других дисциплин, иногда можно типовые задачи разбавлять терминами разных областей знаний); </a:t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r>
              <a:rPr lang="ru-RU" sz="1800" dirty="0">
                <a:solidFill>
                  <a:schemeClr val="tx1"/>
                </a:solidFill>
                <a:latin typeface="+mn-lt"/>
              </a:rPr>
              <a:t>Хочется лишь отметить, что связь между предметами всегда можно найти, даже если она не явно видна. Компьютер сегодня проникает во все сферы жизни, становясь инструментом решения многих проблем</a:t>
            </a:r>
          </a:p>
          <a:p>
            <a:endParaRPr lang="ru-RU" sz="1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357826"/>
            <a:ext cx="1000132" cy="129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28" y="1340767"/>
          <a:ext cx="7286676" cy="4862198"/>
        </p:xfrm>
        <a:graphic>
          <a:graphicData uri="http://schemas.openxmlformats.org/drawingml/2006/table">
            <a:tbl>
              <a:tblPr/>
              <a:tblGrid>
                <a:gridCol w="476699"/>
                <a:gridCol w="2111093"/>
                <a:gridCol w="123432"/>
                <a:gridCol w="1238564"/>
                <a:gridCol w="953397"/>
                <a:gridCol w="705716"/>
                <a:gridCol w="724379"/>
                <a:gridCol w="953396"/>
              </a:tblGrid>
              <a:tr h="424825">
                <a:tc rowSpan="2"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000" b="1" kern="1200" dirty="0" err="1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0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000" b="1" kern="1200" dirty="0" err="1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п</a:t>
                      </a:r>
                      <a:endParaRPr lang="ru-RU" sz="1000" b="1" kern="1200" dirty="0">
                        <a:solidFill>
                          <a:srgbClr val="FFFFF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679" marR="40679" marT="40679" marB="4067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Показатели</a:t>
                      </a:r>
                    </a:p>
                  </a:txBody>
                  <a:tcPr marL="40679" marR="40679" marT="40679" marB="4067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Подтверждающие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документы</a:t>
                      </a:r>
                    </a:p>
                  </a:txBody>
                  <a:tcPr marL="40679" marR="40679" marT="40679" marB="4067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Количество баллов по каждому показателю</a:t>
                      </a:r>
                    </a:p>
                  </a:txBody>
                  <a:tcPr marL="40679" marR="40679" marT="40679" marB="4067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4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0679" marR="40679" marT="40679" marB="4067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40679" marR="40679" marT="40679" marB="4067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40679" marR="40679" marT="40679" marB="4067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40679" marR="40679" marT="40679" marB="4067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243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006F6C"/>
                          </a:solidFill>
                          <a:latin typeface="+mn-lt"/>
                          <a:ea typeface="Calibri"/>
                          <a:cs typeface="Times New Roman"/>
                        </a:rPr>
                        <a:t>2.2.</a:t>
                      </a:r>
                    </a:p>
                  </a:txBody>
                  <a:tcPr marL="14370" marR="14370" marT="14370" marB="143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Награды</a:t>
                      </a:r>
                    </a:p>
                  </a:txBody>
                  <a:tcPr marL="14370" marR="14370" marT="14370" marB="143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5885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2.2.1</a:t>
                      </a: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Награды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и поощрения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            педагога в                </a:t>
                      </a: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межаттестационный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период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00" marR="72000" marT="72000" marB="72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113665"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ru-RU" sz="1400" b="0" i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13665"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Грамоты, благодарности и др., выписки из приказов </a:t>
                      </a: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13665"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Школьный уровень</a:t>
                      </a: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Муницип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Уровень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Почетная грамота  Главы администрации Можайского муниципального района</a:t>
                      </a: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Регион. Уровень</a:t>
                      </a:r>
                    </a:p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ru-RU" sz="1400" b="0" i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Федеральный </a:t>
                      </a: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уровень</a:t>
                      </a:r>
                    </a:p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ru-RU" sz="1400" b="0" i="1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«Ветеран труда»</a:t>
                      </a:r>
                    </a:p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ru-RU" sz="1400" b="0" i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70482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00" marR="72000" marT="72000" marB="72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113665"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ru-RU" sz="1400" b="0" i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13665"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Почетная грамота </a:t>
                      </a:r>
                      <a:endParaRPr lang="ru-RU" sz="1200" b="0" i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ru-RU" sz="1400" b="0" i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ru-RU" sz="1400" b="0" i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357167"/>
          <a:ext cx="8143929" cy="6391700"/>
        </p:xfrm>
        <a:graphic>
          <a:graphicData uri="http://schemas.openxmlformats.org/drawingml/2006/table">
            <a:tbl>
              <a:tblPr/>
              <a:tblGrid>
                <a:gridCol w="71438"/>
                <a:gridCol w="2000264"/>
                <a:gridCol w="1571634"/>
                <a:gridCol w="1000132"/>
                <a:gridCol w="1000132"/>
                <a:gridCol w="1071570"/>
                <a:gridCol w="1428759"/>
              </a:tblGrid>
              <a:tr h="774063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006F6C"/>
                          </a:solidFill>
                          <a:latin typeface="+mn-lt"/>
                          <a:ea typeface="Calibri"/>
                          <a:cs typeface="Times New Roman"/>
                        </a:rPr>
                        <a:t>2.3</a:t>
                      </a:r>
                    </a:p>
                  </a:txBody>
                  <a:tcPr marL="14370" marR="14370" marT="14370" marB="143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gridSpan="6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b="1" i="1" kern="1200" dirty="0" smtClean="0">
                        <a:solidFill>
                          <a:srgbClr val="006F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80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kern="1200" dirty="0" smtClean="0">
                          <a:solidFill>
                            <a:srgbClr val="006F6C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Профессиональное развитие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b="1" i="1" kern="1200" dirty="0" smtClean="0">
                        <a:solidFill>
                          <a:srgbClr val="006F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370" marR="14370" marT="14370" marB="143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385">
                <a:tc rowSpan="2"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ru-RU" sz="80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370" marR="14370" marT="14370" marB="143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Показатели</a:t>
                      </a:r>
                    </a:p>
                  </a:txBody>
                  <a:tcPr marL="14370" marR="14370" marT="14370" marB="143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Подтверждающие</a:t>
                      </a: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 документы</a:t>
                      </a:r>
                    </a:p>
                  </a:txBody>
                  <a:tcPr marL="14370" marR="14370" marT="14370" marB="143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Количество баллов по каждому показателю</a:t>
                      </a: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3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717000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2.3.1.</a:t>
                      </a: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Повышение квалификации</a:t>
                      </a:r>
                    </a:p>
                    <a:p>
                      <a:pPr marL="108000"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Освоение индивидуальной программы ПК в 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полном объеме</a:t>
                      </a:r>
                    </a:p>
                    <a:p>
                      <a:pPr marL="108000"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</a:rPr>
                        <a:t>Методика преподавания информатики в средней школе»;</a:t>
                      </a:r>
                      <a:endParaRPr lang="ru-RU" sz="1200" b="1" i="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Квалификационные аттестаты </a:t>
                      </a:r>
                      <a:r>
                        <a:rPr lang="ru-RU" sz="1200" b="1" i="0" kern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региональн</a:t>
                      </a: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. сетевой системы 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ПК,Документы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b="1" i="0" kern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гос</a:t>
                      </a: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. обр. учреждений, имеющих </a:t>
                      </a:r>
                      <a:r>
                        <a:rPr lang="ru-RU" sz="1200" b="1" i="0" kern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свид-во</a:t>
                      </a: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о </a:t>
                      </a:r>
                      <a:r>
                        <a:rPr lang="ru-RU" sz="1200" b="1" i="0" kern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гос</a:t>
                      </a: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b="1" i="0" kern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аккредитеции</a:t>
                      </a:r>
                      <a:endParaRPr lang="ru-RU" sz="1200" b="1" i="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менее </a:t>
                      </a: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72 ч.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Вариативные программы курсов</a:t>
                      </a: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b="1" i="0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72-180 </a:t>
                      </a: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ч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ru-RU" sz="1200" b="1" i="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Вариативные программы 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курсов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</a:rPr>
                        <a:t>2006г</a:t>
                      </a:r>
                      <a:endParaRPr lang="ru-RU" sz="1200" b="1" i="0" dirty="0" smtClean="0"/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b="1" i="0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216 </a:t>
                      </a: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ч.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Вариативные программы курсов</a:t>
                      </a: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b="1" i="0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216 </a:t>
                      </a: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ч.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Инвариант академический + инвариант кафедральный + вариативные программы 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курсов</a:t>
                      </a: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54789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2.3.2.</a:t>
                      </a: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«Методика нестандартных и конкурсных задач по математике</a:t>
                      </a:r>
                    </a:p>
                    <a:p>
                      <a:pPr algn="ctr"/>
                      <a:endParaRPr lang="ru-RU" sz="12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i="0" dirty="0"/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i="0" dirty="0"/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2008г</a:t>
                      </a:r>
                      <a:endParaRPr lang="ru-RU" sz="1200" b="1" i="0" dirty="0"/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i="0" dirty="0"/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i="0" dirty="0"/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54111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реализации РКПМО»;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2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i="0" dirty="0"/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i="0" dirty="0"/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/>
                        <a:t>2008</a:t>
                      </a:r>
                      <a:endParaRPr lang="ru-RU" sz="1200" b="1" i="0" dirty="0"/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i="0" dirty="0"/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i="0" dirty="0"/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03207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2.3.3.</a:t>
                      </a: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Основы применения интерактивной доски в образовательном процессе.</a:t>
                      </a:r>
                    </a:p>
                    <a:p>
                      <a:pPr lvl="0" algn="ctr"/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2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i="0" dirty="0"/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/>
                        <a:t>2009</a:t>
                      </a:r>
                      <a:endParaRPr lang="ru-RU" sz="1200" b="1" i="0" dirty="0"/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i="0"/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i="0" dirty="0"/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i="0" dirty="0"/>
                    </a:p>
                  </a:txBody>
                  <a:tcPr marL="14370" marR="14370" marT="14370" marB="143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762000" y="2571750"/>
            <a:ext cx="7620000" cy="192881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3A1D00"/>
                </a:solidFill>
                <a:latin typeface="Times New Roman" pitchFamily="18" charset="0"/>
                <a:cs typeface="Times New Roman" pitchFamily="18" charset="0"/>
              </a:rPr>
              <a:t>Раздел 1</a:t>
            </a:r>
            <a:br>
              <a:rPr lang="ru-RU" b="1" smtClean="0">
                <a:solidFill>
                  <a:srgbClr val="3A1D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smtClean="0">
              <a:solidFill>
                <a:srgbClr val="3A1D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3A1D00"/>
                </a:solidFill>
                <a:latin typeface="Times New Roman" pitchFamily="18" charset="0"/>
                <a:cs typeface="Times New Roman" pitchFamily="18" charset="0"/>
              </a:rPr>
              <a:t>Общие </a:t>
            </a:r>
          </a:p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3A1D00"/>
                </a:solidFill>
                <a:latin typeface="Times New Roman" pitchFamily="18" charset="0"/>
                <a:cs typeface="Times New Roman" pitchFamily="18" charset="0"/>
              </a:rPr>
              <a:t>сведения об учителе</a:t>
            </a:r>
            <a:endParaRPr lang="ru-RU" smtClean="0"/>
          </a:p>
        </p:txBody>
      </p:sp>
      <p:pic>
        <p:nvPicPr>
          <p:cNvPr id="6" name="Picture 2" descr="H:\Documents and Settings\Aida\Рабочий стол\ПРО создание презнетаций шаблонов... и всё!\МОИ шаблоны ЭКСПЕРИМЕНТы\c6083dc3afa8a7a217aa7cd89793e6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3" y="589340"/>
            <a:ext cx="2428892" cy="1178727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pic>
        <p:nvPicPr>
          <p:cNvPr id="37890" name="Picture 2" descr="http://uchitel.3dn.ru/_ld/48/6737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229200"/>
            <a:ext cx="952500" cy="88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62" y="1000107"/>
          <a:ext cx="7500990" cy="5497212"/>
        </p:xfrm>
        <a:graphic>
          <a:graphicData uri="http://schemas.openxmlformats.org/drawingml/2006/table">
            <a:tbl>
              <a:tblPr/>
              <a:tblGrid>
                <a:gridCol w="473036"/>
                <a:gridCol w="2230024"/>
                <a:gridCol w="1148800"/>
                <a:gridCol w="1081224"/>
                <a:gridCol w="1216377"/>
                <a:gridCol w="1351529"/>
              </a:tblGrid>
              <a:tr h="738402">
                <a:tc rowSpan="2"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161" marR="49161" marT="49161" marB="4916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Показатели</a:t>
                      </a:r>
                    </a:p>
                  </a:txBody>
                  <a:tcPr marL="49161" marR="49161" marT="49161" marB="4916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Подтверждаю-щие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документы</a:t>
                      </a:r>
                    </a:p>
                  </a:txBody>
                  <a:tcPr marL="49161" marR="49161" marT="49161" marB="4916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Количество баллов по каждому показателю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(баллы не суммируются)</a:t>
                      </a:r>
                    </a:p>
                  </a:txBody>
                  <a:tcPr marL="49161" marR="49161" marT="49161" marB="4916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6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9161" marR="49161" marT="49161" marB="4916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9161" marR="49161" marT="49161" marB="4916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150</a:t>
                      </a:r>
                    </a:p>
                  </a:txBody>
                  <a:tcPr marL="49161" marR="49161" marT="49161" marB="4916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11682"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endParaRPr lang="ru-RU" sz="1400" b="1" i="1" kern="1200" dirty="0">
                        <a:solidFill>
                          <a:srgbClr val="006F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006F6C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Продуктивность и эффективность образовательной деятельности</a:t>
                      </a:r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1922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3.1.</a:t>
                      </a:r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Доля обучающихся,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показавших результаты на уровне или выше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среднерегиональных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результатов (средние данные за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межаттестационный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период) по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результатам итоговой аттестации в форме ГИА, ЕГЭ.</a:t>
                      </a:r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Результаты </a:t>
                      </a:r>
                      <a:endParaRPr lang="ru-RU" sz="1200" b="0" i="1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ГИА</a:t>
                      </a:r>
                      <a:r>
                        <a:rPr lang="ru-RU" sz="1200" b="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, ЕГЭ</a:t>
                      </a:r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Ниже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среднерегио-нальных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результатов </a:t>
                      </a:r>
                      <a:endParaRPr lang="ru-RU" sz="1100" b="0" i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уровне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среднерегио-нальных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результатов </a:t>
                      </a:r>
                      <a:endParaRPr lang="ru-RU" sz="1200" b="0" i="1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ru-RU" sz="1200" b="0" i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Вышее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среднерегио-нальных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результатов </a:t>
                      </a:r>
                      <a:endParaRPr lang="ru-RU" sz="1200" b="0" i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81202">
                <a:tc rowSpan="2"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3.2.</a:t>
                      </a:r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Доля обучающихся, успевающих на «4» и «5» по результатам внешнего контроля</a:t>
                      </a:r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Результаты внешнего контроля</a:t>
                      </a:r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менее 33%</a:t>
                      </a:r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до 66 %</a:t>
                      </a:r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66 % и более</a:t>
                      </a:r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6705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ru-RU" sz="1200" b="0" i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81202">
                <a:tc rowSpan="2"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3.3.</a:t>
                      </a:r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Доля обучающихся, успевающих на «4» и «5» по результатам внутреннего контроля</a:t>
                      </a:r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Результаты внутреннего контроля</a:t>
                      </a:r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менее 33%</a:t>
                      </a:r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до 66 %</a:t>
                      </a:r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66 % и более</a:t>
                      </a:r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6705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ru-RU" sz="1200" b="0" i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9161" marR="49161" marT="49161" marB="4916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290" name="Picture 2" descr="G:\ШКОЛА\фОТО ШК\2010-2011Г\Копия DSC037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0"/>
            <a:ext cx="1883427" cy="10001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8" y="1485898"/>
          <a:ext cx="8358243" cy="5028141"/>
        </p:xfrm>
        <a:graphic>
          <a:graphicData uri="http://schemas.openxmlformats.org/drawingml/2006/table">
            <a:tbl>
              <a:tblPr/>
              <a:tblGrid>
                <a:gridCol w="428626"/>
                <a:gridCol w="1810188"/>
                <a:gridCol w="1637719"/>
                <a:gridCol w="895500"/>
                <a:gridCol w="895500"/>
                <a:gridCol w="895500"/>
                <a:gridCol w="897605"/>
                <a:gridCol w="897605"/>
              </a:tblGrid>
              <a:tr h="635637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200" b="1" kern="1200" dirty="0" err="1" smtClean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b="1" kern="1200" dirty="0" smtClean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b="1" kern="1200" dirty="0" err="1" smtClean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п</a:t>
                      </a:r>
                      <a:endParaRPr lang="ru-RU" sz="1200" kern="5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Показатели</a:t>
                      </a:r>
                    </a:p>
                  </a:txBody>
                  <a:tcPr marL="56444" marR="56444" marT="56444" marB="5644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Подтверждающие</a:t>
                      </a: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 документы</a:t>
                      </a:r>
                    </a:p>
                  </a:txBody>
                  <a:tcPr marL="56444" marR="56444" marT="56444" marB="5644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Количество баллов по каждому показателю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(баллы суммируются)</a:t>
                      </a:r>
                    </a:p>
                  </a:txBody>
                  <a:tcPr marL="56444" marR="56444" marT="56444" marB="5644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65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kern="5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kern="5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6444" marR="56444" marT="56444" marB="5644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kern="5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6444" marR="56444" marT="56444" marB="5644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17288"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3.4.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Результаты участия обучающихся в предметной олимпиаде.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Наличие грамот, дипломов или других документов призеров и победителей олимпиад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 участвует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Школьный уровень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Муницип. уровень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Региональн. уровень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Федеральн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. уровень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70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26750"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3.5.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Результаты внеурочной деятельности обучающихся по учебным предметам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конкурсы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конференции 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выставки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турниры и др.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Наличие грамот, дипломов или других документов подтверждающих победы и призовые места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 участвует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Школьный уровень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Муницип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. уровень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Региональн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. уровень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Федеральн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. уровень</a:t>
                      </a: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34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444" marR="56444" marT="56444" marB="564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218" name="Picture 2" descr="G:\ШКОЛА\фОТО ШК\2010-2011Г\DSC03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83615"/>
            <a:ext cx="2286016" cy="1337836"/>
          </a:xfrm>
          <a:prstGeom prst="rect">
            <a:avLst/>
          </a:prstGeom>
          <a:noFill/>
        </p:spPr>
      </p:pic>
      <p:pic>
        <p:nvPicPr>
          <p:cNvPr id="7" name="Picture 7" descr="h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14290"/>
            <a:ext cx="928694" cy="108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Documents and Settings\Aida\Рабочий стол\ПРО создание презнетаций шаблонов... и всё!\МОИ шаблоны ЭКСПЕРИМЕНТы\c6083dc3afa8a7a217aa7cd89793e6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3" y="696497"/>
            <a:ext cx="2428892" cy="1285884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762000" y="2464594"/>
            <a:ext cx="7620000" cy="208954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3A1D00"/>
                </a:solidFill>
                <a:latin typeface="Times New Roman" pitchFamily="18" charset="0"/>
                <a:cs typeface="Times New Roman" pitchFamily="18" charset="0"/>
              </a:rPr>
              <a:t>Раздел 3</a:t>
            </a:r>
          </a:p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3A1D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rgbClr val="3A1D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3A1D00"/>
                </a:solidFill>
                <a:latin typeface="Times New Roman" pitchFamily="18" charset="0"/>
                <a:cs typeface="Times New Roman" pitchFamily="18" charset="0"/>
              </a:rPr>
              <a:t>Внеучебные </a:t>
            </a:r>
          </a:p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3A1D00"/>
                </a:solidFill>
                <a:latin typeface="Times New Roman" pitchFamily="18" charset="0"/>
                <a:cs typeface="Times New Roman" pitchFamily="18" charset="0"/>
              </a:rPr>
              <a:t>достижения обучающихся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G:\ШКОЛА\фОТО ШК\2010-2011Г\DSC032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00174"/>
            <a:ext cx="7570787" cy="42585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8" y="2786058"/>
            <a:ext cx="285752" cy="571504"/>
          </a:xfrm>
        </p:spPr>
        <p:txBody>
          <a:bodyPr/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2071678"/>
            <a:ext cx="5972188" cy="4054485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5"/>
          <p:cNvGraphicFramePr/>
          <p:nvPr/>
        </p:nvGraphicFramePr>
        <p:xfrm>
          <a:off x="1428728" y="357166"/>
          <a:ext cx="7229504" cy="5857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u="sng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Методическая работа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Являясь постоянным руководителем   методического объединения учителей </a:t>
            </a:r>
            <a:r>
              <a:rPr lang="ru-RU" sz="2400" b="1" i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естественно-математического  цикла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школы   провожу заседания, семинары,   и т.д. для своих коллег, оказываю методическую помощь учителям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9" descr="flAM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088848"/>
            <a:ext cx="936104" cy="25234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u="sng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Мое педагогическое кредо</a:t>
            </a:r>
            <a:r>
              <a:rPr lang="ru-RU" sz="6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6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помочь ученику стать свободной. творческой и ответственной личностью</a:t>
            </a:r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Давать возможность каждому расти настолько, насколько он способен.</a:t>
            </a:r>
          </a:p>
          <a:p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Развитие способности мыслить свободно, без страха, творчески - очень важная для меня педагогическая задача. </a:t>
            </a:r>
            <a:endParaRPr lang="ru-RU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4" name="Picture 40" descr="COMPUT~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260350"/>
            <a:ext cx="12350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3286125"/>
            <a:ext cx="3357586" cy="16430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8" descr="G:\ШКОЛА\фОТО ШК\2010-2011Г\DSC037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28736"/>
            <a:ext cx="7143752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j043575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5740" y="357165"/>
            <a:ext cx="722253" cy="71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634082"/>
          </a:xfrm>
        </p:spPr>
        <p:txBody>
          <a:bodyPr/>
          <a:lstStyle/>
          <a:p>
            <a:r>
              <a:rPr lang="ru-RU" sz="3200" b="1" dirty="0" smtClean="0"/>
              <a:t>Участие в сетевых содружествах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16013" y="692696"/>
          <a:ext cx="7632451" cy="6110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667"/>
                <a:gridCol w="3632705"/>
                <a:gridCol w="3424079"/>
              </a:tblGrid>
              <a:tr h="671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сайта</a:t>
                      </a:r>
                      <a:endParaRPr lang="ru-RU" sz="12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Адрес</a:t>
                      </a:r>
                      <a:endParaRPr lang="ru-RU" sz="12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400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Российское образование. Федеральный портал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Интернет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государство учителей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http://www.edu.ru/</a:t>
                      </a:r>
                      <a:endParaRPr lang="ru-RU" sz="1400" u="sng" dirty="0" smtClean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  <a:hlinkClick r:id="rId3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u="sng" dirty="0" smtClean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  <a:hlinkClick r:id="rId3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http</a:t>
                      </a:r>
                      <a:r>
                        <a:rPr lang="en-US" sz="1400" u="sng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://www.intergu.ru/</a:t>
                      </a:r>
                      <a:endParaRPr lang="ru-RU" sz="12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2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Методика преподавания математики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</a:t>
                      </a: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://</a:t>
                      </a:r>
                      <a:r>
                        <a:rPr lang="en-US" sz="18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methmath</a:t>
                      </a: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.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chat</a:t>
                      </a: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.</a:t>
                      </a:r>
                      <a:r>
                        <a:rPr lang="en-US" sz="18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ru</a:t>
                      </a: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/</a:t>
                      </a:r>
                      <a:endParaRPr lang="ru-RU" dirty="0" smtClean="0">
                        <a:solidFill>
                          <a:schemeClr val="accent2"/>
                        </a:solidFill>
                      </a:endParaRPr>
                    </a:p>
                    <a:p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7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2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Сеть творческих учителей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http://www.mapryal.org</a:t>
                      </a:r>
                      <a:endParaRPr lang="ru-RU" sz="12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2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Pro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Школу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http</a:t>
                      </a:r>
                      <a:r>
                        <a:rPr lang="ru-RU" sz="1200" u="sng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://</a:t>
                      </a:r>
                      <a:r>
                        <a:rPr lang="en-US" sz="1200" u="sng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www</a:t>
                      </a:r>
                      <a:r>
                        <a:rPr lang="ru-RU" sz="1200" u="sng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.</a:t>
                      </a:r>
                      <a:r>
                        <a:rPr lang="en-US" sz="1200" u="sng" dirty="0" err="1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proshkolu</a:t>
                      </a:r>
                      <a:r>
                        <a:rPr lang="ru-RU" sz="1200" u="sng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.</a:t>
                      </a:r>
                      <a:r>
                        <a:rPr lang="en-US" sz="1200" u="sng" dirty="0" err="1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ru</a:t>
                      </a:r>
                      <a:r>
                        <a:rPr lang="ru-RU" sz="1200" u="sng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/</a:t>
                      </a:r>
                      <a:r>
                        <a:rPr lang="en-US" sz="1200" u="sng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user</a:t>
                      </a:r>
                      <a:r>
                        <a:rPr lang="ru-RU" sz="1200" u="sng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/</a:t>
                      </a:r>
                      <a:r>
                        <a:rPr lang="ru-RU" sz="1200" u="sng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u="sng" dirty="0" err="1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snnovikova</a:t>
                      </a:r>
                      <a:endParaRPr lang="ru-RU" sz="12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20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Методисты.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metodisty.ru</a:t>
                      </a:r>
                      <a:endParaRPr lang="ru-RU" sz="12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20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Сайт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Колмогорова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Андрея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Николаевича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  <a:r>
                        <a:rPr lang="ru-RU" sz="140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http://kolmogorov.pms.ru</a:t>
                      </a:r>
                      <a:endParaRPr lang="ru-RU" sz="14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20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«В контакте – ЕГЭ»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/>
                        </a:rPr>
                        <a:t>http://vkontakte.ru</a:t>
                      </a:r>
                      <a:r>
                        <a:rPr lang="ru-RU" sz="1400" u="sng" dirty="0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/>
                        </a:rPr>
                        <a:t>/</a:t>
                      </a:r>
                      <a:r>
                        <a:rPr lang="ru-RU" sz="1400" u="sng" dirty="0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7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20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Первое Сентября»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http</a:t>
                      </a:r>
                      <a:r>
                        <a:rPr lang="ru-RU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://</a:t>
                      </a:r>
                      <a:r>
                        <a:rPr lang="en-US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archive</a:t>
                      </a:r>
                      <a:r>
                        <a:rPr lang="ru-RU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.1</a:t>
                      </a:r>
                      <a:r>
                        <a:rPr lang="en-US" sz="12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september</a:t>
                      </a:r>
                      <a:r>
                        <a:rPr lang="ru-RU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.</a:t>
                      </a:r>
                      <a:r>
                        <a:rPr lang="en-US" sz="12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ru</a:t>
                      </a:r>
                      <a:r>
                        <a:rPr lang="ru-RU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/</a:t>
                      </a:r>
                      <a:r>
                        <a:rPr lang="en-US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mat</a:t>
                      </a:r>
                      <a:r>
                        <a:rPr lang="ru-RU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 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http://festival.1september.ru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056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20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Российский образовательный портал. Каталог справочно-информационных источников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http</a:t>
                      </a:r>
                      <a:r>
                        <a:rPr lang="ru-RU" sz="14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://</a:t>
                      </a:r>
                      <a:r>
                        <a:rPr lang="en-US" sz="14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www</a:t>
                      </a:r>
                      <a:r>
                        <a:rPr lang="ru-RU" sz="14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.</a:t>
                      </a:r>
                      <a:r>
                        <a:rPr lang="en-US" sz="14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school</a:t>
                      </a:r>
                      <a:r>
                        <a:rPr lang="ru-RU" sz="14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.</a:t>
                      </a:r>
                      <a:r>
                        <a:rPr lang="en-US" sz="14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edu</a:t>
                      </a:r>
                      <a:r>
                        <a:rPr lang="ru-RU" sz="14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.</a:t>
                      </a:r>
                      <a:r>
                        <a:rPr lang="en-US" sz="14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ru</a:t>
                      </a:r>
                      <a:r>
                        <a:rPr lang="ru-RU" sz="14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/</a:t>
                      </a:r>
                      <a:r>
                        <a:rPr lang="en-US" sz="14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catalog</a:t>
                      </a:r>
                      <a:r>
                        <a:rPr lang="ru-RU" sz="14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.</a:t>
                      </a:r>
                      <a:r>
                        <a:rPr lang="en-US" sz="14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asp</a:t>
                      </a:r>
                      <a:r>
                        <a:rPr lang="ru-RU" sz="14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?</a:t>
                      </a:r>
                      <a:r>
                        <a:rPr lang="en-US" sz="14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cat</a:t>
                      </a:r>
                      <a:r>
                        <a:rPr lang="ru-RU" sz="14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_</a:t>
                      </a:r>
                      <a:r>
                        <a:rPr lang="en-US" sz="14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ob</a:t>
                      </a:r>
                      <a:r>
                        <a:rPr lang="ru-RU" sz="14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_</a:t>
                      </a:r>
                      <a:r>
                        <a:rPr lang="en-US" sz="14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no</a:t>
                      </a:r>
                      <a:r>
                        <a:rPr lang="ru-RU" sz="14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=1165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46220" y="2614411"/>
          <a:ext cx="7598535" cy="365760"/>
        </p:xfrm>
        <a:graphic>
          <a:graphicData uri="http://schemas.openxmlformats.org/drawingml/2006/table">
            <a:tbl>
              <a:tblPr/>
              <a:tblGrid>
                <a:gridCol w="7598535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К –</a:t>
                      </a:r>
                      <a:r>
                        <a:rPr lang="en-US" dirty="0" err="1" smtClean="0"/>
                        <a:t>yroku</a:t>
                      </a:r>
                      <a:r>
                        <a:rPr lang="en-US" dirty="0" smtClean="0"/>
                        <a:t>.      Zznay.ru.</a:t>
                      </a:r>
                      <a:r>
                        <a:rPr lang="en-US" baseline="0" dirty="0" smtClean="0"/>
                        <a:t>       </a:t>
                      </a:r>
                      <a:r>
                        <a:rPr lang="en-US" dirty="0" err="1" smtClean="0"/>
                        <a:t>zavuch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33341" y="3356993"/>
          <a:ext cx="7598535" cy="473185"/>
        </p:xfrm>
        <a:graphic>
          <a:graphicData uri="http://schemas.openxmlformats.org/drawingml/2006/table">
            <a:tbl>
              <a:tblPr/>
              <a:tblGrid>
                <a:gridCol w="7598535"/>
              </a:tblGrid>
              <a:tr h="4731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146220" y="4149081"/>
          <a:ext cx="7611414" cy="365760"/>
        </p:xfrm>
        <a:graphic>
          <a:graphicData uri="http://schemas.openxmlformats.org/drawingml/2006/table">
            <a:tbl>
              <a:tblPr/>
              <a:tblGrid>
                <a:gridCol w="7611414"/>
              </a:tblGrid>
              <a:tr h="3600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10614" y="5589240"/>
          <a:ext cx="7609858" cy="842469"/>
        </p:xfrm>
        <a:graphic>
          <a:graphicData uri="http://schemas.openxmlformats.org/drawingml/2006/table">
            <a:tbl>
              <a:tblPr/>
              <a:tblGrid>
                <a:gridCol w="7609858"/>
              </a:tblGrid>
              <a:tr h="8424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159099" y="4941169"/>
          <a:ext cx="7624293" cy="648071"/>
        </p:xfrm>
        <a:graphic>
          <a:graphicData uri="http://schemas.openxmlformats.org/drawingml/2006/table">
            <a:tbl>
              <a:tblPr/>
              <a:tblGrid>
                <a:gridCol w="7624293"/>
              </a:tblGrid>
              <a:tr h="6480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285728"/>
            <a:ext cx="7491412" cy="679450"/>
          </a:xfrm>
        </p:spPr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Общие сведения об учителе</a:t>
            </a:r>
            <a:r>
              <a:rPr lang="ru-RU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ru-RU" sz="2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математики и информатики</a:t>
            </a:r>
            <a:br>
              <a:rPr lang="ru-RU" sz="2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ru-RU" sz="2000" dirty="0"/>
          </a:p>
        </p:txBody>
      </p:sp>
      <p:graphicFrame>
        <p:nvGraphicFramePr>
          <p:cNvPr id="304131" name="Group 3"/>
          <p:cNvGraphicFramePr>
            <a:graphicFrameLocks noGrp="1"/>
          </p:cNvGraphicFramePr>
          <p:nvPr>
            <p:ph sz="half" idx="2"/>
          </p:nvPr>
        </p:nvGraphicFramePr>
        <p:xfrm>
          <a:off x="1643042" y="1000108"/>
          <a:ext cx="7104084" cy="5204533"/>
        </p:xfrm>
        <a:graphic>
          <a:graphicData uri="http://schemas.openxmlformats.org/drawingml/2006/table">
            <a:tbl>
              <a:tblPr/>
              <a:tblGrid>
                <a:gridCol w="3143272"/>
                <a:gridCol w="3960812"/>
              </a:tblGrid>
              <a:tr h="377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Ф.И.О.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Новикова С.Н.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Дата рождения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1953г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3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Адрес места жительства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143263,Московская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обл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Можайский район, с. Поречье,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Телефоны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8(496)3843181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 общеобразовательного учреждения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lang="ru-RU" sz="1400" b="1" dirty="0" smtClean="0"/>
                        <a:t>Муниципальное общеобразовательное учреждение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Порецкая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средняя общеобразовательная школа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Классы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6,8,9,10.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Учебный предмет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Математика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9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Образование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Высшее, Волгоградский ГПИ 1976г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Квалификационная категория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Высшая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Общий стаж в том числе педагогический в данной школе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07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Е-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il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snnovikova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@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rambler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43174" y="1700808"/>
            <a:ext cx="1208746" cy="23711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357167"/>
            <a:ext cx="4286280" cy="5143536"/>
          </a:xfrm>
        </p:spPr>
        <p:txBody>
          <a:bodyPr/>
          <a:lstStyle/>
          <a:p>
            <a:pPr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>
              <a:lnSpc>
                <a:spcPct val="80000"/>
              </a:lnSpc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endParaRPr lang="ru-RU" sz="1800" i="1" dirty="0" smtClean="0"/>
          </a:p>
          <a:p>
            <a:pPr>
              <a:lnSpc>
                <a:spcPct val="80000"/>
              </a:lnSpc>
            </a:pPr>
            <a:endParaRPr lang="ru-RU" sz="1800" i="1" dirty="0" smtClean="0"/>
          </a:p>
          <a:p>
            <a:pPr>
              <a:lnSpc>
                <a:spcPct val="80000"/>
              </a:lnSpc>
              <a:buNone/>
            </a:pPr>
            <a:endParaRPr lang="ru-RU" sz="1800" i="1" dirty="0" smtClean="0"/>
          </a:p>
          <a:p>
            <a:pPr>
              <a:lnSpc>
                <a:spcPct val="80000"/>
              </a:lnSpc>
            </a:pPr>
            <a:endParaRPr lang="ru-RU" sz="1800" i="1" dirty="0" smtClean="0"/>
          </a:p>
          <a:p>
            <a:pPr>
              <a:lnSpc>
                <a:spcPct val="80000"/>
              </a:lnSpc>
            </a:pPr>
            <a:r>
              <a:rPr lang="ru-RU" sz="1800" i="1" dirty="0" smtClean="0"/>
              <a:t>Если учитель имеет только любовь к делу, он будет хороший учитель. Если учитель имеет только любовь к ученику, как отец, мать, - он будет лучше того учителя, который прочел все книги, но не имеет любви ни к делу, ни к ученикам. Если учитель соединяет в себе любовь к делу и к ученикам, он—совершенный учитель.</a:t>
            </a:r>
          </a:p>
          <a:p>
            <a:pPr>
              <a:lnSpc>
                <a:spcPct val="80000"/>
              </a:lnSpc>
              <a:buNone/>
            </a:pPr>
            <a:r>
              <a:rPr lang="ru-RU" sz="1800" i="1" dirty="0" smtClean="0"/>
              <a:t>                        (Л.Н. Толстой)</a:t>
            </a:r>
            <a:endParaRPr lang="ru-RU" sz="1800" b="1" i="1" u="sng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C:\Documents and Settings\Admin\Мои документы\DSC003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3001536" cy="401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786050" y="5510213"/>
            <a:ext cx="1436687" cy="1133497"/>
            <a:chOff x="1872" y="2976"/>
            <a:chExt cx="905" cy="849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319" y="3466"/>
              <a:ext cx="130" cy="196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70" y="0"/>
                </a:cxn>
                <a:cxn ang="0">
                  <a:pos x="207" y="176"/>
                </a:cxn>
                <a:cxn ang="0">
                  <a:pos x="209" y="179"/>
                </a:cxn>
                <a:cxn ang="0">
                  <a:pos x="215" y="184"/>
                </a:cxn>
                <a:cxn ang="0">
                  <a:pos x="223" y="192"/>
                </a:cxn>
                <a:cxn ang="0">
                  <a:pos x="232" y="202"/>
                </a:cxn>
                <a:cxn ang="0">
                  <a:pos x="242" y="214"/>
                </a:cxn>
                <a:cxn ang="0">
                  <a:pos x="250" y="224"/>
                </a:cxn>
                <a:cxn ang="0">
                  <a:pos x="255" y="234"/>
                </a:cxn>
                <a:cxn ang="0">
                  <a:pos x="257" y="242"/>
                </a:cxn>
                <a:cxn ang="0">
                  <a:pos x="257" y="252"/>
                </a:cxn>
                <a:cxn ang="0">
                  <a:pos x="259" y="268"/>
                </a:cxn>
                <a:cxn ang="0">
                  <a:pos x="261" y="287"/>
                </a:cxn>
                <a:cxn ang="0">
                  <a:pos x="261" y="309"/>
                </a:cxn>
                <a:cxn ang="0">
                  <a:pos x="260" y="331"/>
                </a:cxn>
                <a:cxn ang="0">
                  <a:pos x="256" y="350"/>
                </a:cxn>
                <a:cxn ang="0">
                  <a:pos x="248" y="366"/>
                </a:cxn>
                <a:cxn ang="0">
                  <a:pos x="234" y="375"/>
                </a:cxn>
                <a:cxn ang="0">
                  <a:pos x="236" y="383"/>
                </a:cxn>
                <a:cxn ang="0">
                  <a:pos x="241" y="403"/>
                </a:cxn>
                <a:cxn ang="0">
                  <a:pos x="246" y="434"/>
                </a:cxn>
                <a:cxn ang="0">
                  <a:pos x="251" y="469"/>
                </a:cxn>
                <a:cxn ang="0">
                  <a:pos x="255" y="505"/>
                </a:cxn>
                <a:cxn ang="0">
                  <a:pos x="257" y="537"/>
                </a:cxn>
                <a:cxn ang="0">
                  <a:pos x="256" y="563"/>
                </a:cxn>
                <a:cxn ang="0">
                  <a:pos x="250" y="577"/>
                </a:cxn>
                <a:cxn ang="0">
                  <a:pos x="242" y="584"/>
                </a:cxn>
                <a:cxn ang="0">
                  <a:pos x="233" y="587"/>
                </a:cxn>
                <a:cxn ang="0">
                  <a:pos x="227" y="589"/>
                </a:cxn>
                <a:cxn ang="0">
                  <a:pos x="221" y="587"/>
                </a:cxn>
                <a:cxn ang="0">
                  <a:pos x="216" y="582"/>
                </a:cxn>
                <a:cxn ang="0">
                  <a:pos x="212" y="572"/>
                </a:cxn>
                <a:cxn ang="0">
                  <a:pos x="209" y="558"/>
                </a:cxn>
                <a:cxn ang="0">
                  <a:pos x="207" y="538"/>
                </a:cxn>
                <a:cxn ang="0">
                  <a:pos x="204" y="513"/>
                </a:cxn>
                <a:cxn ang="0">
                  <a:pos x="198" y="482"/>
                </a:cxn>
                <a:cxn ang="0">
                  <a:pos x="191" y="447"/>
                </a:cxn>
                <a:cxn ang="0">
                  <a:pos x="183" y="414"/>
                </a:cxn>
                <a:cxn ang="0">
                  <a:pos x="175" y="381"/>
                </a:cxn>
                <a:cxn ang="0">
                  <a:pos x="167" y="357"/>
                </a:cxn>
                <a:cxn ang="0">
                  <a:pos x="163" y="339"/>
                </a:cxn>
                <a:cxn ang="0">
                  <a:pos x="161" y="332"/>
                </a:cxn>
                <a:cxn ang="0">
                  <a:pos x="59" y="335"/>
                </a:cxn>
                <a:cxn ang="0">
                  <a:pos x="9" y="326"/>
                </a:cxn>
                <a:cxn ang="0">
                  <a:pos x="0" y="27"/>
                </a:cxn>
              </a:cxnLst>
              <a:rect l="0" t="0" r="r" b="b"/>
              <a:pathLst>
                <a:path w="261" h="589">
                  <a:moveTo>
                    <a:pt x="0" y="27"/>
                  </a:moveTo>
                  <a:lnTo>
                    <a:pt x="70" y="0"/>
                  </a:lnTo>
                  <a:lnTo>
                    <a:pt x="207" y="176"/>
                  </a:lnTo>
                  <a:lnTo>
                    <a:pt x="209" y="179"/>
                  </a:lnTo>
                  <a:lnTo>
                    <a:pt x="215" y="184"/>
                  </a:lnTo>
                  <a:lnTo>
                    <a:pt x="223" y="192"/>
                  </a:lnTo>
                  <a:lnTo>
                    <a:pt x="232" y="202"/>
                  </a:lnTo>
                  <a:lnTo>
                    <a:pt x="242" y="214"/>
                  </a:lnTo>
                  <a:lnTo>
                    <a:pt x="250" y="224"/>
                  </a:lnTo>
                  <a:lnTo>
                    <a:pt x="255" y="234"/>
                  </a:lnTo>
                  <a:lnTo>
                    <a:pt x="257" y="242"/>
                  </a:lnTo>
                  <a:lnTo>
                    <a:pt x="257" y="252"/>
                  </a:lnTo>
                  <a:lnTo>
                    <a:pt x="259" y="268"/>
                  </a:lnTo>
                  <a:lnTo>
                    <a:pt x="261" y="287"/>
                  </a:lnTo>
                  <a:lnTo>
                    <a:pt x="261" y="309"/>
                  </a:lnTo>
                  <a:lnTo>
                    <a:pt x="260" y="331"/>
                  </a:lnTo>
                  <a:lnTo>
                    <a:pt x="256" y="350"/>
                  </a:lnTo>
                  <a:lnTo>
                    <a:pt x="248" y="366"/>
                  </a:lnTo>
                  <a:lnTo>
                    <a:pt x="234" y="375"/>
                  </a:lnTo>
                  <a:lnTo>
                    <a:pt x="236" y="383"/>
                  </a:lnTo>
                  <a:lnTo>
                    <a:pt x="241" y="403"/>
                  </a:lnTo>
                  <a:lnTo>
                    <a:pt x="246" y="434"/>
                  </a:lnTo>
                  <a:lnTo>
                    <a:pt x="251" y="469"/>
                  </a:lnTo>
                  <a:lnTo>
                    <a:pt x="255" y="505"/>
                  </a:lnTo>
                  <a:lnTo>
                    <a:pt x="257" y="537"/>
                  </a:lnTo>
                  <a:lnTo>
                    <a:pt x="256" y="563"/>
                  </a:lnTo>
                  <a:lnTo>
                    <a:pt x="250" y="577"/>
                  </a:lnTo>
                  <a:lnTo>
                    <a:pt x="242" y="584"/>
                  </a:lnTo>
                  <a:lnTo>
                    <a:pt x="233" y="587"/>
                  </a:lnTo>
                  <a:lnTo>
                    <a:pt x="227" y="589"/>
                  </a:lnTo>
                  <a:lnTo>
                    <a:pt x="221" y="587"/>
                  </a:lnTo>
                  <a:lnTo>
                    <a:pt x="216" y="582"/>
                  </a:lnTo>
                  <a:lnTo>
                    <a:pt x="212" y="572"/>
                  </a:lnTo>
                  <a:lnTo>
                    <a:pt x="209" y="558"/>
                  </a:lnTo>
                  <a:lnTo>
                    <a:pt x="207" y="538"/>
                  </a:lnTo>
                  <a:lnTo>
                    <a:pt x="204" y="513"/>
                  </a:lnTo>
                  <a:lnTo>
                    <a:pt x="198" y="482"/>
                  </a:lnTo>
                  <a:lnTo>
                    <a:pt x="191" y="447"/>
                  </a:lnTo>
                  <a:lnTo>
                    <a:pt x="183" y="414"/>
                  </a:lnTo>
                  <a:lnTo>
                    <a:pt x="175" y="381"/>
                  </a:lnTo>
                  <a:lnTo>
                    <a:pt x="167" y="357"/>
                  </a:lnTo>
                  <a:lnTo>
                    <a:pt x="163" y="339"/>
                  </a:lnTo>
                  <a:lnTo>
                    <a:pt x="161" y="332"/>
                  </a:lnTo>
                  <a:lnTo>
                    <a:pt x="59" y="335"/>
                  </a:lnTo>
                  <a:lnTo>
                    <a:pt x="9" y="32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872" y="2976"/>
              <a:ext cx="905" cy="849"/>
            </a:xfrm>
            <a:custGeom>
              <a:avLst/>
              <a:gdLst/>
              <a:ahLst/>
              <a:cxnLst>
                <a:cxn ang="0">
                  <a:pos x="793" y="1299"/>
                </a:cxn>
                <a:cxn ang="0">
                  <a:pos x="629" y="1394"/>
                </a:cxn>
                <a:cxn ang="0">
                  <a:pos x="512" y="1502"/>
                </a:cxn>
                <a:cxn ang="0">
                  <a:pos x="505" y="1567"/>
                </a:cxn>
                <a:cxn ang="0">
                  <a:pos x="734" y="1525"/>
                </a:cxn>
                <a:cxn ang="0">
                  <a:pos x="945" y="1413"/>
                </a:cxn>
                <a:cxn ang="0">
                  <a:pos x="966" y="1256"/>
                </a:cxn>
                <a:cxn ang="0">
                  <a:pos x="1112" y="1366"/>
                </a:cxn>
                <a:cxn ang="0">
                  <a:pos x="1114" y="1510"/>
                </a:cxn>
                <a:cxn ang="0">
                  <a:pos x="1127" y="1686"/>
                </a:cxn>
                <a:cxn ang="0">
                  <a:pos x="1157" y="1829"/>
                </a:cxn>
                <a:cxn ang="0">
                  <a:pos x="1136" y="1805"/>
                </a:cxn>
                <a:cxn ang="0">
                  <a:pos x="1134" y="1770"/>
                </a:cxn>
                <a:cxn ang="0">
                  <a:pos x="1079" y="1712"/>
                </a:cxn>
                <a:cxn ang="0">
                  <a:pos x="1111" y="2003"/>
                </a:cxn>
                <a:cxn ang="0">
                  <a:pos x="1139" y="1836"/>
                </a:cxn>
                <a:cxn ang="0">
                  <a:pos x="1135" y="2065"/>
                </a:cxn>
                <a:cxn ang="0">
                  <a:pos x="1076" y="1949"/>
                </a:cxn>
                <a:cxn ang="0">
                  <a:pos x="970" y="1817"/>
                </a:cxn>
                <a:cxn ang="0">
                  <a:pos x="989" y="1653"/>
                </a:cxn>
                <a:cxn ang="0">
                  <a:pos x="1022" y="1607"/>
                </a:cxn>
                <a:cxn ang="0">
                  <a:pos x="943" y="1489"/>
                </a:cxn>
                <a:cxn ang="0">
                  <a:pos x="948" y="1635"/>
                </a:cxn>
                <a:cxn ang="0">
                  <a:pos x="817" y="1789"/>
                </a:cxn>
                <a:cxn ang="0">
                  <a:pos x="592" y="1764"/>
                </a:cxn>
                <a:cxn ang="0">
                  <a:pos x="671" y="2110"/>
                </a:cxn>
                <a:cxn ang="0">
                  <a:pos x="768" y="2266"/>
                </a:cxn>
                <a:cxn ang="0">
                  <a:pos x="864" y="2323"/>
                </a:cxn>
                <a:cxn ang="0">
                  <a:pos x="818" y="2432"/>
                </a:cxn>
                <a:cxn ang="0">
                  <a:pos x="794" y="2480"/>
                </a:cxn>
                <a:cxn ang="0">
                  <a:pos x="670" y="2529"/>
                </a:cxn>
                <a:cxn ang="0">
                  <a:pos x="551" y="2472"/>
                </a:cxn>
                <a:cxn ang="0">
                  <a:pos x="441" y="2410"/>
                </a:cxn>
                <a:cxn ang="0">
                  <a:pos x="325" y="2471"/>
                </a:cxn>
                <a:cxn ang="0">
                  <a:pos x="241" y="2395"/>
                </a:cxn>
                <a:cxn ang="0">
                  <a:pos x="225" y="2502"/>
                </a:cxn>
                <a:cxn ang="0">
                  <a:pos x="165" y="2472"/>
                </a:cxn>
                <a:cxn ang="0">
                  <a:pos x="154" y="2345"/>
                </a:cxn>
                <a:cxn ang="0">
                  <a:pos x="183" y="2275"/>
                </a:cxn>
                <a:cxn ang="0">
                  <a:pos x="237" y="2194"/>
                </a:cxn>
                <a:cxn ang="0">
                  <a:pos x="76" y="2065"/>
                </a:cxn>
                <a:cxn ang="0">
                  <a:pos x="62" y="1898"/>
                </a:cxn>
                <a:cxn ang="0">
                  <a:pos x="268" y="1630"/>
                </a:cxn>
                <a:cxn ang="0">
                  <a:pos x="249" y="1510"/>
                </a:cxn>
                <a:cxn ang="0">
                  <a:pos x="84" y="1369"/>
                </a:cxn>
                <a:cxn ang="0">
                  <a:pos x="37" y="1237"/>
                </a:cxn>
                <a:cxn ang="0">
                  <a:pos x="87" y="1176"/>
                </a:cxn>
                <a:cxn ang="0">
                  <a:pos x="83" y="845"/>
                </a:cxn>
                <a:cxn ang="0">
                  <a:pos x="26" y="460"/>
                </a:cxn>
                <a:cxn ang="0">
                  <a:pos x="343" y="289"/>
                </a:cxn>
                <a:cxn ang="0">
                  <a:pos x="802" y="191"/>
                </a:cxn>
                <a:cxn ang="0">
                  <a:pos x="1267" y="89"/>
                </a:cxn>
                <a:cxn ang="0">
                  <a:pos x="1593" y="17"/>
                </a:cxn>
                <a:cxn ang="0">
                  <a:pos x="1692" y="218"/>
                </a:cxn>
                <a:cxn ang="0">
                  <a:pos x="1744" y="560"/>
                </a:cxn>
                <a:cxn ang="0">
                  <a:pos x="1809" y="1063"/>
                </a:cxn>
                <a:cxn ang="0">
                  <a:pos x="1661" y="1098"/>
                </a:cxn>
                <a:cxn ang="0">
                  <a:pos x="1372" y="1165"/>
                </a:cxn>
                <a:cxn ang="0">
                  <a:pos x="1085" y="1228"/>
                </a:cxn>
              </a:cxnLst>
              <a:rect l="0" t="0" r="r" b="b"/>
              <a:pathLst>
                <a:path w="1810" h="2547">
                  <a:moveTo>
                    <a:pt x="966" y="1256"/>
                  </a:moveTo>
                  <a:lnTo>
                    <a:pt x="947" y="1260"/>
                  </a:lnTo>
                  <a:lnTo>
                    <a:pt x="927" y="1264"/>
                  </a:lnTo>
                  <a:lnTo>
                    <a:pt x="909" y="1268"/>
                  </a:lnTo>
                  <a:lnTo>
                    <a:pt x="890" y="1273"/>
                  </a:lnTo>
                  <a:lnTo>
                    <a:pt x="870" y="1278"/>
                  </a:lnTo>
                  <a:lnTo>
                    <a:pt x="851" y="1283"/>
                  </a:lnTo>
                  <a:lnTo>
                    <a:pt x="832" y="1288"/>
                  </a:lnTo>
                  <a:lnTo>
                    <a:pt x="813" y="1293"/>
                  </a:lnTo>
                  <a:lnTo>
                    <a:pt x="793" y="1299"/>
                  </a:lnTo>
                  <a:lnTo>
                    <a:pt x="773" y="1302"/>
                  </a:lnTo>
                  <a:lnTo>
                    <a:pt x="754" y="1308"/>
                  </a:lnTo>
                  <a:lnTo>
                    <a:pt x="734" y="1313"/>
                  </a:lnTo>
                  <a:lnTo>
                    <a:pt x="715" y="1317"/>
                  </a:lnTo>
                  <a:lnTo>
                    <a:pt x="696" y="1321"/>
                  </a:lnTo>
                  <a:lnTo>
                    <a:pt x="675" y="1324"/>
                  </a:lnTo>
                  <a:lnTo>
                    <a:pt x="656" y="1327"/>
                  </a:lnTo>
                  <a:lnTo>
                    <a:pt x="643" y="1359"/>
                  </a:lnTo>
                  <a:lnTo>
                    <a:pt x="636" y="1377"/>
                  </a:lnTo>
                  <a:lnTo>
                    <a:pt x="629" y="1394"/>
                  </a:lnTo>
                  <a:lnTo>
                    <a:pt x="620" y="1409"/>
                  </a:lnTo>
                  <a:lnTo>
                    <a:pt x="610" y="1422"/>
                  </a:lnTo>
                  <a:lnTo>
                    <a:pt x="600" y="1435"/>
                  </a:lnTo>
                  <a:lnTo>
                    <a:pt x="589" y="1447"/>
                  </a:lnTo>
                  <a:lnTo>
                    <a:pt x="578" y="1457"/>
                  </a:lnTo>
                  <a:lnTo>
                    <a:pt x="566" y="1467"/>
                  </a:lnTo>
                  <a:lnTo>
                    <a:pt x="553" y="1478"/>
                  </a:lnTo>
                  <a:lnTo>
                    <a:pt x="539" y="1485"/>
                  </a:lnTo>
                  <a:lnTo>
                    <a:pt x="526" y="1494"/>
                  </a:lnTo>
                  <a:lnTo>
                    <a:pt x="512" y="1502"/>
                  </a:lnTo>
                  <a:lnTo>
                    <a:pt x="498" y="1511"/>
                  </a:lnTo>
                  <a:lnTo>
                    <a:pt x="483" y="1519"/>
                  </a:lnTo>
                  <a:lnTo>
                    <a:pt x="469" y="1527"/>
                  </a:lnTo>
                  <a:lnTo>
                    <a:pt x="455" y="1536"/>
                  </a:lnTo>
                  <a:lnTo>
                    <a:pt x="462" y="1542"/>
                  </a:lnTo>
                  <a:lnTo>
                    <a:pt x="470" y="1547"/>
                  </a:lnTo>
                  <a:lnTo>
                    <a:pt x="479" y="1552"/>
                  </a:lnTo>
                  <a:lnTo>
                    <a:pt x="488" y="1556"/>
                  </a:lnTo>
                  <a:lnTo>
                    <a:pt x="497" y="1561"/>
                  </a:lnTo>
                  <a:lnTo>
                    <a:pt x="505" y="1567"/>
                  </a:lnTo>
                  <a:lnTo>
                    <a:pt x="511" y="1573"/>
                  </a:lnTo>
                  <a:lnTo>
                    <a:pt x="517" y="1581"/>
                  </a:lnTo>
                  <a:lnTo>
                    <a:pt x="544" y="1576"/>
                  </a:lnTo>
                  <a:lnTo>
                    <a:pt x="573" y="1570"/>
                  </a:lnTo>
                  <a:lnTo>
                    <a:pt x="600" y="1564"/>
                  </a:lnTo>
                  <a:lnTo>
                    <a:pt x="627" y="1556"/>
                  </a:lnTo>
                  <a:lnTo>
                    <a:pt x="654" y="1550"/>
                  </a:lnTo>
                  <a:lnTo>
                    <a:pt x="682" y="1542"/>
                  </a:lnTo>
                  <a:lnTo>
                    <a:pt x="708" y="1534"/>
                  </a:lnTo>
                  <a:lnTo>
                    <a:pt x="734" y="1525"/>
                  </a:lnTo>
                  <a:lnTo>
                    <a:pt x="761" y="1516"/>
                  </a:lnTo>
                  <a:lnTo>
                    <a:pt x="788" y="1507"/>
                  </a:lnTo>
                  <a:lnTo>
                    <a:pt x="815" y="1498"/>
                  </a:lnTo>
                  <a:lnTo>
                    <a:pt x="841" y="1489"/>
                  </a:lnTo>
                  <a:lnTo>
                    <a:pt x="867" y="1479"/>
                  </a:lnTo>
                  <a:lnTo>
                    <a:pt x="894" y="1470"/>
                  </a:lnTo>
                  <a:lnTo>
                    <a:pt x="921" y="1461"/>
                  </a:lnTo>
                  <a:lnTo>
                    <a:pt x="948" y="1451"/>
                  </a:lnTo>
                  <a:lnTo>
                    <a:pt x="945" y="1433"/>
                  </a:lnTo>
                  <a:lnTo>
                    <a:pt x="945" y="1413"/>
                  </a:lnTo>
                  <a:lnTo>
                    <a:pt x="946" y="1397"/>
                  </a:lnTo>
                  <a:lnTo>
                    <a:pt x="950" y="1378"/>
                  </a:lnTo>
                  <a:lnTo>
                    <a:pt x="956" y="1363"/>
                  </a:lnTo>
                  <a:lnTo>
                    <a:pt x="964" y="1350"/>
                  </a:lnTo>
                  <a:lnTo>
                    <a:pt x="974" y="1339"/>
                  </a:lnTo>
                  <a:lnTo>
                    <a:pt x="986" y="1330"/>
                  </a:lnTo>
                  <a:lnTo>
                    <a:pt x="986" y="1309"/>
                  </a:lnTo>
                  <a:lnTo>
                    <a:pt x="985" y="1287"/>
                  </a:lnTo>
                  <a:lnTo>
                    <a:pt x="979" y="1268"/>
                  </a:lnTo>
                  <a:lnTo>
                    <a:pt x="966" y="1256"/>
                  </a:lnTo>
                  <a:lnTo>
                    <a:pt x="1061" y="1233"/>
                  </a:lnTo>
                  <a:lnTo>
                    <a:pt x="1052" y="1257"/>
                  </a:lnTo>
                  <a:lnTo>
                    <a:pt x="1054" y="1284"/>
                  </a:lnTo>
                  <a:lnTo>
                    <a:pt x="1060" y="1315"/>
                  </a:lnTo>
                  <a:lnTo>
                    <a:pt x="1061" y="1349"/>
                  </a:lnTo>
                  <a:lnTo>
                    <a:pt x="1071" y="1351"/>
                  </a:lnTo>
                  <a:lnTo>
                    <a:pt x="1082" y="1354"/>
                  </a:lnTo>
                  <a:lnTo>
                    <a:pt x="1093" y="1357"/>
                  </a:lnTo>
                  <a:lnTo>
                    <a:pt x="1104" y="1359"/>
                  </a:lnTo>
                  <a:lnTo>
                    <a:pt x="1112" y="1366"/>
                  </a:lnTo>
                  <a:lnTo>
                    <a:pt x="1118" y="1373"/>
                  </a:lnTo>
                  <a:lnTo>
                    <a:pt x="1119" y="1386"/>
                  </a:lnTo>
                  <a:lnTo>
                    <a:pt x="1115" y="1404"/>
                  </a:lnTo>
                  <a:lnTo>
                    <a:pt x="1107" y="1418"/>
                  </a:lnTo>
                  <a:lnTo>
                    <a:pt x="1105" y="1439"/>
                  </a:lnTo>
                  <a:lnTo>
                    <a:pt x="1105" y="1461"/>
                  </a:lnTo>
                  <a:lnTo>
                    <a:pt x="1107" y="1480"/>
                  </a:lnTo>
                  <a:lnTo>
                    <a:pt x="1113" y="1489"/>
                  </a:lnTo>
                  <a:lnTo>
                    <a:pt x="1115" y="1500"/>
                  </a:lnTo>
                  <a:lnTo>
                    <a:pt x="1114" y="1510"/>
                  </a:lnTo>
                  <a:lnTo>
                    <a:pt x="1111" y="1522"/>
                  </a:lnTo>
                  <a:lnTo>
                    <a:pt x="1107" y="1533"/>
                  </a:lnTo>
                  <a:lnTo>
                    <a:pt x="1103" y="1545"/>
                  </a:lnTo>
                  <a:lnTo>
                    <a:pt x="1099" y="1556"/>
                  </a:lnTo>
                  <a:lnTo>
                    <a:pt x="1097" y="1568"/>
                  </a:lnTo>
                  <a:lnTo>
                    <a:pt x="1099" y="1599"/>
                  </a:lnTo>
                  <a:lnTo>
                    <a:pt x="1101" y="1627"/>
                  </a:lnTo>
                  <a:lnTo>
                    <a:pt x="1108" y="1652"/>
                  </a:lnTo>
                  <a:lnTo>
                    <a:pt x="1123" y="1672"/>
                  </a:lnTo>
                  <a:lnTo>
                    <a:pt x="1127" y="1686"/>
                  </a:lnTo>
                  <a:lnTo>
                    <a:pt x="1126" y="1701"/>
                  </a:lnTo>
                  <a:lnTo>
                    <a:pt x="1126" y="1712"/>
                  </a:lnTo>
                  <a:lnTo>
                    <a:pt x="1134" y="1721"/>
                  </a:lnTo>
                  <a:lnTo>
                    <a:pt x="1136" y="1719"/>
                  </a:lnTo>
                  <a:lnTo>
                    <a:pt x="1137" y="1713"/>
                  </a:lnTo>
                  <a:lnTo>
                    <a:pt x="1136" y="1707"/>
                  </a:lnTo>
                  <a:lnTo>
                    <a:pt x="1136" y="1702"/>
                  </a:lnTo>
                  <a:lnTo>
                    <a:pt x="1151" y="1712"/>
                  </a:lnTo>
                  <a:lnTo>
                    <a:pt x="1162" y="1832"/>
                  </a:lnTo>
                  <a:lnTo>
                    <a:pt x="1157" y="1829"/>
                  </a:lnTo>
                  <a:lnTo>
                    <a:pt x="1151" y="1828"/>
                  </a:lnTo>
                  <a:lnTo>
                    <a:pt x="1144" y="1829"/>
                  </a:lnTo>
                  <a:lnTo>
                    <a:pt x="1138" y="1829"/>
                  </a:lnTo>
                  <a:lnTo>
                    <a:pt x="1132" y="1827"/>
                  </a:lnTo>
                  <a:lnTo>
                    <a:pt x="1125" y="1822"/>
                  </a:lnTo>
                  <a:lnTo>
                    <a:pt x="1121" y="1813"/>
                  </a:lnTo>
                  <a:lnTo>
                    <a:pt x="1118" y="1796"/>
                  </a:lnTo>
                  <a:lnTo>
                    <a:pt x="1125" y="1792"/>
                  </a:lnTo>
                  <a:lnTo>
                    <a:pt x="1130" y="1797"/>
                  </a:lnTo>
                  <a:lnTo>
                    <a:pt x="1136" y="1805"/>
                  </a:lnTo>
                  <a:lnTo>
                    <a:pt x="1144" y="1810"/>
                  </a:lnTo>
                  <a:lnTo>
                    <a:pt x="1147" y="1791"/>
                  </a:lnTo>
                  <a:lnTo>
                    <a:pt x="1144" y="1773"/>
                  </a:lnTo>
                  <a:lnTo>
                    <a:pt x="1138" y="1755"/>
                  </a:lnTo>
                  <a:lnTo>
                    <a:pt x="1134" y="1738"/>
                  </a:lnTo>
                  <a:lnTo>
                    <a:pt x="1129" y="1738"/>
                  </a:lnTo>
                  <a:lnTo>
                    <a:pt x="1126" y="1739"/>
                  </a:lnTo>
                  <a:lnTo>
                    <a:pt x="1124" y="1741"/>
                  </a:lnTo>
                  <a:lnTo>
                    <a:pt x="1123" y="1744"/>
                  </a:lnTo>
                  <a:lnTo>
                    <a:pt x="1134" y="1770"/>
                  </a:lnTo>
                  <a:lnTo>
                    <a:pt x="1120" y="1777"/>
                  </a:lnTo>
                  <a:lnTo>
                    <a:pt x="1117" y="1760"/>
                  </a:lnTo>
                  <a:lnTo>
                    <a:pt x="1111" y="1744"/>
                  </a:lnTo>
                  <a:lnTo>
                    <a:pt x="1108" y="1729"/>
                  </a:lnTo>
                  <a:lnTo>
                    <a:pt x="1115" y="1712"/>
                  </a:lnTo>
                  <a:lnTo>
                    <a:pt x="1109" y="1708"/>
                  </a:lnTo>
                  <a:lnTo>
                    <a:pt x="1102" y="1707"/>
                  </a:lnTo>
                  <a:lnTo>
                    <a:pt x="1094" y="1707"/>
                  </a:lnTo>
                  <a:lnTo>
                    <a:pt x="1086" y="1708"/>
                  </a:lnTo>
                  <a:lnTo>
                    <a:pt x="1079" y="1712"/>
                  </a:lnTo>
                  <a:lnTo>
                    <a:pt x="1074" y="1719"/>
                  </a:lnTo>
                  <a:lnTo>
                    <a:pt x="1070" y="1726"/>
                  </a:lnTo>
                  <a:lnTo>
                    <a:pt x="1069" y="1738"/>
                  </a:lnTo>
                  <a:lnTo>
                    <a:pt x="1076" y="1777"/>
                  </a:lnTo>
                  <a:lnTo>
                    <a:pt x="1083" y="1814"/>
                  </a:lnTo>
                  <a:lnTo>
                    <a:pt x="1089" y="1851"/>
                  </a:lnTo>
                  <a:lnTo>
                    <a:pt x="1096" y="1889"/>
                  </a:lnTo>
                  <a:lnTo>
                    <a:pt x="1102" y="1926"/>
                  </a:lnTo>
                  <a:lnTo>
                    <a:pt x="1107" y="1965"/>
                  </a:lnTo>
                  <a:lnTo>
                    <a:pt x="1111" y="2003"/>
                  </a:lnTo>
                  <a:lnTo>
                    <a:pt x="1115" y="2045"/>
                  </a:lnTo>
                  <a:lnTo>
                    <a:pt x="1123" y="2047"/>
                  </a:lnTo>
                  <a:lnTo>
                    <a:pt x="1128" y="2045"/>
                  </a:lnTo>
                  <a:lnTo>
                    <a:pt x="1132" y="2037"/>
                  </a:lnTo>
                  <a:lnTo>
                    <a:pt x="1135" y="2027"/>
                  </a:lnTo>
                  <a:lnTo>
                    <a:pt x="1128" y="1979"/>
                  </a:lnTo>
                  <a:lnTo>
                    <a:pt x="1123" y="1929"/>
                  </a:lnTo>
                  <a:lnTo>
                    <a:pt x="1120" y="1880"/>
                  </a:lnTo>
                  <a:lnTo>
                    <a:pt x="1123" y="1836"/>
                  </a:lnTo>
                  <a:lnTo>
                    <a:pt x="1139" y="1836"/>
                  </a:lnTo>
                  <a:lnTo>
                    <a:pt x="1138" y="1862"/>
                  </a:lnTo>
                  <a:lnTo>
                    <a:pt x="1140" y="1890"/>
                  </a:lnTo>
                  <a:lnTo>
                    <a:pt x="1145" y="1921"/>
                  </a:lnTo>
                  <a:lnTo>
                    <a:pt x="1150" y="1953"/>
                  </a:lnTo>
                  <a:lnTo>
                    <a:pt x="1154" y="1984"/>
                  </a:lnTo>
                  <a:lnTo>
                    <a:pt x="1157" y="2015"/>
                  </a:lnTo>
                  <a:lnTo>
                    <a:pt x="1156" y="2043"/>
                  </a:lnTo>
                  <a:lnTo>
                    <a:pt x="1151" y="2068"/>
                  </a:lnTo>
                  <a:lnTo>
                    <a:pt x="1143" y="2065"/>
                  </a:lnTo>
                  <a:lnTo>
                    <a:pt x="1135" y="2065"/>
                  </a:lnTo>
                  <a:lnTo>
                    <a:pt x="1127" y="2068"/>
                  </a:lnTo>
                  <a:lnTo>
                    <a:pt x="1120" y="2072"/>
                  </a:lnTo>
                  <a:lnTo>
                    <a:pt x="1113" y="2074"/>
                  </a:lnTo>
                  <a:lnTo>
                    <a:pt x="1106" y="2075"/>
                  </a:lnTo>
                  <a:lnTo>
                    <a:pt x="1099" y="2073"/>
                  </a:lnTo>
                  <a:lnTo>
                    <a:pt x="1092" y="2068"/>
                  </a:lnTo>
                  <a:lnTo>
                    <a:pt x="1087" y="2039"/>
                  </a:lnTo>
                  <a:lnTo>
                    <a:pt x="1083" y="2011"/>
                  </a:lnTo>
                  <a:lnTo>
                    <a:pt x="1080" y="1980"/>
                  </a:lnTo>
                  <a:lnTo>
                    <a:pt x="1076" y="1949"/>
                  </a:lnTo>
                  <a:lnTo>
                    <a:pt x="1073" y="1918"/>
                  </a:lnTo>
                  <a:lnTo>
                    <a:pt x="1069" y="1887"/>
                  </a:lnTo>
                  <a:lnTo>
                    <a:pt x="1063" y="1858"/>
                  </a:lnTo>
                  <a:lnTo>
                    <a:pt x="1056" y="1829"/>
                  </a:lnTo>
                  <a:lnTo>
                    <a:pt x="1041" y="1833"/>
                  </a:lnTo>
                  <a:lnTo>
                    <a:pt x="1026" y="1833"/>
                  </a:lnTo>
                  <a:lnTo>
                    <a:pt x="1012" y="1831"/>
                  </a:lnTo>
                  <a:lnTo>
                    <a:pt x="997" y="1826"/>
                  </a:lnTo>
                  <a:lnTo>
                    <a:pt x="983" y="1820"/>
                  </a:lnTo>
                  <a:lnTo>
                    <a:pt x="970" y="1817"/>
                  </a:lnTo>
                  <a:lnTo>
                    <a:pt x="956" y="1813"/>
                  </a:lnTo>
                  <a:lnTo>
                    <a:pt x="943" y="1813"/>
                  </a:lnTo>
                  <a:lnTo>
                    <a:pt x="945" y="1789"/>
                  </a:lnTo>
                  <a:lnTo>
                    <a:pt x="949" y="1768"/>
                  </a:lnTo>
                  <a:lnTo>
                    <a:pt x="953" y="1747"/>
                  </a:lnTo>
                  <a:lnTo>
                    <a:pt x="959" y="1726"/>
                  </a:lnTo>
                  <a:lnTo>
                    <a:pt x="965" y="1707"/>
                  </a:lnTo>
                  <a:lnTo>
                    <a:pt x="972" y="1688"/>
                  </a:lnTo>
                  <a:lnTo>
                    <a:pt x="980" y="1670"/>
                  </a:lnTo>
                  <a:lnTo>
                    <a:pt x="989" y="1653"/>
                  </a:lnTo>
                  <a:lnTo>
                    <a:pt x="995" y="1649"/>
                  </a:lnTo>
                  <a:lnTo>
                    <a:pt x="1001" y="1648"/>
                  </a:lnTo>
                  <a:lnTo>
                    <a:pt x="1007" y="1646"/>
                  </a:lnTo>
                  <a:lnTo>
                    <a:pt x="1013" y="1645"/>
                  </a:lnTo>
                  <a:lnTo>
                    <a:pt x="1018" y="1644"/>
                  </a:lnTo>
                  <a:lnTo>
                    <a:pt x="1022" y="1641"/>
                  </a:lnTo>
                  <a:lnTo>
                    <a:pt x="1026" y="1636"/>
                  </a:lnTo>
                  <a:lnTo>
                    <a:pt x="1028" y="1627"/>
                  </a:lnTo>
                  <a:lnTo>
                    <a:pt x="1027" y="1614"/>
                  </a:lnTo>
                  <a:lnTo>
                    <a:pt x="1022" y="1607"/>
                  </a:lnTo>
                  <a:lnTo>
                    <a:pt x="1015" y="1603"/>
                  </a:lnTo>
                  <a:lnTo>
                    <a:pt x="1006" y="1600"/>
                  </a:lnTo>
                  <a:lnTo>
                    <a:pt x="996" y="1600"/>
                  </a:lnTo>
                  <a:lnTo>
                    <a:pt x="986" y="1600"/>
                  </a:lnTo>
                  <a:lnTo>
                    <a:pt x="978" y="1600"/>
                  </a:lnTo>
                  <a:lnTo>
                    <a:pt x="971" y="1598"/>
                  </a:lnTo>
                  <a:lnTo>
                    <a:pt x="969" y="1568"/>
                  </a:lnTo>
                  <a:lnTo>
                    <a:pt x="964" y="1540"/>
                  </a:lnTo>
                  <a:lnTo>
                    <a:pt x="955" y="1514"/>
                  </a:lnTo>
                  <a:lnTo>
                    <a:pt x="943" y="1489"/>
                  </a:lnTo>
                  <a:lnTo>
                    <a:pt x="931" y="1498"/>
                  </a:lnTo>
                  <a:lnTo>
                    <a:pt x="928" y="1515"/>
                  </a:lnTo>
                  <a:lnTo>
                    <a:pt x="930" y="1533"/>
                  </a:lnTo>
                  <a:lnTo>
                    <a:pt x="932" y="1549"/>
                  </a:lnTo>
                  <a:lnTo>
                    <a:pt x="935" y="1563"/>
                  </a:lnTo>
                  <a:lnTo>
                    <a:pt x="940" y="1577"/>
                  </a:lnTo>
                  <a:lnTo>
                    <a:pt x="944" y="1591"/>
                  </a:lnTo>
                  <a:lnTo>
                    <a:pt x="947" y="1607"/>
                  </a:lnTo>
                  <a:lnTo>
                    <a:pt x="949" y="1621"/>
                  </a:lnTo>
                  <a:lnTo>
                    <a:pt x="948" y="1635"/>
                  </a:lnTo>
                  <a:lnTo>
                    <a:pt x="943" y="1648"/>
                  </a:lnTo>
                  <a:lnTo>
                    <a:pt x="932" y="1659"/>
                  </a:lnTo>
                  <a:lnTo>
                    <a:pt x="933" y="1693"/>
                  </a:lnTo>
                  <a:lnTo>
                    <a:pt x="926" y="1728"/>
                  </a:lnTo>
                  <a:lnTo>
                    <a:pt x="917" y="1764"/>
                  </a:lnTo>
                  <a:lnTo>
                    <a:pt x="912" y="1800"/>
                  </a:lnTo>
                  <a:lnTo>
                    <a:pt x="888" y="1801"/>
                  </a:lnTo>
                  <a:lnTo>
                    <a:pt x="864" y="1800"/>
                  </a:lnTo>
                  <a:lnTo>
                    <a:pt x="840" y="1796"/>
                  </a:lnTo>
                  <a:lnTo>
                    <a:pt x="817" y="1789"/>
                  </a:lnTo>
                  <a:lnTo>
                    <a:pt x="793" y="1783"/>
                  </a:lnTo>
                  <a:lnTo>
                    <a:pt x="770" y="1774"/>
                  </a:lnTo>
                  <a:lnTo>
                    <a:pt x="747" y="1766"/>
                  </a:lnTo>
                  <a:lnTo>
                    <a:pt x="724" y="1759"/>
                  </a:lnTo>
                  <a:lnTo>
                    <a:pt x="701" y="1753"/>
                  </a:lnTo>
                  <a:lnTo>
                    <a:pt x="678" y="1748"/>
                  </a:lnTo>
                  <a:lnTo>
                    <a:pt x="656" y="1747"/>
                  </a:lnTo>
                  <a:lnTo>
                    <a:pt x="635" y="1748"/>
                  </a:lnTo>
                  <a:lnTo>
                    <a:pt x="612" y="1755"/>
                  </a:lnTo>
                  <a:lnTo>
                    <a:pt x="592" y="1764"/>
                  </a:lnTo>
                  <a:lnTo>
                    <a:pt x="571" y="1779"/>
                  </a:lnTo>
                  <a:lnTo>
                    <a:pt x="551" y="1800"/>
                  </a:lnTo>
                  <a:lnTo>
                    <a:pt x="569" y="1840"/>
                  </a:lnTo>
                  <a:lnTo>
                    <a:pt x="588" y="1877"/>
                  </a:lnTo>
                  <a:lnTo>
                    <a:pt x="606" y="1912"/>
                  </a:lnTo>
                  <a:lnTo>
                    <a:pt x="624" y="1947"/>
                  </a:lnTo>
                  <a:lnTo>
                    <a:pt x="639" y="1984"/>
                  </a:lnTo>
                  <a:lnTo>
                    <a:pt x="653" y="2021"/>
                  </a:lnTo>
                  <a:lnTo>
                    <a:pt x="664" y="2064"/>
                  </a:lnTo>
                  <a:lnTo>
                    <a:pt x="671" y="2110"/>
                  </a:lnTo>
                  <a:lnTo>
                    <a:pt x="678" y="2127"/>
                  </a:lnTo>
                  <a:lnTo>
                    <a:pt x="688" y="2144"/>
                  </a:lnTo>
                  <a:lnTo>
                    <a:pt x="699" y="2158"/>
                  </a:lnTo>
                  <a:lnTo>
                    <a:pt x="711" y="2171"/>
                  </a:lnTo>
                  <a:lnTo>
                    <a:pt x="723" y="2185"/>
                  </a:lnTo>
                  <a:lnTo>
                    <a:pt x="735" y="2198"/>
                  </a:lnTo>
                  <a:lnTo>
                    <a:pt x="747" y="2212"/>
                  </a:lnTo>
                  <a:lnTo>
                    <a:pt x="756" y="2227"/>
                  </a:lnTo>
                  <a:lnTo>
                    <a:pt x="761" y="2247"/>
                  </a:lnTo>
                  <a:lnTo>
                    <a:pt x="768" y="2266"/>
                  </a:lnTo>
                  <a:lnTo>
                    <a:pt x="777" y="2284"/>
                  </a:lnTo>
                  <a:lnTo>
                    <a:pt x="787" y="2302"/>
                  </a:lnTo>
                  <a:lnTo>
                    <a:pt x="796" y="2320"/>
                  </a:lnTo>
                  <a:lnTo>
                    <a:pt x="804" y="2338"/>
                  </a:lnTo>
                  <a:lnTo>
                    <a:pt x="810" y="2359"/>
                  </a:lnTo>
                  <a:lnTo>
                    <a:pt x="811" y="2381"/>
                  </a:lnTo>
                  <a:lnTo>
                    <a:pt x="828" y="2377"/>
                  </a:lnTo>
                  <a:lnTo>
                    <a:pt x="842" y="2363"/>
                  </a:lnTo>
                  <a:lnTo>
                    <a:pt x="854" y="2343"/>
                  </a:lnTo>
                  <a:lnTo>
                    <a:pt x="864" y="2323"/>
                  </a:lnTo>
                  <a:lnTo>
                    <a:pt x="875" y="2306"/>
                  </a:lnTo>
                  <a:lnTo>
                    <a:pt x="885" y="2298"/>
                  </a:lnTo>
                  <a:lnTo>
                    <a:pt x="896" y="2304"/>
                  </a:lnTo>
                  <a:lnTo>
                    <a:pt x="909" y="2328"/>
                  </a:lnTo>
                  <a:lnTo>
                    <a:pt x="906" y="2356"/>
                  </a:lnTo>
                  <a:lnTo>
                    <a:pt x="892" y="2377"/>
                  </a:lnTo>
                  <a:lnTo>
                    <a:pt x="870" y="2392"/>
                  </a:lnTo>
                  <a:lnTo>
                    <a:pt x="848" y="2405"/>
                  </a:lnTo>
                  <a:lnTo>
                    <a:pt x="829" y="2417"/>
                  </a:lnTo>
                  <a:lnTo>
                    <a:pt x="818" y="2432"/>
                  </a:lnTo>
                  <a:lnTo>
                    <a:pt x="820" y="2452"/>
                  </a:lnTo>
                  <a:lnTo>
                    <a:pt x="838" y="2479"/>
                  </a:lnTo>
                  <a:lnTo>
                    <a:pt x="839" y="2490"/>
                  </a:lnTo>
                  <a:lnTo>
                    <a:pt x="837" y="2499"/>
                  </a:lnTo>
                  <a:lnTo>
                    <a:pt x="831" y="2506"/>
                  </a:lnTo>
                  <a:lnTo>
                    <a:pt x="823" y="2508"/>
                  </a:lnTo>
                  <a:lnTo>
                    <a:pt x="816" y="2503"/>
                  </a:lnTo>
                  <a:lnTo>
                    <a:pt x="809" y="2495"/>
                  </a:lnTo>
                  <a:lnTo>
                    <a:pt x="801" y="2488"/>
                  </a:lnTo>
                  <a:lnTo>
                    <a:pt x="794" y="2480"/>
                  </a:lnTo>
                  <a:lnTo>
                    <a:pt x="786" y="2472"/>
                  </a:lnTo>
                  <a:lnTo>
                    <a:pt x="778" y="2463"/>
                  </a:lnTo>
                  <a:lnTo>
                    <a:pt x="769" y="2456"/>
                  </a:lnTo>
                  <a:lnTo>
                    <a:pt x="759" y="2449"/>
                  </a:lnTo>
                  <a:lnTo>
                    <a:pt x="744" y="2458"/>
                  </a:lnTo>
                  <a:lnTo>
                    <a:pt x="728" y="2471"/>
                  </a:lnTo>
                  <a:lnTo>
                    <a:pt x="714" y="2485"/>
                  </a:lnTo>
                  <a:lnTo>
                    <a:pt x="701" y="2501"/>
                  </a:lnTo>
                  <a:lnTo>
                    <a:pt x="687" y="2516"/>
                  </a:lnTo>
                  <a:lnTo>
                    <a:pt x="670" y="2529"/>
                  </a:lnTo>
                  <a:lnTo>
                    <a:pt x="654" y="2539"/>
                  </a:lnTo>
                  <a:lnTo>
                    <a:pt x="635" y="2547"/>
                  </a:lnTo>
                  <a:lnTo>
                    <a:pt x="624" y="2538"/>
                  </a:lnTo>
                  <a:lnTo>
                    <a:pt x="612" y="2528"/>
                  </a:lnTo>
                  <a:lnTo>
                    <a:pt x="601" y="2519"/>
                  </a:lnTo>
                  <a:lnTo>
                    <a:pt x="591" y="2510"/>
                  </a:lnTo>
                  <a:lnTo>
                    <a:pt x="581" y="2499"/>
                  </a:lnTo>
                  <a:lnTo>
                    <a:pt x="571" y="2490"/>
                  </a:lnTo>
                  <a:lnTo>
                    <a:pt x="561" y="2481"/>
                  </a:lnTo>
                  <a:lnTo>
                    <a:pt x="551" y="2472"/>
                  </a:lnTo>
                  <a:lnTo>
                    <a:pt x="540" y="2463"/>
                  </a:lnTo>
                  <a:lnTo>
                    <a:pt x="530" y="2454"/>
                  </a:lnTo>
                  <a:lnTo>
                    <a:pt x="520" y="2445"/>
                  </a:lnTo>
                  <a:lnTo>
                    <a:pt x="509" y="2435"/>
                  </a:lnTo>
                  <a:lnTo>
                    <a:pt x="499" y="2426"/>
                  </a:lnTo>
                  <a:lnTo>
                    <a:pt x="487" y="2417"/>
                  </a:lnTo>
                  <a:lnTo>
                    <a:pt x="475" y="2407"/>
                  </a:lnTo>
                  <a:lnTo>
                    <a:pt x="463" y="2398"/>
                  </a:lnTo>
                  <a:lnTo>
                    <a:pt x="452" y="2404"/>
                  </a:lnTo>
                  <a:lnTo>
                    <a:pt x="441" y="2410"/>
                  </a:lnTo>
                  <a:lnTo>
                    <a:pt x="430" y="2417"/>
                  </a:lnTo>
                  <a:lnTo>
                    <a:pt x="417" y="2423"/>
                  </a:lnTo>
                  <a:lnTo>
                    <a:pt x="406" y="2430"/>
                  </a:lnTo>
                  <a:lnTo>
                    <a:pt x="395" y="2436"/>
                  </a:lnTo>
                  <a:lnTo>
                    <a:pt x="383" y="2443"/>
                  </a:lnTo>
                  <a:lnTo>
                    <a:pt x="372" y="2448"/>
                  </a:lnTo>
                  <a:lnTo>
                    <a:pt x="361" y="2454"/>
                  </a:lnTo>
                  <a:lnTo>
                    <a:pt x="348" y="2459"/>
                  </a:lnTo>
                  <a:lnTo>
                    <a:pt x="336" y="2466"/>
                  </a:lnTo>
                  <a:lnTo>
                    <a:pt x="325" y="2471"/>
                  </a:lnTo>
                  <a:lnTo>
                    <a:pt x="313" y="2475"/>
                  </a:lnTo>
                  <a:lnTo>
                    <a:pt x="302" y="2480"/>
                  </a:lnTo>
                  <a:lnTo>
                    <a:pt x="289" y="2484"/>
                  </a:lnTo>
                  <a:lnTo>
                    <a:pt x="277" y="2488"/>
                  </a:lnTo>
                  <a:lnTo>
                    <a:pt x="268" y="2477"/>
                  </a:lnTo>
                  <a:lnTo>
                    <a:pt x="262" y="2463"/>
                  </a:lnTo>
                  <a:lnTo>
                    <a:pt x="256" y="2447"/>
                  </a:lnTo>
                  <a:lnTo>
                    <a:pt x="252" y="2430"/>
                  </a:lnTo>
                  <a:lnTo>
                    <a:pt x="247" y="2412"/>
                  </a:lnTo>
                  <a:lnTo>
                    <a:pt x="241" y="2395"/>
                  </a:lnTo>
                  <a:lnTo>
                    <a:pt x="233" y="2381"/>
                  </a:lnTo>
                  <a:lnTo>
                    <a:pt x="220" y="2371"/>
                  </a:lnTo>
                  <a:lnTo>
                    <a:pt x="213" y="2385"/>
                  </a:lnTo>
                  <a:lnTo>
                    <a:pt x="210" y="2401"/>
                  </a:lnTo>
                  <a:lnTo>
                    <a:pt x="210" y="2419"/>
                  </a:lnTo>
                  <a:lnTo>
                    <a:pt x="212" y="2437"/>
                  </a:lnTo>
                  <a:lnTo>
                    <a:pt x="216" y="2456"/>
                  </a:lnTo>
                  <a:lnTo>
                    <a:pt x="220" y="2472"/>
                  </a:lnTo>
                  <a:lnTo>
                    <a:pt x="223" y="2488"/>
                  </a:lnTo>
                  <a:lnTo>
                    <a:pt x="225" y="2502"/>
                  </a:lnTo>
                  <a:lnTo>
                    <a:pt x="222" y="2503"/>
                  </a:lnTo>
                  <a:lnTo>
                    <a:pt x="218" y="2507"/>
                  </a:lnTo>
                  <a:lnTo>
                    <a:pt x="213" y="2511"/>
                  </a:lnTo>
                  <a:lnTo>
                    <a:pt x="208" y="2514"/>
                  </a:lnTo>
                  <a:lnTo>
                    <a:pt x="202" y="2517"/>
                  </a:lnTo>
                  <a:lnTo>
                    <a:pt x="197" y="2519"/>
                  </a:lnTo>
                  <a:lnTo>
                    <a:pt x="191" y="2519"/>
                  </a:lnTo>
                  <a:lnTo>
                    <a:pt x="185" y="2515"/>
                  </a:lnTo>
                  <a:lnTo>
                    <a:pt x="170" y="2494"/>
                  </a:lnTo>
                  <a:lnTo>
                    <a:pt x="165" y="2472"/>
                  </a:lnTo>
                  <a:lnTo>
                    <a:pt x="168" y="2447"/>
                  </a:lnTo>
                  <a:lnTo>
                    <a:pt x="174" y="2421"/>
                  </a:lnTo>
                  <a:lnTo>
                    <a:pt x="179" y="2396"/>
                  </a:lnTo>
                  <a:lnTo>
                    <a:pt x="182" y="2371"/>
                  </a:lnTo>
                  <a:lnTo>
                    <a:pt x="177" y="2349"/>
                  </a:lnTo>
                  <a:lnTo>
                    <a:pt x="161" y="2328"/>
                  </a:lnTo>
                  <a:lnTo>
                    <a:pt x="158" y="2332"/>
                  </a:lnTo>
                  <a:lnTo>
                    <a:pt x="155" y="2334"/>
                  </a:lnTo>
                  <a:lnTo>
                    <a:pt x="152" y="2338"/>
                  </a:lnTo>
                  <a:lnTo>
                    <a:pt x="154" y="2345"/>
                  </a:lnTo>
                  <a:lnTo>
                    <a:pt x="147" y="2341"/>
                  </a:lnTo>
                  <a:lnTo>
                    <a:pt x="140" y="2338"/>
                  </a:lnTo>
                  <a:lnTo>
                    <a:pt x="133" y="2336"/>
                  </a:lnTo>
                  <a:lnTo>
                    <a:pt x="128" y="2332"/>
                  </a:lnTo>
                  <a:lnTo>
                    <a:pt x="127" y="2314"/>
                  </a:lnTo>
                  <a:lnTo>
                    <a:pt x="135" y="2302"/>
                  </a:lnTo>
                  <a:lnTo>
                    <a:pt x="147" y="2294"/>
                  </a:lnTo>
                  <a:lnTo>
                    <a:pt x="161" y="2289"/>
                  </a:lnTo>
                  <a:lnTo>
                    <a:pt x="175" y="2284"/>
                  </a:lnTo>
                  <a:lnTo>
                    <a:pt x="183" y="2275"/>
                  </a:lnTo>
                  <a:lnTo>
                    <a:pt x="185" y="2261"/>
                  </a:lnTo>
                  <a:lnTo>
                    <a:pt x="177" y="2240"/>
                  </a:lnTo>
                  <a:lnTo>
                    <a:pt x="184" y="2233"/>
                  </a:lnTo>
                  <a:lnTo>
                    <a:pt x="194" y="2230"/>
                  </a:lnTo>
                  <a:lnTo>
                    <a:pt x="204" y="2229"/>
                  </a:lnTo>
                  <a:lnTo>
                    <a:pt x="214" y="2227"/>
                  </a:lnTo>
                  <a:lnTo>
                    <a:pt x="224" y="2225"/>
                  </a:lnTo>
                  <a:lnTo>
                    <a:pt x="232" y="2220"/>
                  </a:lnTo>
                  <a:lnTo>
                    <a:pt x="237" y="2209"/>
                  </a:lnTo>
                  <a:lnTo>
                    <a:pt x="237" y="2194"/>
                  </a:lnTo>
                  <a:lnTo>
                    <a:pt x="232" y="2167"/>
                  </a:lnTo>
                  <a:lnTo>
                    <a:pt x="219" y="2148"/>
                  </a:lnTo>
                  <a:lnTo>
                    <a:pt x="202" y="2133"/>
                  </a:lnTo>
                  <a:lnTo>
                    <a:pt x="182" y="2123"/>
                  </a:lnTo>
                  <a:lnTo>
                    <a:pt x="159" y="2115"/>
                  </a:lnTo>
                  <a:lnTo>
                    <a:pt x="137" y="2108"/>
                  </a:lnTo>
                  <a:lnTo>
                    <a:pt x="117" y="2100"/>
                  </a:lnTo>
                  <a:lnTo>
                    <a:pt x="100" y="2087"/>
                  </a:lnTo>
                  <a:lnTo>
                    <a:pt x="88" y="2077"/>
                  </a:lnTo>
                  <a:lnTo>
                    <a:pt x="76" y="2065"/>
                  </a:lnTo>
                  <a:lnTo>
                    <a:pt x="64" y="2055"/>
                  </a:lnTo>
                  <a:lnTo>
                    <a:pt x="52" y="2043"/>
                  </a:lnTo>
                  <a:lnTo>
                    <a:pt x="39" y="2033"/>
                  </a:lnTo>
                  <a:lnTo>
                    <a:pt x="26" y="2024"/>
                  </a:lnTo>
                  <a:lnTo>
                    <a:pt x="13" y="2018"/>
                  </a:lnTo>
                  <a:lnTo>
                    <a:pt x="0" y="2012"/>
                  </a:lnTo>
                  <a:lnTo>
                    <a:pt x="0" y="1979"/>
                  </a:lnTo>
                  <a:lnTo>
                    <a:pt x="20" y="1952"/>
                  </a:lnTo>
                  <a:lnTo>
                    <a:pt x="41" y="1925"/>
                  </a:lnTo>
                  <a:lnTo>
                    <a:pt x="62" y="1898"/>
                  </a:lnTo>
                  <a:lnTo>
                    <a:pt x="82" y="1872"/>
                  </a:lnTo>
                  <a:lnTo>
                    <a:pt x="103" y="1845"/>
                  </a:lnTo>
                  <a:lnTo>
                    <a:pt x="123" y="1818"/>
                  </a:lnTo>
                  <a:lnTo>
                    <a:pt x="144" y="1791"/>
                  </a:lnTo>
                  <a:lnTo>
                    <a:pt x="165" y="1764"/>
                  </a:lnTo>
                  <a:lnTo>
                    <a:pt x="185" y="1737"/>
                  </a:lnTo>
                  <a:lnTo>
                    <a:pt x="206" y="1710"/>
                  </a:lnTo>
                  <a:lnTo>
                    <a:pt x="227" y="1683"/>
                  </a:lnTo>
                  <a:lnTo>
                    <a:pt x="247" y="1655"/>
                  </a:lnTo>
                  <a:lnTo>
                    <a:pt x="268" y="1630"/>
                  </a:lnTo>
                  <a:lnTo>
                    <a:pt x="289" y="1603"/>
                  </a:lnTo>
                  <a:lnTo>
                    <a:pt x="310" y="1576"/>
                  </a:lnTo>
                  <a:lnTo>
                    <a:pt x="331" y="1549"/>
                  </a:lnTo>
                  <a:lnTo>
                    <a:pt x="322" y="1540"/>
                  </a:lnTo>
                  <a:lnTo>
                    <a:pt x="311" y="1533"/>
                  </a:lnTo>
                  <a:lnTo>
                    <a:pt x="299" y="1529"/>
                  </a:lnTo>
                  <a:lnTo>
                    <a:pt x="286" y="1524"/>
                  </a:lnTo>
                  <a:lnTo>
                    <a:pt x="273" y="1520"/>
                  </a:lnTo>
                  <a:lnTo>
                    <a:pt x="261" y="1515"/>
                  </a:lnTo>
                  <a:lnTo>
                    <a:pt x="249" y="1510"/>
                  </a:lnTo>
                  <a:lnTo>
                    <a:pt x="239" y="1502"/>
                  </a:lnTo>
                  <a:lnTo>
                    <a:pt x="214" y="1492"/>
                  </a:lnTo>
                  <a:lnTo>
                    <a:pt x="196" y="1475"/>
                  </a:lnTo>
                  <a:lnTo>
                    <a:pt x="183" y="1453"/>
                  </a:lnTo>
                  <a:lnTo>
                    <a:pt x="171" y="1430"/>
                  </a:lnTo>
                  <a:lnTo>
                    <a:pt x="159" y="1408"/>
                  </a:lnTo>
                  <a:lnTo>
                    <a:pt x="145" y="1390"/>
                  </a:lnTo>
                  <a:lnTo>
                    <a:pt x="126" y="1380"/>
                  </a:lnTo>
                  <a:lnTo>
                    <a:pt x="100" y="1378"/>
                  </a:lnTo>
                  <a:lnTo>
                    <a:pt x="84" y="1369"/>
                  </a:lnTo>
                  <a:lnTo>
                    <a:pt x="71" y="1359"/>
                  </a:lnTo>
                  <a:lnTo>
                    <a:pt x="61" y="1348"/>
                  </a:lnTo>
                  <a:lnTo>
                    <a:pt x="52" y="1333"/>
                  </a:lnTo>
                  <a:lnTo>
                    <a:pt x="45" y="1319"/>
                  </a:lnTo>
                  <a:lnTo>
                    <a:pt x="39" y="1304"/>
                  </a:lnTo>
                  <a:lnTo>
                    <a:pt x="31" y="1288"/>
                  </a:lnTo>
                  <a:lnTo>
                    <a:pt x="25" y="1273"/>
                  </a:lnTo>
                  <a:lnTo>
                    <a:pt x="30" y="1261"/>
                  </a:lnTo>
                  <a:lnTo>
                    <a:pt x="34" y="1250"/>
                  </a:lnTo>
                  <a:lnTo>
                    <a:pt x="37" y="1237"/>
                  </a:lnTo>
                  <a:lnTo>
                    <a:pt x="40" y="1224"/>
                  </a:lnTo>
                  <a:lnTo>
                    <a:pt x="44" y="1214"/>
                  </a:lnTo>
                  <a:lnTo>
                    <a:pt x="49" y="1203"/>
                  </a:lnTo>
                  <a:lnTo>
                    <a:pt x="57" y="1197"/>
                  </a:lnTo>
                  <a:lnTo>
                    <a:pt x="69" y="1194"/>
                  </a:lnTo>
                  <a:lnTo>
                    <a:pt x="76" y="1194"/>
                  </a:lnTo>
                  <a:lnTo>
                    <a:pt x="81" y="1193"/>
                  </a:lnTo>
                  <a:lnTo>
                    <a:pt x="86" y="1190"/>
                  </a:lnTo>
                  <a:lnTo>
                    <a:pt x="92" y="1188"/>
                  </a:lnTo>
                  <a:lnTo>
                    <a:pt x="87" y="1176"/>
                  </a:lnTo>
                  <a:lnTo>
                    <a:pt x="84" y="1165"/>
                  </a:lnTo>
                  <a:lnTo>
                    <a:pt x="80" y="1154"/>
                  </a:lnTo>
                  <a:lnTo>
                    <a:pt x="71" y="1148"/>
                  </a:lnTo>
                  <a:lnTo>
                    <a:pt x="65" y="1117"/>
                  </a:lnTo>
                  <a:lnTo>
                    <a:pt x="58" y="1086"/>
                  </a:lnTo>
                  <a:lnTo>
                    <a:pt x="51" y="1055"/>
                  </a:lnTo>
                  <a:lnTo>
                    <a:pt x="46" y="1024"/>
                  </a:lnTo>
                  <a:lnTo>
                    <a:pt x="71" y="968"/>
                  </a:lnTo>
                  <a:lnTo>
                    <a:pt x="82" y="907"/>
                  </a:lnTo>
                  <a:lnTo>
                    <a:pt x="83" y="845"/>
                  </a:lnTo>
                  <a:lnTo>
                    <a:pt x="76" y="781"/>
                  </a:lnTo>
                  <a:lnTo>
                    <a:pt x="65" y="715"/>
                  </a:lnTo>
                  <a:lnTo>
                    <a:pt x="53" y="649"/>
                  </a:lnTo>
                  <a:lnTo>
                    <a:pt x="42" y="585"/>
                  </a:lnTo>
                  <a:lnTo>
                    <a:pt x="36" y="522"/>
                  </a:lnTo>
                  <a:lnTo>
                    <a:pt x="36" y="511"/>
                  </a:lnTo>
                  <a:lnTo>
                    <a:pt x="36" y="501"/>
                  </a:lnTo>
                  <a:lnTo>
                    <a:pt x="33" y="492"/>
                  </a:lnTo>
                  <a:lnTo>
                    <a:pt x="25" y="486"/>
                  </a:lnTo>
                  <a:lnTo>
                    <a:pt x="26" y="460"/>
                  </a:lnTo>
                  <a:lnTo>
                    <a:pt x="25" y="428"/>
                  </a:lnTo>
                  <a:lnTo>
                    <a:pt x="22" y="394"/>
                  </a:lnTo>
                  <a:lnTo>
                    <a:pt x="17" y="365"/>
                  </a:lnTo>
                  <a:lnTo>
                    <a:pt x="64" y="353"/>
                  </a:lnTo>
                  <a:lnTo>
                    <a:pt x="111" y="341"/>
                  </a:lnTo>
                  <a:lnTo>
                    <a:pt x="157" y="331"/>
                  </a:lnTo>
                  <a:lnTo>
                    <a:pt x="204" y="320"/>
                  </a:lnTo>
                  <a:lnTo>
                    <a:pt x="251" y="309"/>
                  </a:lnTo>
                  <a:lnTo>
                    <a:pt x="297" y="299"/>
                  </a:lnTo>
                  <a:lnTo>
                    <a:pt x="343" y="289"/>
                  </a:lnTo>
                  <a:lnTo>
                    <a:pt x="389" y="278"/>
                  </a:lnTo>
                  <a:lnTo>
                    <a:pt x="435" y="268"/>
                  </a:lnTo>
                  <a:lnTo>
                    <a:pt x="481" y="259"/>
                  </a:lnTo>
                  <a:lnTo>
                    <a:pt x="527" y="249"/>
                  </a:lnTo>
                  <a:lnTo>
                    <a:pt x="573" y="238"/>
                  </a:lnTo>
                  <a:lnTo>
                    <a:pt x="619" y="229"/>
                  </a:lnTo>
                  <a:lnTo>
                    <a:pt x="665" y="219"/>
                  </a:lnTo>
                  <a:lnTo>
                    <a:pt x="711" y="210"/>
                  </a:lnTo>
                  <a:lnTo>
                    <a:pt x="757" y="200"/>
                  </a:lnTo>
                  <a:lnTo>
                    <a:pt x="802" y="191"/>
                  </a:lnTo>
                  <a:lnTo>
                    <a:pt x="848" y="180"/>
                  </a:lnTo>
                  <a:lnTo>
                    <a:pt x="895" y="170"/>
                  </a:lnTo>
                  <a:lnTo>
                    <a:pt x="941" y="161"/>
                  </a:lnTo>
                  <a:lnTo>
                    <a:pt x="987" y="151"/>
                  </a:lnTo>
                  <a:lnTo>
                    <a:pt x="1033" y="140"/>
                  </a:lnTo>
                  <a:lnTo>
                    <a:pt x="1080" y="131"/>
                  </a:lnTo>
                  <a:lnTo>
                    <a:pt x="1126" y="121"/>
                  </a:lnTo>
                  <a:lnTo>
                    <a:pt x="1173" y="111"/>
                  </a:lnTo>
                  <a:lnTo>
                    <a:pt x="1220" y="99"/>
                  </a:lnTo>
                  <a:lnTo>
                    <a:pt x="1267" y="89"/>
                  </a:lnTo>
                  <a:lnTo>
                    <a:pt x="1313" y="79"/>
                  </a:lnTo>
                  <a:lnTo>
                    <a:pt x="1361" y="67"/>
                  </a:lnTo>
                  <a:lnTo>
                    <a:pt x="1409" y="55"/>
                  </a:lnTo>
                  <a:lnTo>
                    <a:pt x="1457" y="44"/>
                  </a:lnTo>
                  <a:lnTo>
                    <a:pt x="1504" y="32"/>
                  </a:lnTo>
                  <a:lnTo>
                    <a:pt x="1522" y="28"/>
                  </a:lnTo>
                  <a:lnTo>
                    <a:pt x="1539" y="26"/>
                  </a:lnTo>
                  <a:lnTo>
                    <a:pt x="1557" y="23"/>
                  </a:lnTo>
                  <a:lnTo>
                    <a:pt x="1575" y="21"/>
                  </a:lnTo>
                  <a:lnTo>
                    <a:pt x="1593" y="17"/>
                  </a:lnTo>
                  <a:lnTo>
                    <a:pt x="1611" y="13"/>
                  </a:lnTo>
                  <a:lnTo>
                    <a:pt x="1628" y="8"/>
                  </a:lnTo>
                  <a:lnTo>
                    <a:pt x="1645" y="0"/>
                  </a:lnTo>
                  <a:lnTo>
                    <a:pt x="1671" y="9"/>
                  </a:lnTo>
                  <a:lnTo>
                    <a:pt x="1674" y="43"/>
                  </a:lnTo>
                  <a:lnTo>
                    <a:pt x="1678" y="79"/>
                  </a:lnTo>
                  <a:lnTo>
                    <a:pt x="1681" y="113"/>
                  </a:lnTo>
                  <a:lnTo>
                    <a:pt x="1684" y="149"/>
                  </a:lnTo>
                  <a:lnTo>
                    <a:pt x="1687" y="184"/>
                  </a:lnTo>
                  <a:lnTo>
                    <a:pt x="1692" y="218"/>
                  </a:lnTo>
                  <a:lnTo>
                    <a:pt x="1697" y="250"/>
                  </a:lnTo>
                  <a:lnTo>
                    <a:pt x="1704" y="280"/>
                  </a:lnTo>
                  <a:lnTo>
                    <a:pt x="1707" y="273"/>
                  </a:lnTo>
                  <a:lnTo>
                    <a:pt x="1711" y="314"/>
                  </a:lnTo>
                  <a:lnTo>
                    <a:pt x="1717" y="354"/>
                  </a:lnTo>
                  <a:lnTo>
                    <a:pt x="1722" y="396"/>
                  </a:lnTo>
                  <a:lnTo>
                    <a:pt x="1728" y="435"/>
                  </a:lnTo>
                  <a:lnTo>
                    <a:pt x="1734" y="477"/>
                  </a:lnTo>
                  <a:lnTo>
                    <a:pt x="1739" y="519"/>
                  </a:lnTo>
                  <a:lnTo>
                    <a:pt x="1744" y="560"/>
                  </a:lnTo>
                  <a:lnTo>
                    <a:pt x="1748" y="603"/>
                  </a:lnTo>
                  <a:lnTo>
                    <a:pt x="1758" y="653"/>
                  </a:lnTo>
                  <a:lnTo>
                    <a:pt x="1767" y="707"/>
                  </a:lnTo>
                  <a:lnTo>
                    <a:pt x="1774" y="764"/>
                  </a:lnTo>
                  <a:lnTo>
                    <a:pt x="1783" y="823"/>
                  </a:lnTo>
                  <a:lnTo>
                    <a:pt x="1789" y="884"/>
                  </a:lnTo>
                  <a:lnTo>
                    <a:pt x="1796" y="944"/>
                  </a:lnTo>
                  <a:lnTo>
                    <a:pt x="1803" y="1005"/>
                  </a:lnTo>
                  <a:lnTo>
                    <a:pt x="1810" y="1063"/>
                  </a:lnTo>
                  <a:lnTo>
                    <a:pt x="1809" y="1063"/>
                  </a:lnTo>
                  <a:lnTo>
                    <a:pt x="1804" y="1064"/>
                  </a:lnTo>
                  <a:lnTo>
                    <a:pt x="1797" y="1065"/>
                  </a:lnTo>
                  <a:lnTo>
                    <a:pt x="1788" y="1068"/>
                  </a:lnTo>
                  <a:lnTo>
                    <a:pt x="1775" y="1071"/>
                  </a:lnTo>
                  <a:lnTo>
                    <a:pt x="1761" y="1074"/>
                  </a:lnTo>
                  <a:lnTo>
                    <a:pt x="1745" y="1078"/>
                  </a:lnTo>
                  <a:lnTo>
                    <a:pt x="1727" y="1082"/>
                  </a:lnTo>
                  <a:lnTo>
                    <a:pt x="1706" y="1087"/>
                  </a:lnTo>
                  <a:lnTo>
                    <a:pt x="1684" y="1092"/>
                  </a:lnTo>
                  <a:lnTo>
                    <a:pt x="1661" y="1098"/>
                  </a:lnTo>
                  <a:lnTo>
                    <a:pt x="1636" y="1104"/>
                  </a:lnTo>
                  <a:lnTo>
                    <a:pt x="1610" y="1109"/>
                  </a:lnTo>
                  <a:lnTo>
                    <a:pt x="1582" y="1116"/>
                  </a:lnTo>
                  <a:lnTo>
                    <a:pt x="1554" y="1123"/>
                  </a:lnTo>
                  <a:lnTo>
                    <a:pt x="1526" y="1130"/>
                  </a:lnTo>
                  <a:lnTo>
                    <a:pt x="1495" y="1136"/>
                  </a:lnTo>
                  <a:lnTo>
                    <a:pt x="1465" y="1144"/>
                  </a:lnTo>
                  <a:lnTo>
                    <a:pt x="1434" y="1150"/>
                  </a:lnTo>
                  <a:lnTo>
                    <a:pt x="1403" y="1158"/>
                  </a:lnTo>
                  <a:lnTo>
                    <a:pt x="1372" y="1165"/>
                  </a:lnTo>
                  <a:lnTo>
                    <a:pt x="1341" y="1172"/>
                  </a:lnTo>
                  <a:lnTo>
                    <a:pt x="1310" y="1179"/>
                  </a:lnTo>
                  <a:lnTo>
                    <a:pt x="1279" y="1185"/>
                  </a:lnTo>
                  <a:lnTo>
                    <a:pt x="1248" y="1193"/>
                  </a:lnTo>
                  <a:lnTo>
                    <a:pt x="1219" y="1199"/>
                  </a:lnTo>
                  <a:lnTo>
                    <a:pt x="1190" y="1206"/>
                  </a:lnTo>
                  <a:lnTo>
                    <a:pt x="1162" y="1211"/>
                  </a:lnTo>
                  <a:lnTo>
                    <a:pt x="1136" y="1217"/>
                  </a:lnTo>
                  <a:lnTo>
                    <a:pt x="1109" y="1223"/>
                  </a:lnTo>
                  <a:lnTo>
                    <a:pt x="1085" y="1228"/>
                  </a:lnTo>
                  <a:lnTo>
                    <a:pt x="1061" y="1233"/>
                  </a:lnTo>
                  <a:lnTo>
                    <a:pt x="966" y="12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904" y="2991"/>
              <a:ext cx="859" cy="413"/>
            </a:xfrm>
            <a:custGeom>
              <a:avLst/>
              <a:gdLst/>
              <a:ahLst/>
              <a:cxnLst>
                <a:cxn ang="0">
                  <a:pos x="1615" y="246"/>
                </a:cxn>
                <a:cxn ang="0">
                  <a:pos x="1664" y="612"/>
                </a:cxn>
                <a:cxn ang="0">
                  <a:pos x="1718" y="990"/>
                </a:cxn>
                <a:cxn ang="0">
                  <a:pos x="1688" y="997"/>
                </a:cxn>
                <a:cxn ang="0">
                  <a:pos x="1625" y="1013"/>
                </a:cxn>
                <a:cxn ang="0">
                  <a:pos x="1534" y="1035"/>
                </a:cxn>
                <a:cxn ang="0">
                  <a:pos x="1421" y="1059"/>
                </a:cxn>
                <a:cxn ang="0">
                  <a:pos x="1294" y="1087"/>
                </a:cxn>
                <a:cxn ang="0">
                  <a:pos x="1158" y="1117"/>
                </a:cxn>
                <a:cxn ang="0">
                  <a:pos x="1021" y="1148"/>
                </a:cxn>
                <a:cxn ang="0">
                  <a:pos x="888" y="1178"/>
                </a:cxn>
                <a:cxn ang="0">
                  <a:pos x="765" y="1203"/>
                </a:cxn>
                <a:cxn ang="0">
                  <a:pos x="659" y="1227"/>
                </a:cxn>
                <a:cxn ang="0">
                  <a:pos x="594" y="1228"/>
                </a:cxn>
                <a:cxn ang="0">
                  <a:pos x="592" y="1179"/>
                </a:cxn>
                <a:cxn ang="0">
                  <a:pos x="572" y="1139"/>
                </a:cxn>
                <a:cxn ang="0">
                  <a:pos x="554" y="1098"/>
                </a:cxn>
                <a:cxn ang="0">
                  <a:pos x="542" y="1071"/>
                </a:cxn>
                <a:cxn ang="0">
                  <a:pos x="533" y="946"/>
                </a:cxn>
                <a:cxn ang="0">
                  <a:pos x="490" y="836"/>
                </a:cxn>
                <a:cxn ang="0">
                  <a:pos x="465" y="743"/>
                </a:cxn>
                <a:cxn ang="0">
                  <a:pos x="442" y="715"/>
                </a:cxn>
                <a:cxn ang="0">
                  <a:pos x="413" y="693"/>
                </a:cxn>
                <a:cxn ang="0">
                  <a:pos x="383" y="693"/>
                </a:cxn>
                <a:cxn ang="0">
                  <a:pos x="350" y="696"/>
                </a:cxn>
                <a:cxn ang="0">
                  <a:pos x="318" y="698"/>
                </a:cxn>
                <a:cxn ang="0">
                  <a:pos x="284" y="700"/>
                </a:cxn>
                <a:cxn ang="0">
                  <a:pos x="252" y="705"/>
                </a:cxn>
                <a:cxn ang="0">
                  <a:pos x="223" y="722"/>
                </a:cxn>
                <a:cxn ang="0">
                  <a:pos x="194" y="741"/>
                </a:cxn>
                <a:cxn ang="0">
                  <a:pos x="160" y="750"/>
                </a:cxn>
                <a:cxn ang="0">
                  <a:pos x="127" y="756"/>
                </a:cxn>
                <a:cxn ang="0">
                  <a:pos x="94" y="769"/>
                </a:cxn>
                <a:cxn ang="0">
                  <a:pos x="69" y="796"/>
                </a:cxn>
                <a:cxn ang="0">
                  <a:pos x="47" y="691"/>
                </a:cxn>
                <a:cxn ang="0">
                  <a:pos x="28" y="581"/>
                </a:cxn>
                <a:cxn ang="0">
                  <a:pos x="20" y="539"/>
                </a:cxn>
                <a:cxn ang="0">
                  <a:pos x="1" y="393"/>
                </a:cxn>
                <a:cxn ang="0">
                  <a:pos x="94" y="317"/>
                </a:cxn>
                <a:cxn ang="0">
                  <a:pos x="237" y="285"/>
                </a:cxn>
                <a:cxn ang="0">
                  <a:pos x="381" y="253"/>
                </a:cxn>
                <a:cxn ang="0">
                  <a:pos x="526" y="222"/>
                </a:cxn>
                <a:cxn ang="0">
                  <a:pos x="672" y="191"/>
                </a:cxn>
                <a:cxn ang="0">
                  <a:pos x="820" y="161"/>
                </a:cxn>
                <a:cxn ang="0">
                  <a:pos x="966" y="130"/>
                </a:cxn>
                <a:cxn ang="0">
                  <a:pos x="1112" y="99"/>
                </a:cxn>
                <a:cxn ang="0">
                  <a:pos x="1258" y="67"/>
                </a:cxn>
                <a:cxn ang="0">
                  <a:pos x="1403" y="34"/>
                </a:cxn>
                <a:cxn ang="0">
                  <a:pos x="1545" y="0"/>
                </a:cxn>
              </a:cxnLst>
              <a:rect l="0" t="0" r="r" b="b"/>
              <a:pathLst>
                <a:path w="1718" h="1239">
                  <a:moveTo>
                    <a:pt x="1583" y="4"/>
                  </a:moveTo>
                  <a:lnTo>
                    <a:pt x="1599" y="125"/>
                  </a:lnTo>
                  <a:lnTo>
                    <a:pt x="1615" y="246"/>
                  </a:lnTo>
                  <a:lnTo>
                    <a:pt x="1630" y="367"/>
                  </a:lnTo>
                  <a:lnTo>
                    <a:pt x="1646" y="488"/>
                  </a:lnTo>
                  <a:lnTo>
                    <a:pt x="1664" y="612"/>
                  </a:lnTo>
                  <a:lnTo>
                    <a:pt x="1681" y="736"/>
                  </a:lnTo>
                  <a:lnTo>
                    <a:pt x="1698" y="862"/>
                  </a:lnTo>
                  <a:lnTo>
                    <a:pt x="1718" y="990"/>
                  </a:lnTo>
                  <a:lnTo>
                    <a:pt x="1712" y="991"/>
                  </a:lnTo>
                  <a:lnTo>
                    <a:pt x="1702" y="995"/>
                  </a:lnTo>
                  <a:lnTo>
                    <a:pt x="1688" y="997"/>
                  </a:lnTo>
                  <a:lnTo>
                    <a:pt x="1671" y="1002"/>
                  </a:lnTo>
                  <a:lnTo>
                    <a:pt x="1650" y="1008"/>
                  </a:lnTo>
                  <a:lnTo>
                    <a:pt x="1625" y="1013"/>
                  </a:lnTo>
                  <a:lnTo>
                    <a:pt x="1598" y="1019"/>
                  </a:lnTo>
                  <a:lnTo>
                    <a:pt x="1567" y="1027"/>
                  </a:lnTo>
                  <a:lnTo>
                    <a:pt x="1534" y="1035"/>
                  </a:lnTo>
                  <a:lnTo>
                    <a:pt x="1498" y="1042"/>
                  </a:lnTo>
                  <a:lnTo>
                    <a:pt x="1461" y="1050"/>
                  </a:lnTo>
                  <a:lnTo>
                    <a:pt x="1421" y="1059"/>
                  </a:lnTo>
                  <a:lnTo>
                    <a:pt x="1380" y="1068"/>
                  </a:lnTo>
                  <a:lnTo>
                    <a:pt x="1338" y="1078"/>
                  </a:lnTo>
                  <a:lnTo>
                    <a:pt x="1294" y="1087"/>
                  </a:lnTo>
                  <a:lnTo>
                    <a:pt x="1249" y="1098"/>
                  </a:lnTo>
                  <a:lnTo>
                    <a:pt x="1204" y="1108"/>
                  </a:lnTo>
                  <a:lnTo>
                    <a:pt x="1158" y="1117"/>
                  </a:lnTo>
                  <a:lnTo>
                    <a:pt x="1112" y="1127"/>
                  </a:lnTo>
                  <a:lnTo>
                    <a:pt x="1066" y="1138"/>
                  </a:lnTo>
                  <a:lnTo>
                    <a:pt x="1021" y="1148"/>
                  </a:lnTo>
                  <a:lnTo>
                    <a:pt x="975" y="1158"/>
                  </a:lnTo>
                  <a:lnTo>
                    <a:pt x="930" y="1167"/>
                  </a:lnTo>
                  <a:lnTo>
                    <a:pt x="888" y="1178"/>
                  </a:lnTo>
                  <a:lnTo>
                    <a:pt x="845" y="1187"/>
                  </a:lnTo>
                  <a:lnTo>
                    <a:pt x="804" y="1196"/>
                  </a:lnTo>
                  <a:lnTo>
                    <a:pt x="765" y="1203"/>
                  </a:lnTo>
                  <a:lnTo>
                    <a:pt x="727" y="1212"/>
                  </a:lnTo>
                  <a:lnTo>
                    <a:pt x="693" y="1220"/>
                  </a:lnTo>
                  <a:lnTo>
                    <a:pt x="659" y="1227"/>
                  </a:lnTo>
                  <a:lnTo>
                    <a:pt x="630" y="1233"/>
                  </a:lnTo>
                  <a:lnTo>
                    <a:pt x="602" y="1239"/>
                  </a:lnTo>
                  <a:lnTo>
                    <a:pt x="594" y="1228"/>
                  </a:lnTo>
                  <a:lnTo>
                    <a:pt x="592" y="1212"/>
                  </a:lnTo>
                  <a:lnTo>
                    <a:pt x="592" y="1196"/>
                  </a:lnTo>
                  <a:lnTo>
                    <a:pt x="592" y="1179"/>
                  </a:lnTo>
                  <a:lnTo>
                    <a:pt x="585" y="1166"/>
                  </a:lnTo>
                  <a:lnTo>
                    <a:pt x="578" y="1153"/>
                  </a:lnTo>
                  <a:lnTo>
                    <a:pt x="572" y="1139"/>
                  </a:lnTo>
                  <a:lnTo>
                    <a:pt x="566" y="1126"/>
                  </a:lnTo>
                  <a:lnTo>
                    <a:pt x="560" y="1112"/>
                  </a:lnTo>
                  <a:lnTo>
                    <a:pt x="554" y="1098"/>
                  </a:lnTo>
                  <a:lnTo>
                    <a:pt x="547" y="1085"/>
                  </a:lnTo>
                  <a:lnTo>
                    <a:pt x="540" y="1071"/>
                  </a:lnTo>
                  <a:lnTo>
                    <a:pt x="542" y="1071"/>
                  </a:lnTo>
                  <a:lnTo>
                    <a:pt x="546" y="1024"/>
                  </a:lnTo>
                  <a:lnTo>
                    <a:pt x="542" y="983"/>
                  </a:lnTo>
                  <a:lnTo>
                    <a:pt x="533" y="946"/>
                  </a:lnTo>
                  <a:lnTo>
                    <a:pt x="519" y="908"/>
                  </a:lnTo>
                  <a:lnTo>
                    <a:pt x="504" y="874"/>
                  </a:lnTo>
                  <a:lnTo>
                    <a:pt x="490" y="836"/>
                  </a:lnTo>
                  <a:lnTo>
                    <a:pt x="477" y="796"/>
                  </a:lnTo>
                  <a:lnTo>
                    <a:pt x="470" y="754"/>
                  </a:lnTo>
                  <a:lnTo>
                    <a:pt x="465" y="743"/>
                  </a:lnTo>
                  <a:lnTo>
                    <a:pt x="458" y="734"/>
                  </a:lnTo>
                  <a:lnTo>
                    <a:pt x="451" y="724"/>
                  </a:lnTo>
                  <a:lnTo>
                    <a:pt x="442" y="715"/>
                  </a:lnTo>
                  <a:lnTo>
                    <a:pt x="433" y="707"/>
                  </a:lnTo>
                  <a:lnTo>
                    <a:pt x="424" y="700"/>
                  </a:lnTo>
                  <a:lnTo>
                    <a:pt x="413" y="693"/>
                  </a:lnTo>
                  <a:lnTo>
                    <a:pt x="404" y="689"/>
                  </a:lnTo>
                  <a:lnTo>
                    <a:pt x="394" y="692"/>
                  </a:lnTo>
                  <a:lnTo>
                    <a:pt x="383" y="693"/>
                  </a:lnTo>
                  <a:lnTo>
                    <a:pt x="373" y="694"/>
                  </a:lnTo>
                  <a:lnTo>
                    <a:pt x="362" y="696"/>
                  </a:lnTo>
                  <a:lnTo>
                    <a:pt x="350" y="696"/>
                  </a:lnTo>
                  <a:lnTo>
                    <a:pt x="339" y="697"/>
                  </a:lnTo>
                  <a:lnTo>
                    <a:pt x="329" y="697"/>
                  </a:lnTo>
                  <a:lnTo>
                    <a:pt x="318" y="698"/>
                  </a:lnTo>
                  <a:lnTo>
                    <a:pt x="307" y="698"/>
                  </a:lnTo>
                  <a:lnTo>
                    <a:pt x="296" y="700"/>
                  </a:lnTo>
                  <a:lnTo>
                    <a:pt x="284" y="700"/>
                  </a:lnTo>
                  <a:lnTo>
                    <a:pt x="273" y="701"/>
                  </a:lnTo>
                  <a:lnTo>
                    <a:pt x="263" y="704"/>
                  </a:lnTo>
                  <a:lnTo>
                    <a:pt x="252" y="705"/>
                  </a:lnTo>
                  <a:lnTo>
                    <a:pt x="242" y="707"/>
                  </a:lnTo>
                  <a:lnTo>
                    <a:pt x="232" y="711"/>
                  </a:lnTo>
                  <a:lnTo>
                    <a:pt x="223" y="722"/>
                  </a:lnTo>
                  <a:lnTo>
                    <a:pt x="214" y="731"/>
                  </a:lnTo>
                  <a:lnTo>
                    <a:pt x="204" y="737"/>
                  </a:lnTo>
                  <a:lnTo>
                    <a:pt x="194" y="741"/>
                  </a:lnTo>
                  <a:lnTo>
                    <a:pt x="183" y="745"/>
                  </a:lnTo>
                  <a:lnTo>
                    <a:pt x="172" y="749"/>
                  </a:lnTo>
                  <a:lnTo>
                    <a:pt x="160" y="750"/>
                  </a:lnTo>
                  <a:lnTo>
                    <a:pt x="149" y="752"/>
                  </a:lnTo>
                  <a:lnTo>
                    <a:pt x="138" y="754"/>
                  </a:lnTo>
                  <a:lnTo>
                    <a:pt x="127" y="756"/>
                  </a:lnTo>
                  <a:lnTo>
                    <a:pt x="116" y="760"/>
                  </a:lnTo>
                  <a:lnTo>
                    <a:pt x="105" y="764"/>
                  </a:lnTo>
                  <a:lnTo>
                    <a:pt x="94" y="769"/>
                  </a:lnTo>
                  <a:lnTo>
                    <a:pt x="85" y="776"/>
                  </a:lnTo>
                  <a:lnTo>
                    <a:pt x="77" y="785"/>
                  </a:lnTo>
                  <a:lnTo>
                    <a:pt x="69" y="796"/>
                  </a:lnTo>
                  <a:lnTo>
                    <a:pt x="54" y="794"/>
                  </a:lnTo>
                  <a:lnTo>
                    <a:pt x="50" y="740"/>
                  </a:lnTo>
                  <a:lnTo>
                    <a:pt x="47" y="691"/>
                  </a:lnTo>
                  <a:lnTo>
                    <a:pt x="43" y="643"/>
                  </a:lnTo>
                  <a:lnTo>
                    <a:pt x="36" y="591"/>
                  </a:lnTo>
                  <a:lnTo>
                    <a:pt x="28" y="581"/>
                  </a:lnTo>
                  <a:lnTo>
                    <a:pt x="27" y="566"/>
                  </a:lnTo>
                  <a:lnTo>
                    <a:pt x="26" y="550"/>
                  </a:lnTo>
                  <a:lnTo>
                    <a:pt x="20" y="539"/>
                  </a:lnTo>
                  <a:lnTo>
                    <a:pt x="14" y="491"/>
                  </a:lnTo>
                  <a:lnTo>
                    <a:pt x="6" y="442"/>
                  </a:lnTo>
                  <a:lnTo>
                    <a:pt x="1" y="393"/>
                  </a:lnTo>
                  <a:lnTo>
                    <a:pt x="0" y="339"/>
                  </a:lnTo>
                  <a:lnTo>
                    <a:pt x="47" y="327"/>
                  </a:lnTo>
                  <a:lnTo>
                    <a:pt x="94" y="317"/>
                  </a:lnTo>
                  <a:lnTo>
                    <a:pt x="141" y="305"/>
                  </a:lnTo>
                  <a:lnTo>
                    <a:pt x="189" y="295"/>
                  </a:lnTo>
                  <a:lnTo>
                    <a:pt x="237" y="285"/>
                  </a:lnTo>
                  <a:lnTo>
                    <a:pt x="284" y="273"/>
                  </a:lnTo>
                  <a:lnTo>
                    <a:pt x="333" y="263"/>
                  </a:lnTo>
                  <a:lnTo>
                    <a:pt x="381" y="253"/>
                  </a:lnTo>
                  <a:lnTo>
                    <a:pt x="430" y="242"/>
                  </a:lnTo>
                  <a:lnTo>
                    <a:pt x="477" y="232"/>
                  </a:lnTo>
                  <a:lnTo>
                    <a:pt x="526" y="222"/>
                  </a:lnTo>
                  <a:lnTo>
                    <a:pt x="575" y="211"/>
                  </a:lnTo>
                  <a:lnTo>
                    <a:pt x="624" y="201"/>
                  </a:lnTo>
                  <a:lnTo>
                    <a:pt x="672" y="191"/>
                  </a:lnTo>
                  <a:lnTo>
                    <a:pt x="721" y="182"/>
                  </a:lnTo>
                  <a:lnTo>
                    <a:pt x="771" y="171"/>
                  </a:lnTo>
                  <a:lnTo>
                    <a:pt x="820" y="161"/>
                  </a:lnTo>
                  <a:lnTo>
                    <a:pt x="868" y="151"/>
                  </a:lnTo>
                  <a:lnTo>
                    <a:pt x="917" y="141"/>
                  </a:lnTo>
                  <a:lnTo>
                    <a:pt x="966" y="130"/>
                  </a:lnTo>
                  <a:lnTo>
                    <a:pt x="1015" y="120"/>
                  </a:lnTo>
                  <a:lnTo>
                    <a:pt x="1063" y="110"/>
                  </a:lnTo>
                  <a:lnTo>
                    <a:pt x="1112" y="99"/>
                  </a:lnTo>
                  <a:lnTo>
                    <a:pt x="1161" y="89"/>
                  </a:lnTo>
                  <a:lnTo>
                    <a:pt x="1210" y="77"/>
                  </a:lnTo>
                  <a:lnTo>
                    <a:pt x="1258" y="67"/>
                  </a:lnTo>
                  <a:lnTo>
                    <a:pt x="1306" y="57"/>
                  </a:lnTo>
                  <a:lnTo>
                    <a:pt x="1354" y="45"/>
                  </a:lnTo>
                  <a:lnTo>
                    <a:pt x="1403" y="34"/>
                  </a:lnTo>
                  <a:lnTo>
                    <a:pt x="1450" y="23"/>
                  </a:lnTo>
                  <a:lnTo>
                    <a:pt x="1497" y="12"/>
                  </a:lnTo>
                  <a:lnTo>
                    <a:pt x="1545" y="0"/>
                  </a:lnTo>
                  <a:lnTo>
                    <a:pt x="1583" y="4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904" y="3260"/>
              <a:ext cx="281" cy="219"/>
            </a:xfrm>
            <a:custGeom>
              <a:avLst/>
              <a:gdLst/>
              <a:ahLst/>
              <a:cxnLst>
                <a:cxn ang="0">
                  <a:pos x="413" y="37"/>
                </a:cxn>
                <a:cxn ang="0">
                  <a:pos x="440" y="37"/>
                </a:cxn>
                <a:cxn ang="0">
                  <a:pos x="465" y="45"/>
                </a:cxn>
                <a:cxn ang="0">
                  <a:pos x="508" y="145"/>
                </a:cxn>
                <a:cxn ang="0">
                  <a:pos x="519" y="257"/>
                </a:cxn>
                <a:cxn ang="0">
                  <a:pos x="556" y="355"/>
                </a:cxn>
                <a:cxn ang="0">
                  <a:pos x="559" y="478"/>
                </a:cxn>
                <a:cxn ang="0">
                  <a:pos x="538" y="526"/>
                </a:cxn>
                <a:cxn ang="0">
                  <a:pos x="504" y="570"/>
                </a:cxn>
                <a:cxn ang="0">
                  <a:pos x="460" y="608"/>
                </a:cxn>
                <a:cxn ang="0">
                  <a:pos x="412" y="636"/>
                </a:cxn>
                <a:cxn ang="0">
                  <a:pos x="363" y="654"/>
                </a:cxn>
                <a:cxn ang="0">
                  <a:pos x="316" y="657"/>
                </a:cxn>
                <a:cxn ang="0">
                  <a:pos x="265" y="653"/>
                </a:cxn>
                <a:cxn ang="0">
                  <a:pos x="215" y="640"/>
                </a:cxn>
                <a:cxn ang="0">
                  <a:pos x="171" y="615"/>
                </a:cxn>
                <a:cxn ang="0">
                  <a:pos x="136" y="579"/>
                </a:cxn>
                <a:cxn ang="0">
                  <a:pos x="117" y="537"/>
                </a:cxn>
                <a:cxn ang="0">
                  <a:pos x="107" y="506"/>
                </a:cxn>
                <a:cxn ang="0">
                  <a:pos x="90" y="487"/>
                </a:cxn>
                <a:cxn ang="0">
                  <a:pos x="69" y="501"/>
                </a:cxn>
                <a:cxn ang="0">
                  <a:pos x="48" y="496"/>
                </a:cxn>
                <a:cxn ang="0">
                  <a:pos x="30" y="478"/>
                </a:cxn>
                <a:cxn ang="0">
                  <a:pos x="10" y="452"/>
                </a:cxn>
                <a:cxn ang="0">
                  <a:pos x="1" y="417"/>
                </a:cxn>
                <a:cxn ang="0">
                  <a:pos x="34" y="398"/>
                </a:cxn>
                <a:cxn ang="0">
                  <a:pos x="23" y="435"/>
                </a:cxn>
                <a:cxn ang="0">
                  <a:pos x="32" y="460"/>
                </a:cxn>
                <a:cxn ang="0">
                  <a:pos x="49" y="466"/>
                </a:cxn>
                <a:cxn ang="0">
                  <a:pos x="64" y="461"/>
                </a:cxn>
                <a:cxn ang="0">
                  <a:pos x="60" y="438"/>
                </a:cxn>
                <a:cxn ang="0">
                  <a:pos x="44" y="426"/>
                </a:cxn>
                <a:cxn ang="0">
                  <a:pos x="53" y="403"/>
                </a:cxn>
                <a:cxn ang="0">
                  <a:pos x="45" y="381"/>
                </a:cxn>
                <a:cxn ang="0">
                  <a:pos x="28" y="371"/>
                </a:cxn>
                <a:cxn ang="0">
                  <a:pos x="13" y="373"/>
                </a:cxn>
                <a:cxn ang="0">
                  <a:pos x="2" y="374"/>
                </a:cxn>
                <a:cxn ang="0">
                  <a:pos x="17" y="360"/>
                </a:cxn>
                <a:cxn ang="0">
                  <a:pos x="39" y="362"/>
                </a:cxn>
                <a:cxn ang="0">
                  <a:pos x="53" y="378"/>
                </a:cxn>
                <a:cxn ang="0">
                  <a:pos x="69" y="394"/>
                </a:cxn>
                <a:cxn ang="0">
                  <a:pos x="79" y="346"/>
                </a:cxn>
                <a:cxn ang="0">
                  <a:pos x="105" y="318"/>
                </a:cxn>
                <a:cxn ang="0">
                  <a:pos x="89" y="274"/>
                </a:cxn>
                <a:cxn ang="0">
                  <a:pos x="88" y="213"/>
                </a:cxn>
                <a:cxn ang="0">
                  <a:pos x="104" y="154"/>
                </a:cxn>
                <a:cxn ang="0">
                  <a:pos x="140" y="141"/>
                </a:cxn>
                <a:cxn ang="0">
                  <a:pos x="181" y="118"/>
                </a:cxn>
                <a:cxn ang="0">
                  <a:pos x="213" y="81"/>
                </a:cxn>
                <a:cxn ang="0">
                  <a:pos x="253" y="68"/>
                </a:cxn>
                <a:cxn ang="0">
                  <a:pos x="288" y="52"/>
                </a:cxn>
                <a:cxn ang="0">
                  <a:pos x="295" y="20"/>
                </a:cxn>
                <a:cxn ang="0">
                  <a:pos x="260" y="12"/>
                </a:cxn>
                <a:cxn ang="0">
                  <a:pos x="224" y="12"/>
                </a:cxn>
                <a:cxn ang="0">
                  <a:pos x="243" y="1"/>
                </a:cxn>
                <a:cxn ang="0">
                  <a:pos x="290" y="1"/>
                </a:cxn>
                <a:cxn ang="0">
                  <a:pos x="339" y="6"/>
                </a:cxn>
                <a:cxn ang="0">
                  <a:pos x="364" y="20"/>
                </a:cxn>
                <a:cxn ang="0">
                  <a:pos x="387" y="29"/>
                </a:cxn>
              </a:cxnLst>
              <a:rect l="0" t="0" r="r" b="b"/>
              <a:pathLst>
                <a:path w="562" h="657">
                  <a:moveTo>
                    <a:pt x="401" y="42"/>
                  </a:moveTo>
                  <a:lnTo>
                    <a:pt x="406" y="40"/>
                  </a:lnTo>
                  <a:lnTo>
                    <a:pt x="413" y="37"/>
                  </a:lnTo>
                  <a:lnTo>
                    <a:pt x="422" y="36"/>
                  </a:lnTo>
                  <a:lnTo>
                    <a:pt x="431" y="36"/>
                  </a:lnTo>
                  <a:lnTo>
                    <a:pt x="440" y="37"/>
                  </a:lnTo>
                  <a:lnTo>
                    <a:pt x="449" y="40"/>
                  </a:lnTo>
                  <a:lnTo>
                    <a:pt x="458" y="42"/>
                  </a:lnTo>
                  <a:lnTo>
                    <a:pt x="465" y="45"/>
                  </a:lnTo>
                  <a:lnTo>
                    <a:pt x="488" y="74"/>
                  </a:lnTo>
                  <a:lnTo>
                    <a:pt x="501" y="109"/>
                  </a:lnTo>
                  <a:lnTo>
                    <a:pt x="508" y="145"/>
                  </a:lnTo>
                  <a:lnTo>
                    <a:pt x="512" y="183"/>
                  </a:lnTo>
                  <a:lnTo>
                    <a:pt x="515" y="220"/>
                  </a:lnTo>
                  <a:lnTo>
                    <a:pt x="519" y="257"/>
                  </a:lnTo>
                  <a:lnTo>
                    <a:pt x="527" y="292"/>
                  </a:lnTo>
                  <a:lnTo>
                    <a:pt x="542" y="323"/>
                  </a:lnTo>
                  <a:lnTo>
                    <a:pt x="556" y="355"/>
                  </a:lnTo>
                  <a:lnTo>
                    <a:pt x="562" y="394"/>
                  </a:lnTo>
                  <a:lnTo>
                    <a:pt x="562" y="436"/>
                  </a:lnTo>
                  <a:lnTo>
                    <a:pt x="559" y="478"/>
                  </a:lnTo>
                  <a:lnTo>
                    <a:pt x="554" y="494"/>
                  </a:lnTo>
                  <a:lnTo>
                    <a:pt x="546" y="510"/>
                  </a:lnTo>
                  <a:lnTo>
                    <a:pt x="538" y="526"/>
                  </a:lnTo>
                  <a:lnTo>
                    <a:pt x="528" y="541"/>
                  </a:lnTo>
                  <a:lnTo>
                    <a:pt x="517" y="556"/>
                  </a:lnTo>
                  <a:lnTo>
                    <a:pt x="504" y="570"/>
                  </a:lnTo>
                  <a:lnTo>
                    <a:pt x="491" y="583"/>
                  </a:lnTo>
                  <a:lnTo>
                    <a:pt x="476" y="596"/>
                  </a:lnTo>
                  <a:lnTo>
                    <a:pt x="460" y="608"/>
                  </a:lnTo>
                  <a:lnTo>
                    <a:pt x="445" y="618"/>
                  </a:lnTo>
                  <a:lnTo>
                    <a:pt x="429" y="627"/>
                  </a:lnTo>
                  <a:lnTo>
                    <a:pt x="412" y="636"/>
                  </a:lnTo>
                  <a:lnTo>
                    <a:pt x="395" y="642"/>
                  </a:lnTo>
                  <a:lnTo>
                    <a:pt x="379" y="649"/>
                  </a:lnTo>
                  <a:lnTo>
                    <a:pt x="363" y="654"/>
                  </a:lnTo>
                  <a:lnTo>
                    <a:pt x="347" y="657"/>
                  </a:lnTo>
                  <a:lnTo>
                    <a:pt x="332" y="657"/>
                  </a:lnTo>
                  <a:lnTo>
                    <a:pt x="316" y="657"/>
                  </a:lnTo>
                  <a:lnTo>
                    <a:pt x="300" y="657"/>
                  </a:lnTo>
                  <a:lnTo>
                    <a:pt x="282" y="655"/>
                  </a:lnTo>
                  <a:lnTo>
                    <a:pt x="265" y="653"/>
                  </a:lnTo>
                  <a:lnTo>
                    <a:pt x="249" y="649"/>
                  </a:lnTo>
                  <a:lnTo>
                    <a:pt x="232" y="645"/>
                  </a:lnTo>
                  <a:lnTo>
                    <a:pt x="215" y="640"/>
                  </a:lnTo>
                  <a:lnTo>
                    <a:pt x="200" y="633"/>
                  </a:lnTo>
                  <a:lnTo>
                    <a:pt x="185" y="624"/>
                  </a:lnTo>
                  <a:lnTo>
                    <a:pt x="171" y="615"/>
                  </a:lnTo>
                  <a:lnTo>
                    <a:pt x="157" y="605"/>
                  </a:lnTo>
                  <a:lnTo>
                    <a:pt x="146" y="592"/>
                  </a:lnTo>
                  <a:lnTo>
                    <a:pt x="136" y="579"/>
                  </a:lnTo>
                  <a:lnTo>
                    <a:pt x="128" y="564"/>
                  </a:lnTo>
                  <a:lnTo>
                    <a:pt x="121" y="546"/>
                  </a:lnTo>
                  <a:lnTo>
                    <a:pt x="117" y="537"/>
                  </a:lnTo>
                  <a:lnTo>
                    <a:pt x="113" y="528"/>
                  </a:lnTo>
                  <a:lnTo>
                    <a:pt x="110" y="516"/>
                  </a:lnTo>
                  <a:lnTo>
                    <a:pt x="107" y="506"/>
                  </a:lnTo>
                  <a:lnTo>
                    <a:pt x="103" y="497"/>
                  </a:lnTo>
                  <a:lnTo>
                    <a:pt x="97" y="490"/>
                  </a:lnTo>
                  <a:lnTo>
                    <a:pt x="90" y="487"/>
                  </a:lnTo>
                  <a:lnTo>
                    <a:pt x="82" y="488"/>
                  </a:lnTo>
                  <a:lnTo>
                    <a:pt x="76" y="497"/>
                  </a:lnTo>
                  <a:lnTo>
                    <a:pt x="69" y="501"/>
                  </a:lnTo>
                  <a:lnTo>
                    <a:pt x="62" y="502"/>
                  </a:lnTo>
                  <a:lnTo>
                    <a:pt x="55" y="499"/>
                  </a:lnTo>
                  <a:lnTo>
                    <a:pt x="48" y="496"/>
                  </a:lnTo>
                  <a:lnTo>
                    <a:pt x="41" y="490"/>
                  </a:lnTo>
                  <a:lnTo>
                    <a:pt x="35" y="484"/>
                  </a:lnTo>
                  <a:lnTo>
                    <a:pt x="30" y="478"/>
                  </a:lnTo>
                  <a:lnTo>
                    <a:pt x="22" y="470"/>
                  </a:lnTo>
                  <a:lnTo>
                    <a:pt x="16" y="462"/>
                  </a:lnTo>
                  <a:lnTo>
                    <a:pt x="10" y="452"/>
                  </a:lnTo>
                  <a:lnTo>
                    <a:pt x="6" y="441"/>
                  </a:lnTo>
                  <a:lnTo>
                    <a:pt x="3" y="430"/>
                  </a:lnTo>
                  <a:lnTo>
                    <a:pt x="1" y="417"/>
                  </a:lnTo>
                  <a:lnTo>
                    <a:pt x="0" y="404"/>
                  </a:lnTo>
                  <a:lnTo>
                    <a:pt x="0" y="391"/>
                  </a:lnTo>
                  <a:lnTo>
                    <a:pt x="34" y="398"/>
                  </a:lnTo>
                  <a:lnTo>
                    <a:pt x="36" y="414"/>
                  </a:lnTo>
                  <a:lnTo>
                    <a:pt x="29" y="425"/>
                  </a:lnTo>
                  <a:lnTo>
                    <a:pt x="23" y="435"/>
                  </a:lnTo>
                  <a:lnTo>
                    <a:pt x="23" y="452"/>
                  </a:lnTo>
                  <a:lnTo>
                    <a:pt x="27" y="456"/>
                  </a:lnTo>
                  <a:lnTo>
                    <a:pt x="32" y="460"/>
                  </a:lnTo>
                  <a:lnTo>
                    <a:pt x="38" y="463"/>
                  </a:lnTo>
                  <a:lnTo>
                    <a:pt x="43" y="465"/>
                  </a:lnTo>
                  <a:lnTo>
                    <a:pt x="49" y="466"/>
                  </a:lnTo>
                  <a:lnTo>
                    <a:pt x="54" y="466"/>
                  </a:lnTo>
                  <a:lnTo>
                    <a:pt x="59" y="463"/>
                  </a:lnTo>
                  <a:lnTo>
                    <a:pt x="64" y="461"/>
                  </a:lnTo>
                  <a:lnTo>
                    <a:pt x="67" y="450"/>
                  </a:lnTo>
                  <a:lnTo>
                    <a:pt x="65" y="443"/>
                  </a:lnTo>
                  <a:lnTo>
                    <a:pt x="60" y="438"/>
                  </a:lnTo>
                  <a:lnTo>
                    <a:pt x="53" y="434"/>
                  </a:lnTo>
                  <a:lnTo>
                    <a:pt x="47" y="430"/>
                  </a:lnTo>
                  <a:lnTo>
                    <a:pt x="44" y="426"/>
                  </a:lnTo>
                  <a:lnTo>
                    <a:pt x="46" y="420"/>
                  </a:lnTo>
                  <a:lnTo>
                    <a:pt x="54" y="411"/>
                  </a:lnTo>
                  <a:lnTo>
                    <a:pt x="53" y="403"/>
                  </a:lnTo>
                  <a:lnTo>
                    <a:pt x="51" y="395"/>
                  </a:lnTo>
                  <a:lnTo>
                    <a:pt x="49" y="387"/>
                  </a:lnTo>
                  <a:lnTo>
                    <a:pt x="45" y="381"/>
                  </a:lnTo>
                  <a:lnTo>
                    <a:pt x="41" y="376"/>
                  </a:lnTo>
                  <a:lnTo>
                    <a:pt x="36" y="372"/>
                  </a:lnTo>
                  <a:lnTo>
                    <a:pt x="28" y="371"/>
                  </a:lnTo>
                  <a:lnTo>
                    <a:pt x="20" y="372"/>
                  </a:lnTo>
                  <a:lnTo>
                    <a:pt x="16" y="373"/>
                  </a:lnTo>
                  <a:lnTo>
                    <a:pt x="13" y="373"/>
                  </a:lnTo>
                  <a:lnTo>
                    <a:pt x="9" y="374"/>
                  </a:lnTo>
                  <a:lnTo>
                    <a:pt x="5" y="378"/>
                  </a:lnTo>
                  <a:lnTo>
                    <a:pt x="2" y="374"/>
                  </a:lnTo>
                  <a:lnTo>
                    <a:pt x="6" y="369"/>
                  </a:lnTo>
                  <a:lnTo>
                    <a:pt x="11" y="364"/>
                  </a:lnTo>
                  <a:lnTo>
                    <a:pt x="17" y="360"/>
                  </a:lnTo>
                  <a:lnTo>
                    <a:pt x="24" y="359"/>
                  </a:lnTo>
                  <a:lnTo>
                    <a:pt x="31" y="359"/>
                  </a:lnTo>
                  <a:lnTo>
                    <a:pt x="39" y="362"/>
                  </a:lnTo>
                  <a:lnTo>
                    <a:pt x="44" y="365"/>
                  </a:lnTo>
                  <a:lnTo>
                    <a:pt x="49" y="372"/>
                  </a:lnTo>
                  <a:lnTo>
                    <a:pt x="53" y="378"/>
                  </a:lnTo>
                  <a:lnTo>
                    <a:pt x="57" y="385"/>
                  </a:lnTo>
                  <a:lnTo>
                    <a:pt x="62" y="390"/>
                  </a:lnTo>
                  <a:lnTo>
                    <a:pt x="69" y="394"/>
                  </a:lnTo>
                  <a:lnTo>
                    <a:pt x="67" y="374"/>
                  </a:lnTo>
                  <a:lnTo>
                    <a:pt x="71" y="359"/>
                  </a:lnTo>
                  <a:lnTo>
                    <a:pt x="79" y="346"/>
                  </a:lnTo>
                  <a:lnTo>
                    <a:pt x="89" y="336"/>
                  </a:lnTo>
                  <a:lnTo>
                    <a:pt x="99" y="327"/>
                  </a:lnTo>
                  <a:lnTo>
                    <a:pt x="105" y="318"/>
                  </a:lnTo>
                  <a:lnTo>
                    <a:pt x="106" y="306"/>
                  </a:lnTo>
                  <a:lnTo>
                    <a:pt x="97" y="293"/>
                  </a:lnTo>
                  <a:lnTo>
                    <a:pt x="89" y="274"/>
                  </a:lnTo>
                  <a:lnTo>
                    <a:pt x="85" y="253"/>
                  </a:lnTo>
                  <a:lnTo>
                    <a:pt x="85" y="233"/>
                  </a:lnTo>
                  <a:lnTo>
                    <a:pt x="88" y="213"/>
                  </a:lnTo>
                  <a:lnTo>
                    <a:pt x="92" y="193"/>
                  </a:lnTo>
                  <a:lnTo>
                    <a:pt x="97" y="173"/>
                  </a:lnTo>
                  <a:lnTo>
                    <a:pt x="104" y="154"/>
                  </a:lnTo>
                  <a:lnTo>
                    <a:pt x="108" y="136"/>
                  </a:lnTo>
                  <a:lnTo>
                    <a:pt x="125" y="141"/>
                  </a:lnTo>
                  <a:lnTo>
                    <a:pt x="140" y="141"/>
                  </a:lnTo>
                  <a:lnTo>
                    <a:pt x="155" y="137"/>
                  </a:lnTo>
                  <a:lnTo>
                    <a:pt x="169" y="130"/>
                  </a:lnTo>
                  <a:lnTo>
                    <a:pt x="181" y="118"/>
                  </a:lnTo>
                  <a:lnTo>
                    <a:pt x="193" y="107"/>
                  </a:lnTo>
                  <a:lnTo>
                    <a:pt x="203" y="94"/>
                  </a:lnTo>
                  <a:lnTo>
                    <a:pt x="213" y="81"/>
                  </a:lnTo>
                  <a:lnTo>
                    <a:pt x="226" y="76"/>
                  </a:lnTo>
                  <a:lnTo>
                    <a:pt x="240" y="72"/>
                  </a:lnTo>
                  <a:lnTo>
                    <a:pt x="253" y="68"/>
                  </a:lnTo>
                  <a:lnTo>
                    <a:pt x="266" y="64"/>
                  </a:lnTo>
                  <a:lnTo>
                    <a:pt x="277" y="59"/>
                  </a:lnTo>
                  <a:lnTo>
                    <a:pt x="288" y="52"/>
                  </a:lnTo>
                  <a:lnTo>
                    <a:pt x="299" y="42"/>
                  </a:lnTo>
                  <a:lnTo>
                    <a:pt x="306" y="29"/>
                  </a:lnTo>
                  <a:lnTo>
                    <a:pt x="295" y="20"/>
                  </a:lnTo>
                  <a:lnTo>
                    <a:pt x="283" y="15"/>
                  </a:lnTo>
                  <a:lnTo>
                    <a:pt x="271" y="12"/>
                  </a:lnTo>
                  <a:lnTo>
                    <a:pt x="260" y="12"/>
                  </a:lnTo>
                  <a:lnTo>
                    <a:pt x="248" y="12"/>
                  </a:lnTo>
                  <a:lnTo>
                    <a:pt x="236" y="12"/>
                  </a:lnTo>
                  <a:lnTo>
                    <a:pt x="224" y="12"/>
                  </a:lnTo>
                  <a:lnTo>
                    <a:pt x="213" y="9"/>
                  </a:lnTo>
                  <a:lnTo>
                    <a:pt x="228" y="3"/>
                  </a:lnTo>
                  <a:lnTo>
                    <a:pt x="243" y="1"/>
                  </a:lnTo>
                  <a:lnTo>
                    <a:pt x="259" y="0"/>
                  </a:lnTo>
                  <a:lnTo>
                    <a:pt x="274" y="0"/>
                  </a:lnTo>
                  <a:lnTo>
                    <a:pt x="290" y="1"/>
                  </a:lnTo>
                  <a:lnTo>
                    <a:pt x="307" y="2"/>
                  </a:lnTo>
                  <a:lnTo>
                    <a:pt x="323" y="5"/>
                  </a:lnTo>
                  <a:lnTo>
                    <a:pt x="339" y="6"/>
                  </a:lnTo>
                  <a:lnTo>
                    <a:pt x="347" y="12"/>
                  </a:lnTo>
                  <a:lnTo>
                    <a:pt x="355" y="16"/>
                  </a:lnTo>
                  <a:lnTo>
                    <a:pt x="364" y="20"/>
                  </a:lnTo>
                  <a:lnTo>
                    <a:pt x="372" y="23"/>
                  </a:lnTo>
                  <a:lnTo>
                    <a:pt x="379" y="25"/>
                  </a:lnTo>
                  <a:lnTo>
                    <a:pt x="387" y="29"/>
                  </a:lnTo>
                  <a:lnTo>
                    <a:pt x="394" y="34"/>
                  </a:lnTo>
                  <a:lnTo>
                    <a:pt x="401" y="42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112" y="3319"/>
              <a:ext cx="38" cy="16"/>
            </a:xfrm>
            <a:custGeom>
              <a:avLst/>
              <a:gdLst/>
              <a:ahLst/>
              <a:cxnLst>
                <a:cxn ang="0">
                  <a:pos x="77" y="39"/>
                </a:cxn>
                <a:cxn ang="0">
                  <a:pos x="77" y="49"/>
                </a:cxn>
                <a:cxn ang="0">
                  <a:pos x="67" y="49"/>
                </a:cxn>
                <a:cxn ang="0">
                  <a:pos x="58" y="49"/>
                </a:cxn>
                <a:cxn ang="0">
                  <a:pos x="48" y="49"/>
                </a:cxn>
                <a:cxn ang="0">
                  <a:pos x="39" y="48"/>
                </a:cxn>
                <a:cxn ang="0">
                  <a:pos x="29" y="46"/>
                </a:cxn>
                <a:cxn ang="0">
                  <a:pos x="20" y="44"/>
                </a:cxn>
                <a:cxn ang="0">
                  <a:pos x="12" y="40"/>
                </a:cxn>
                <a:cxn ang="0">
                  <a:pos x="4" y="35"/>
                </a:cxn>
                <a:cxn ang="0">
                  <a:pos x="1" y="26"/>
                </a:cxn>
                <a:cxn ang="0">
                  <a:pos x="0" y="13"/>
                </a:cxn>
                <a:cxn ang="0">
                  <a:pos x="1" y="3"/>
                </a:cxn>
                <a:cxn ang="0">
                  <a:pos x="10" y="0"/>
                </a:cxn>
                <a:cxn ang="0">
                  <a:pos x="19" y="4"/>
                </a:cxn>
                <a:cxn ang="0">
                  <a:pos x="29" y="7"/>
                </a:cxn>
                <a:cxn ang="0">
                  <a:pos x="39" y="9"/>
                </a:cxn>
                <a:cxn ang="0">
                  <a:pos x="49" y="10"/>
                </a:cxn>
                <a:cxn ang="0">
                  <a:pos x="58" y="14"/>
                </a:cxn>
                <a:cxn ang="0">
                  <a:pos x="66" y="19"/>
                </a:cxn>
                <a:cxn ang="0">
                  <a:pos x="73" y="27"/>
                </a:cxn>
                <a:cxn ang="0">
                  <a:pos x="77" y="39"/>
                </a:cxn>
              </a:cxnLst>
              <a:rect l="0" t="0" r="r" b="b"/>
              <a:pathLst>
                <a:path w="77" h="49">
                  <a:moveTo>
                    <a:pt x="77" y="39"/>
                  </a:moveTo>
                  <a:lnTo>
                    <a:pt x="77" y="49"/>
                  </a:lnTo>
                  <a:lnTo>
                    <a:pt x="67" y="49"/>
                  </a:lnTo>
                  <a:lnTo>
                    <a:pt x="58" y="49"/>
                  </a:lnTo>
                  <a:lnTo>
                    <a:pt x="48" y="49"/>
                  </a:lnTo>
                  <a:lnTo>
                    <a:pt x="39" y="48"/>
                  </a:lnTo>
                  <a:lnTo>
                    <a:pt x="29" y="46"/>
                  </a:lnTo>
                  <a:lnTo>
                    <a:pt x="20" y="44"/>
                  </a:lnTo>
                  <a:lnTo>
                    <a:pt x="12" y="40"/>
                  </a:lnTo>
                  <a:lnTo>
                    <a:pt x="4" y="35"/>
                  </a:lnTo>
                  <a:lnTo>
                    <a:pt x="1" y="26"/>
                  </a:lnTo>
                  <a:lnTo>
                    <a:pt x="0" y="13"/>
                  </a:lnTo>
                  <a:lnTo>
                    <a:pt x="1" y="3"/>
                  </a:lnTo>
                  <a:lnTo>
                    <a:pt x="10" y="0"/>
                  </a:lnTo>
                  <a:lnTo>
                    <a:pt x="19" y="4"/>
                  </a:lnTo>
                  <a:lnTo>
                    <a:pt x="29" y="7"/>
                  </a:lnTo>
                  <a:lnTo>
                    <a:pt x="39" y="9"/>
                  </a:lnTo>
                  <a:lnTo>
                    <a:pt x="49" y="10"/>
                  </a:lnTo>
                  <a:lnTo>
                    <a:pt x="58" y="14"/>
                  </a:lnTo>
                  <a:lnTo>
                    <a:pt x="66" y="19"/>
                  </a:lnTo>
                  <a:lnTo>
                    <a:pt x="73" y="27"/>
                  </a:lnTo>
                  <a:lnTo>
                    <a:pt x="77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987" y="3335"/>
              <a:ext cx="37" cy="27"/>
            </a:xfrm>
            <a:custGeom>
              <a:avLst/>
              <a:gdLst/>
              <a:ahLst/>
              <a:cxnLst>
                <a:cxn ang="0">
                  <a:pos x="71" y="39"/>
                </a:cxn>
                <a:cxn ang="0">
                  <a:pos x="62" y="43"/>
                </a:cxn>
                <a:cxn ang="0">
                  <a:pos x="52" y="49"/>
                </a:cxn>
                <a:cxn ang="0">
                  <a:pos x="44" y="57"/>
                </a:cxn>
                <a:cxn ang="0">
                  <a:pos x="36" y="66"/>
                </a:cxn>
                <a:cxn ang="0">
                  <a:pos x="28" y="72"/>
                </a:cxn>
                <a:cxn ang="0">
                  <a:pos x="20" y="77"/>
                </a:cxn>
                <a:cxn ang="0">
                  <a:pos x="11" y="80"/>
                </a:cxn>
                <a:cxn ang="0">
                  <a:pos x="2" y="77"/>
                </a:cxn>
                <a:cxn ang="0">
                  <a:pos x="0" y="62"/>
                </a:cxn>
                <a:cxn ang="0">
                  <a:pos x="3" y="50"/>
                </a:cxn>
                <a:cxn ang="0">
                  <a:pos x="9" y="40"/>
                </a:cxn>
                <a:cxn ang="0">
                  <a:pos x="18" y="32"/>
                </a:cxn>
                <a:cxn ang="0">
                  <a:pos x="29" y="25"/>
                </a:cxn>
                <a:cxn ang="0">
                  <a:pos x="39" y="18"/>
                </a:cxn>
                <a:cxn ang="0">
                  <a:pos x="49" y="9"/>
                </a:cxn>
                <a:cxn ang="0">
                  <a:pos x="57" y="0"/>
                </a:cxn>
                <a:cxn ang="0">
                  <a:pos x="68" y="3"/>
                </a:cxn>
                <a:cxn ang="0">
                  <a:pos x="73" y="13"/>
                </a:cxn>
                <a:cxn ang="0">
                  <a:pos x="74" y="27"/>
                </a:cxn>
                <a:cxn ang="0">
                  <a:pos x="71" y="39"/>
                </a:cxn>
              </a:cxnLst>
              <a:rect l="0" t="0" r="r" b="b"/>
              <a:pathLst>
                <a:path w="74" h="80">
                  <a:moveTo>
                    <a:pt x="71" y="39"/>
                  </a:moveTo>
                  <a:lnTo>
                    <a:pt x="62" y="43"/>
                  </a:lnTo>
                  <a:lnTo>
                    <a:pt x="52" y="49"/>
                  </a:lnTo>
                  <a:lnTo>
                    <a:pt x="44" y="57"/>
                  </a:lnTo>
                  <a:lnTo>
                    <a:pt x="36" y="66"/>
                  </a:lnTo>
                  <a:lnTo>
                    <a:pt x="28" y="72"/>
                  </a:lnTo>
                  <a:lnTo>
                    <a:pt x="20" y="77"/>
                  </a:lnTo>
                  <a:lnTo>
                    <a:pt x="11" y="80"/>
                  </a:lnTo>
                  <a:lnTo>
                    <a:pt x="2" y="77"/>
                  </a:lnTo>
                  <a:lnTo>
                    <a:pt x="0" y="62"/>
                  </a:lnTo>
                  <a:lnTo>
                    <a:pt x="3" y="50"/>
                  </a:lnTo>
                  <a:lnTo>
                    <a:pt x="9" y="40"/>
                  </a:lnTo>
                  <a:lnTo>
                    <a:pt x="18" y="32"/>
                  </a:lnTo>
                  <a:lnTo>
                    <a:pt x="29" y="25"/>
                  </a:lnTo>
                  <a:lnTo>
                    <a:pt x="39" y="18"/>
                  </a:lnTo>
                  <a:lnTo>
                    <a:pt x="49" y="9"/>
                  </a:lnTo>
                  <a:lnTo>
                    <a:pt x="57" y="0"/>
                  </a:lnTo>
                  <a:lnTo>
                    <a:pt x="68" y="3"/>
                  </a:lnTo>
                  <a:lnTo>
                    <a:pt x="73" y="13"/>
                  </a:lnTo>
                  <a:lnTo>
                    <a:pt x="74" y="27"/>
                  </a:lnTo>
                  <a:lnTo>
                    <a:pt x="71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116" y="3350"/>
              <a:ext cx="20" cy="14"/>
            </a:xfrm>
            <a:custGeom>
              <a:avLst/>
              <a:gdLst/>
              <a:ahLst/>
              <a:cxnLst>
                <a:cxn ang="0">
                  <a:pos x="35" y="32"/>
                </a:cxn>
                <a:cxn ang="0">
                  <a:pos x="29" y="39"/>
                </a:cxn>
                <a:cxn ang="0">
                  <a:pos x="24" y="41"/>
                </a:cxn>
                <a:cxn ang="0">
                  <a:pos x="19" y="41"/>
                </a:cxn>
                <a:cxn ang="0">
                  <a:pos x="15" y="39"/>
                </a:cxn>
                <a:cxn ang="0">
                  <a:pos x="10" y="36"/>
                </a:cxn>
                <a:cxn ang="0">
                  <a:pos x="6" y="31"/>
                </a:cxn>
                <a:cxn ang="0">
                  <a:pos x="3" y="27"/>
                </a:cxn>
                <a:cxn ang="0">
                  <a:pos x="0" y="23"/>
                </a:cxn>
                <a:cxn ang="0">
                  <a:pos x="4" y="13"/>
                </a:cxn>
                <a:cxn ang="0">
                  <a:pos x="10" y="5"/>
                </a:cxn>
                <a:cxn ang="0">
                  <a:pos x="17" y="1"/>
                </a:cxn>
                <a:cxn ang="0">
                  <a:pos x="25" y="0"/>
                </a:cxn>
                <a:cxn ang="0">
                  <a:pos x="32" y="4"/>
                </a:cxn>
                <a:cxn ang="0">
                  <a:pos x="37" y="10"/>
                </a:cxn>
                <a:cxn ang="0">
                  <a:pos x="38" y="19"/>
                </a:cxn>
                <a:cxn ang="0">
                  <a:pos x="35" y="32"/>
                </a:cxn>
              </a:cxnLst>
              <a:rect l="0" t="0" r="r" b="b"/>
              <a:pathLst>
                <a:path w="38" h="41">
                  <a:moveTo>
                    <a:pt x="35" y="32"/>
                  </a:moveTo>
                  <a:lnTo>
                    <a:pt x="29" y="39"/>
                  </a:lnTo>
                  <a:lnTo>
                    <a:pt x="24" y="41"/>
                  </a:lnTo>
                  <a:lnTo>
                    <a:pt x="19" y="41"/>
                  </a:lnTo>
                  <a:lnTo>
                    <a:pt x="15" y="39"/>
                  </a:lnTo>
                  <a:lnTo>
                    <a:pt x="10" y="36"/>
                  </a:lnTo>
                  <a:lnTo>
                    <a:pt x="6" y="31"/>
                  </a:lnTo>
                  <a:lnTo>
                    <a:pt x="3" y="27"/>
                  </a:lnTo>
                  <a:lnTo>
                    <a:pt x="0" y="23"/>
                  </a:lnTo>
                  <a:lnTo>
                    <a:pt x="4" y="13"/>
                  </a:lnTo>
                  <a:lnTo>
                    <a:pt x="10" y="5"/>
                  </a:lnTo>
                  <a:lnTo>
                    <a:pt x="17" y="1"/>
                  </a:lnTo>
                  <a:lnTo>
                    <a:pt x="25" y="0"/>
                  </a:lnTo>
                  <a:lnTo>
                    <a:pt x="32" y="4"/>
                  </a:lnTo>
                  <a:lnTo>
                    <a:pt x="37" y="10"/>
                  </a:lnTo>
                  <a:lnTo>
                    <a:pt x="38" y="19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008" y="3368"/>
              <a:ext cx="20" cy="14"/>
            </a:xfrm>
            <a:custGeom>
              <a:avLst/>
              <a:gdLst/>
              <a:ahLst/>
              <a:cxnLst>
                <a:cxn ang="0">
                  <a:pos x="39" y="39"/>
                </a:cxn>
                <a:cxn ang="0">
                  <a:pos x="34" y="41"/>
                </a:cxn>
                <a:cxn ang="0">
                  <a:pos x="28" y="42"/>
                </a:cxn>
                <a:cxn ang="0">
                  <a:pos x="21" y="44"/>
                </a:cxn>
                <a:cxn ang="0">
                  <a:pos x="14" y="44"/>
                </a:cxn>
                <a:cxn ang="0">
                  <a:pos x="9" y="41"/>
                </a:cxn>
                <a:cxn ang="0">
                  <a:pos x="4" y="39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3" y="10"/>
                </a:cxn>
                <a:cxn ang="0">
                  <a:pos x="7" y="3"/>
                </a:cxn>
                <a:cxn ang="0">
                  <a:pos x="13" y="0"/>
                </a:cxn>
                <a:cxn ang="0">
                  <a:pos x="28" y="0"/>
                </a:cxn>
                <a:cxn ang="0">
                  <a:pos x="36" y="8"/>
                </a:cxn>
                <a:cxn ang="0">
                  <a:pos x="40" y="22"/>
                </a:cxn>
                <a:cxn ang="0">
                  <a:pos x="39" y="39"/>
                </a:cxn>
              </a:cxnLst>
              <a:rect l="0" t="0" r="r" b="b"/>
              <a:pathLst>
                <a:path w="40" h="44">
                  <a:moveTo>
                    <a:pt x="39" y="39"/>
                  </a:moveTo>
                  <a:lnTo>
                    <a:pt x="34" y="41"/>
                  </a:lnTo>
                  <a:lnTo>
                    <a:pt x="28" y="42"/>
                  </a:lnTo>
                  <a:lnTo>
                    <a:pt x="21" y="44"/>
                  </a:lnTo>
                  <a:lnTo>
                    <a:pt x="14" y="44"/>
                  </a:lnTo>
                  <a:lnTo>
                    <a:pt x="9" y="41"/>
                  </a:lnTo>
                  <a:lnTo>
                    <a:pt x="4" y="39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3" y="10"/>
                  </a:lnTo>
                  <a:lnTo>
                    <a:pt x="7" y="3"/>
                  </a:lnTo>
                  <a:lnTo>
                    <a:pt x="13" y="0"/>
                  </a:lnTo>
                  <a:lnTo>
                    <a:pt x="28" y="0"/>
                  </a:lnTo>
                  <a:lnTo>
                    <a:pt x="36" y="8"/>
                  </a:lnTo>
                  <a:lnTo>
                    <a:pt x="40" y="22"/>
                  </a:lnTo>
                  <a:lnTo>
                    <a:pt x="39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075" y="3373"/>
              <a:ext cx="26" cy="10"/>
            </a:xfrm>
            <a:custGeom>
              <a:avLst/>
              <a:gdLst/>
              <a:ahLst/>
              <a:cxnLst>
                <a:cxn ang="0">
                  <a:pos x="51" y="30"/>
                </a:cxn>
                <a:cxn ang="0">
                  <a:pos x="0" y="30"/>
                </a:cxn>
                <a:cxn ang="0">
                  <a:pos x="0" y="20"/>
                </a:cxn>
                <a:cxn ang="0">
                  <a:pos x="1" y="13"/>
                </a:cxn>
                <a:cxn ang="0">
                  <a:pos x="4" y="7"/>
                </a:cxn>
                <a:cxn ang="0">
                  <a:pos x="10" y="0"/>
                </a:cxn>
                <a:cxn ang="0">
                  <a:pos x="18" y="2"/>
                </a:cxn>
                <a:cxn ang="0">
                  <a:pos x="25" y="3"/>
                </a:cxn>
                <a:cxn ang="0">
                  <a:pos x="32" y="4"/>
                </a:cxn>
                <a:cxn ang="0">
                  <a:pos x="38" y="7"/>
                </a:cxn>
                <a:cxn ang="0">
                  <a:pos x="43" y="9"/>
                </a:cxn>
                <a:cxn ang="0">
                  <a:pos x="47" y="13"/>
                </a:cxn>
                <a:cxn ang="0">
                  <a:pos x="50" y="21"/>
                </a:cxn>
                <a:cxn ang="0">
                  <a:pos x="51" y="30"/>
                </a:cxn>
              </a:cxnLst>
              <a:rect l="0" t="0" r="r" b="b"/>
              <a:pathLst>
                <a:path w="51" h="30">
                  <a:moveTo>
                    <a:pt x="51" y="30"/>
                  </a:moveTo>
                  <a:lnTo>
                    <a:pt x="0" y="30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4" y="7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25" y="3"/>
                  </a:lnTo>
                  <a:lnTo>
                    <a:pt x="32" y="4"/>
                  </a:lnTo>
                  <a:lnTo>
                    <a:pt x="38" y="7"/>
                  </a:lnTo>
                  <a:lnTo>
                    <a:pt x="43" y="9"/>
                  </a:lnTo>
                  <a:lnTo>
                    <a:pt x="47" y="13"/>
                  </a:lnTo>
                  <a:lnTo>
                    <a:pt x="50" y="21"/>
                  </a:lnTo>
                  <a:lnTo>
                    <a:pt x="5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075" y="3390"/>
              <a:ext cx="26" cy="8"/>
            </a:xfrm>
            <a:custGeom>
              <a:avLst/>
              <a:gdLst/>
              <a:ahLst/>
              <a:cxnLst>
                <a:cxn ang="0">
                  <a:pos x="51" y="2"/>
                </a:cxn>
                <a:cxn ang="0">
                  <a:pos x="48" y="9"/>
                </a:cxn>
                <a:cxn ang="0">
                  <a:pos x="43" y="14"/>
                </a:cxn>
                <a:cxn ang="0">
                  <a:pos x="37" y="19"/>
                </a:cxn>
                <a:cxn ang="0">
                  <a:pos x="31" y="22"/>
                </a:cxn>
                <a:cxn ang="0">
                  <a:pos x="24" y="24"/>
                </a:cxn>
                <a:cxn ang="0">
                  <a:pos x="16" y="25"/>
                </a:cxn>
                <a:cxn ang="0">
                  <a:pos x="8" y="25"/>
                </a:cxn>
                <a:cxn ang="0">
                  <a:pos x="0" y="24"/>
                </a:cxn>
                <a:cxn ang="0">
                  <a:pos x="3" y="15"/>
                </a:cxn>
                <a:cxn ang="0">
                  <a:pos x="8" y="9"/>
                </a:cxn>
                <a:cxn ang="0">
                  <a:pos x="15" y="5"/>
                </a:cxn>
                <a:cxn ang="0">
                  <a:pos x="22" y="1"/>
                </a:cxn>
                <a:cxn ang="0">
                  <a:pos x="30" y="0"/>
                </a:cxn>
                <a:cxn ang="0">
                  <a:pos x="38" y="0"/>
                </a:cxn>
                <a:cxn ang="0">
                  <a:pos x="45" y="0"/>
                </a:cxn>
                <a:cxn ang="0">
                  <a:pos x="51" y="2"/>
                </a:cxn>
              </a:cxnLst>
              <a:rect l="0" t="0" r="r" b="b"/>
              <a:pathLst>
                <a:path w="51" h="25">
                  <a:moveTo>
                    <a:pt x="51" y="2"/>
                  </a:moveTo>
                  <a:lnTo>
                    <a:pt x="48" y="9"/>
                  </a:lnTo>
                  <a:lnTo>
                    <a:pt x="43" y="14"/>
                  </a:lnTo>
                  <a:lnTo>
                    <a:pt x="37" y="19"/>
                  </a:lnTo>
                  <a:lnTo>
                    <a:pt x="31" y="22"/>
                  </a:lnTo>
                  <a:lnTo>
                    <a:pt x="24" y="24"/>
                  </a:lnTo>
                  <a:lnTo>
                    <a:pt x="16" y="25"/>
                  </a:lnTo>
                  <a:lnTo>
                    <a:pt x="8" y="25"/>
                  </a:lnTo>
                  <a:lnTo>
                    <a:pt x="0" y="24"/>
                  </a:lnTo>
                  <a:lnTo>
                    <a:pt x="3" y="15"/>
                  </a:lnTo>
                  <a:lnTo>
                    <a:pt x="8" y="9"/>
                  </a:lnTo>
                  <a:lnTo>
                    <a:pt x="15" y="5"/>
                  </a:lnTo>
                  <a:lnTo>
                    <a:pt x="22" y="1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015" y="3391"/>
              <a:ext cx="145" cy="60"/>
            </a:xfrm>
            <a:custGeom>
              <a:avLst/>
              <a:gdLst/>
              <a:ahLst/>
              <a:cxnLst>
                <a:cxn ang="0">
                  <a:pos x="291" y="19"/>
                </a:cxn>
                <a:cxn ang="0">
                  <a:pos x="280" y="45"/>
                </a:cxn>
                <a:cxn ang="0">
                  <a:pos x="267" y="71"/>
                </a:cxn>
                <a:cxn ang="0">
                  <a:pos x="250" y="98"/>
                </a:cxn>
                <a:cxn ang="0">
                  <a:pos x="233" y="123"/>
                </a:cxn>
                <a:cxn ang="0">
                  <a:pos x="213" y="145"/>
                </a:cxn>
                <a:cxn ang="0">
                  <a:pos x="189" y="163"/>
                </a:cxn>
                <a:cxn ang="0">
                  <a:pos x="163" y="175"/>
                </a:cxn>
                <a:cxn ang="0">
                  <a:pos x="133" y="179"/>
                </a:cxn>
                <a:cxn ang="0">
                  <a:pos x="117" y="175"/>
                </a:cxn>
                <a:cxn ang="0">
                  <a:pos x="100" y="170"/>
                </a:cxn>
                <a:cxn ang="0">
                  <a:pos x="84" y="165"/>
                </a:cxn>
                <a:cxn ang="0">
                  <a:pos x="67" y="158"/>
                </a:cxn>
                <a:cxn ang="0">
                  <a:pos x="50" y="151"/>
                </a:cxn>
                <a:cxn ang="0">
                  <a:pos x="34" y="143"/>
                </a:cxn>
                <a:cxn ang="0">
                  <a:pos x="17" y="134"/>
                </a:cxn>
                <a:cxn ang="0">
                  <a:pos x="0" y="123"/>
                </a:cxn>
                <a:cxn ang="0">
                  <a:pos x="0" y="103"/>
                </a:cxn>
                <a:cxn ang="0">
                  <a:pos x="20" y="103"/>
                </a:cxn>
                <a:cxn ang="0">
                  <a:pos x="39" y="103"/>
                </a:cxn>
                <a:cxn ang="0">
                  <a:pos x="58" y="100"/>
                </a:cxn>
                <a:cxn ang="0">
                  <a:pos x="78" y="98"/>
                </a:cxn>
                <a:cxn ang="0">
                  <a:pos x="96" y="95"/>
                </a:cxn>
                <a:cxn ang="0">
                  <a:pos x="114" y="91"/>
                </a:cxn>
                <a:cxn ang="0">
                  <a:pos x="131" y="85"/>
                </a:cxn>
                <a:cxn ang="0">
                  <a:pos x="149" y="80"/>
                </a:cxn>
                <a:cxn ang="0">
                  <a:pos x="166" y="72"/>
                </a:cxn>
                <a:cxn ang="0">
                  <a:pos x="183" y="64"/>
                </a:cxn>
                <a:cxn ang="0">
                  <a:pos x="199" y="56"/>
                </a:cxn>
                <a:cxn ang="0">
                  <a:pos x="216" y="46"/>
                </a:cxn>
                <a:cxn ang="0">
                  <a:pos x="232" y="36"/>
                </a:cxn>
                <a:cxn ang="0">
                  <a:pos x="247" y="24"/>
                </a:cxn>
                <a:cxn ang="0">
                  <a:pos x="262" y="13"/>
                </a:cxn>
                <a:cxn ang="0">
                  <a:pos x="278" y="0"/>
                </a:cxn>
                <a:cxn ang="0">
                  <a:pos x="291" y="19"/>
                </a:cxn>
              </a:cxnLst>
              <a:rect l="0" t="0" r="r" b="b"/>
              <a:pathLst>
                <a:path w="291" h="179">
                  <a:moveTo>
                    <a:pt x="291" y="19"/>
                  </a:moveTo>
                  <a:lnTo>
                    <a:pt x="280" y="45"/>
                  </a:lnTo>
                  <a:lnTo>
                    <a:pt x="267" y="71"/>
                  </a:lnTo>
                  <a:lnTo>
                    <a:pt x="250" y="98"/>
                  </a:lnTo>
                  <a:lnTo>
                    <a:pt x="233" y="123"/>
                  </a:lnTo>
                  <a:lnTo>
                    <a:pt x="213" y="145"/>
                  </a:lnTo>
                  <a:lnTo>
                    <a:pt x="189" y="163"/>
                  </a:lnTo>
                  <a:lnTo>
                    <a:pt x="163" y="175"/>
                  </a:lnTo>
                  <a:lnTo>
                    <a:pt x="133" y="179"/>
                  </a:lnTo>
                  <a:lnTo>
                    <a:pt x="117" y="175"/>
                  </a:lnTo>
                  <a:lnTo>
                    <a:pt x="100" y="170"/>
                  </a:lnTo>
                  <a:lnTo>
                    <a:pt x="84" y="165"/>
                  </a:lnTo>
                  <a:lnTo>
                    <a:pt x="67" y="158"/>
                  </a:lnTo>
                  <a:lnTo>
                    <a:pt x="50" y="151"/>
                  </a:lnTo>
                  <a:lnTo>
                    <a:pt x="34" y="143"/>
                  </a:lnTo>
                  <a:lnTo>
                    <a:pt x="17" y="134"/>
                  </a:lnTo>
                  <a:lnTo>
                    <a:pt x="0" y="123"/>
                  </a:lnTo>
                  <a:lnTo>
                    <a:pt x="0" y="103"/>
                  </a:lnTo>
                  <a:lnTo>
                    <a:pt x="20" y="103"/>
                  </a:lnTo>
                  <a:lnTo>
                    <a:pt x="39" y="103"/>
                  </a:lnTo>
                  <a:lnTo>
                    <a:pt x="58" y="100"/>
                  </a:lnTo>
                  <a:lnTo>
                    <a:pt x="78" y="98"/>
                  </a:lnTo>
                  <a:lnTo>
                    <a:pt x="96" y="95"/>
                  </a:lnTo>
                  <a:lnTo>
                    <a:pt x="114" y="91"/>
                  </a:lnTo>
                  <a:lnTo>
                    <a:pt x="131" y="85"/>
                  </a:lnTo>
                  <a:lnTo>
                    <a:pt x="149" y="80"/>
                  </a:lnTo>
                  <a:lnTo>
                    <a:pt x="166" y="72"/>
                  </a:lnTo>
                  <a:lnTo>
                    <a:pt x="183" y="64"/>
                  </a:lnTo>
                  <a:lnTo>
                    <a:pt x="199" y="56"/>
                  </a:lnTo>
                  <a:lnTo>
                    <a:pt x="216" y="46"/>
                  </a:lnTo>
                  <a:lnTo>
                    <a:pt x="232" y="36"/>
                  </a:lnTo>
                  <a:lnTo>
                    <a:pt x="247" y="24"/>
                  </a:lnTo>
                  <a:lnTo>
                    <a:pt x="262" y="13"/>
                  </a:lnTo>
                  <a:lnTo>
                    <a:pt x="278" y="0"/>
                  </a:lnTo>
                  <a:lnTo>
                    <a:pt x="291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377" y="3391"/>
              <a:ext cx="18" cy="41"/>
            </a:xfrm>
            <a:custGeom>
              <a:avLst/>
              <a:gdLst/>
              <a:ahLst/>
              <a:cxnLst>
                <a:cxn ang="0">
                  <a:pos x="36" y="116"/>
                </a:cxn>
                <a:cxn ang="0">
                  <a:pos x="29" y="118"/>
                </a:cxn>
                <a:cxn ang="0">
                  <a:pos x="22" y="121"/>
                </a:cxn>
                <a:cxn ang="0">
                  <a:pos x="14" y="122"/>
                </a:cxn>
                <a:cxn ang="0">
                  <a:pos x="8" y="120"/>
                </a:cxn>
                <a:cxn ang="0">
                  <a:pos x="8" y="84"/>
                </a:cxn>
                <a:cxn ang="0">
                  <a:pos x="3" y="54"/>
                </a:cxn>
                <a:cxn ang="0">
                  <a:pos x="0" y="28"/>
                </a:cxn>
                <a:cxn ang="0">
                  <a:pos x="8" y="0"/>
                </a:cxn>
                <a:cxn ang="0">
                  <a:pos x="19" y="6"/>
                </a:cxn>
                <a:cxn ang="0">
                  <a:pos x="25" y="19"/>
                </a:cxn>
                <a:cxn ang="0">
                  <a:pos x="29" y="35"/>
                </a:cxn>
                <a:cxn ang="0">
                  <a:pos x="30" y="51"/>
                </a:cxn>
                <a:cxn ang="0">
                  <a:pos x="31" y="71"/>
                </a:cxn>
                <a:cxn ang="0">
                  <a:pos x="31" y="89"/>
                </a:cxn>
                <a:cxn ang="0">
                  <a:pos x="33" y="104"/>
                </a:cxn>
                <a:cxn ang="0">
                  <a:pos x="36" y="116"/>
                </a:cxn>
              </a:cxnLst>
              <a:rect l="0" t="0" r="r" b="b"/>
              <a:pathLst>
                <a:path w="36" h="122">
                  <a:moveTo>
                    <a:pt x="36" y="116"/>
                  </a:moveTo>
                  <a:lnTo>
                    <a:pt x="29" y="118"/>
                  </a:lnTo>
                  <a:lnTo>
                    <a:pt x="22" y="121"/>
                  </a:lnTo>
                  <a:lnTo>
                    <a:pt x="14" y="122"/>
                  </a:lnTo>
                  <a:lnTo>
                    <a:pt x="8" y="120"/>
                  </a:lnTo>
                  <a:lnTo>
                    <a:pt x="8" y="84"/>
                  </a:lnTo>
                  <a:lnTo>
                    <a:pt x="3" y="54"/>
                  </a:lnTo>
                  <a:lnTo>
                    <a:pt x="0" y="28"/>
                  </a:lnTo>
                  <a:lnTo>
                    <a:pt x="8" y="0"/>
                  </a:lnTo>
                  <a:lnTo>
                    <a:pt x="19" y="6"/>
                  </a:lnTo>
                  <a:lnTo>
                    <a:pt x="25" y="19"/>
                  </a:lnTo>
                  <a:lnTo>
                    <a:pt x="29" y="35"/>
                  </a:lnTo>
                  <a:lnTo>
                    <a:pt x="30" y="51"/>
                  </a:lnTo>
                  <a:lnTo>
                    <a:pt x="31" y="71"/>
                  </a:lnTo>
                  <a:lnTo>
                    <a:pt x="31" y="89"/>
                  </a:lnTo>
                  <a:lnTo>
                    <a:pt x="33" y="104"/>
                  </a:lnTo>
                  <a:lnTo>
                    <a:pt x="36" y="1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038" y="3405"/>
              <a:ext cx="105" cy="31"/>
            </a:xfrm>
            <a:custGeom>
              <a:avLst/>
              <a:gdLst/>
              <a:ahLst/>
              <a:cxnLst>
                <a:cxn ang="0">
                  <a:pos x="126" y="75"/>
                </a:cxn>
                <a:cxn ang="0">
                  <a:pos x="111" y="79"/>
                </a:cxn>
                <a:cxn ang="0">
                  <a:pos x="96" y="84"/>
                </a:cxn>
                <a:cxn ang="0">
                  <a:pos x="80" y="88"/>
                </a:cxn>
                <a:cxn ang="0">
                  <a:pos x="64" y="90"/>
                </a:cxn>
                <a:cxn ang="0">
                  <a:pos x="48" y="94"/>
                </a:cxn>
                <a:cxn ang="0">
                  <a:pos x="32" y="94"/>
                </a:cxn>
                <a:cxn ang="0">
                  <a:pos x="16" y="94"/>
                </a:cxn>
                <a:cxn ang="0">
                  <a:pos x="0" y="91"/>
                </a:cxn>
                <a:cxn ang="0">
                  <a:pos x="13" y="88"/>
                </a:cxn>
                <a:cxn ang="0">
                  <a:pos x="27" y="84"/>
                </a:cxn>
                <a:cxn ang="0">
                  <a:pos x="40" y="79"/>
                </a:cxn>
                <a:cxn ang="0">
                  <a:pos x="53" y="75"/>
                </a:cxn>
                <a:cxn ang="0">
                  <a:pos x="67" y="70"/>
                </a:cxn>
                <a:cxn ang="0">
                  <a:pos x="80" y="63"/>
                </a:cxn>
                <a:cxn ang="0">
                  <a:pos x="94" y="58"/>
                </a:cxn>
                <a:cxn ang="0">
                  <a:pos x="107" y="52"/>
                </a:cxn>
                <a:cxn ang="0">
                  <a:pos x="120" y="46"/>
                </a:cxn>
                <a:cxn ang="0">
                  <a:pos x="133" y="40"/>
                </a:cxn>
                <a:cxn ang="0">
                  <a:pos x="146" y="34"/>
                </a:cxn>
                <a:cxn ang="0">
                  <a:pos x="160" y="27"/>
                </a:cxn>
                <a:cxn ang="0">
                  <a:pos x="173" y="21"/>
                </a:cxn>
                <a:cxn ang="0">
                  <a:pos x="186" y="13"/>
                </a:cxn>
                <a:cxn ang="0">
                  <a:pos x="199" y="6"/>
                </a:cxn>
                <a:cxn ang="0">
                  <a:pos x="211" y="0"/>
                </a:cxn>
                <a:cxn ang="0">
                  <a:pos x="206" y="15"/>
                </a:cxn>
                <a:cxn ang="0">
                  <a:pos x="199" y="28"/>
                </a:cxn>
                <a:cxn ang="0">
                  <a:pos x="189" y="39"/>
                </a:cxn>
                <a:cxn ang="0">
                  <a:pos x="178" y="48"/>
                </a:cxn>
                <a:cxn ang="0">
                  <a:pos x="165" y="55"/>
                </a:cxn>
                <a:cxn ang="0">
                  <a:pos x="151" y="62"/>
                </a:cxn>
                <a:cxn ang="0">
                  <a:pos x="138" y="68"/>
                </a:cxn>
                <a:cxn ang="0">
                  <a:pos x="126" y="75"/>
                </a:cxn>
              </a:cxnLst>
              <a:rect l="0" t="0" r="r" b="b"/>
              <a:pathLst>
                <a:path w="211" h="94">
                  <a:moveTo>
                    <a:pt x="126" y="75"/>
                  </a:moveTo>
                  <a:lnTo>
                    <a:pt x="111" y="79"/>
                  </a:lnTo>
                  <a:lnTo>
                    <a:pt x="96" y="84"/>
                  </a:lnTo>
                  <a:lnTo>
                    <a:pt x="80" y="88"/>
                  </a:lnTo>
                  <a:lnTo>
                    <a:pt x="64" y="90"/>
                  </a:lnTo>
                  <a:lnTo>
                    <a:pt x="48" y="94"/>
                  </a:lnTo>
                  <a:lnTo>
                    <a:pt x="32" y="94"/>
                  </a:lnTo>
                  <a:lnTo>
                    <a:pt x="16" y="94"/>
                  </a:lnTo>
                  <a:lnTo>
                    <a:pt x="0" y="91"/>
                  </a:lnTo>
                  <a:lnTo>
                    <a:pt x="13" y="88"/>
                  </a:lnTo>
                  <a:lnTo>
                    <a:pt x="27" y="84"/>
                  </a:lnTo>
                  <a:lnTo>
                    <a:pt x="40" y="79"/>
                  </a:lnTo>
                  <a:lnTo>
                    <a:pt x="53" y="75"/>
                  </a:lnTo>
                  <a:lnTo>
                    <a:pt x="67" y="70"/>
                  </a:lnTo>
                  <a:lnTo>
                    <a:pt x="80" y="63"/>
                  </a:lnTo>
                  <a:lnTo>
                    <a:pt x="94" y="58"/>
                  </a:lnTo>
                  <a:lnTo>
                    <a:pt x="107" y="52"/>
                  </a:lnTo>
                  <a:lnTo>
                    <a:pt x="120" y="46"/>
                  </a:lnTo>
                  <a:lnTo>
                    <a:pt x="133" y="40"/>
                  </a:lnTo>
                  <a:lnTo>
                    <a:pt x="146" y="34"/>
                  </a:lnTo>
                  <a:lnTo>
                    <a:pt x="160" y="27"/>
                  </a:lnTo>
                  <a:lnTo>
                    <a:pt x="173" y="21"/>
                  </a:lnTo>
                  <a:lnTo>
                    <a:pt x="186" y="13"/>
                  </a:lnTo>
                  <a:lnTo>
                    <a:pt x="199" y="6"/>
                  </a:lnTo>
                  <a:lnTo>
                    <a:pt x="211" y="0"/>
                  </a:lnTo>
                  <a:lnTo>
                    <a:pt x="206" y="15"/>
                  </a:lnTo>
                  <a:lnTo>
                    <a:pt x="199" y="28"/>
                  </a:lnTo>
                  <a:lnTo>
                    <a:pt x="189" y="39"/>
                  </a:lnTo>
                  <a:lnTo>
                    <a:pt x="178" y="48"/>
                  </a:lnTo>
                  <a:lnTo>
                    <a:pt x="165" y="55"/>
                  </a:lnTo>
                  <a:lnTo>
                    <a:pt x="151" y="62"/>
                  </a:lnTo>
                  <a:lnTo>
                    <a:pt x="138" y="68"/>
                  </a:lnTo>
                  <a:lnTo>
                    <a:pt x="126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356" y="3430"/>
              <a:ext cx="62" cy="68"/>
            </a:xfrm>
            <a:custGeom>
              <a:avLst/>
              <a:gdLst/>
              <a:ahLst/>
              <a:cxnLst>
                <a:cxn ang="0">
                  <a:pos x="83" y="23"/>
                </a:cxn>
                <a:cxn ang="0">
                  <a:pos x="87" y="23"/>
                </a:cxn>
                <a:cxn ang="0">
                  <a:pos x="91" y="20"/>
                </a:cxn>
                <a:cxn ang="0">
                  <a:pos x="96" y="19"/>
                </a:cxn>
                <a:cxn ang="0">
                  <a:pos x="102" y="16"/>
                </a:cxn>
                <a:cxn ang="0">
                  <a:pos x="107" y="16"/>
                </a:cxn>
                <a:cxn ang="0">
                  <a:pos x="113" y="16"/>
                </a:cxn>
                <a:cxn ang="0">
                  <a:pos x="118" y="19"/>
                </a:cxn>
                <a:cxn ang="0">
                  <a:pos x="124" y="23"/>
                </a:cxn>
                <a:cxn ang="0">
                  <a:pos x="112" y="45"/>
                </a:cxn>
                <a:cxn ang="0">
                  <a:pos x="109" y="71"/>
                </a:cxn>
                <a:cxn ang="0">
                  <a:pos x="112" y="99"/>
                </a:cxn>
                <a:cxn ang="0">
                  <a:pos x="116" y="127"/>
                </a:cxn>
                <a:cxn ang="0">
                  <a:pos x="118" y="154"/>
                </a:cxn>
                <a:cxn ang="0">
                  <a:pos x="114" y="178"/>
                </a:cxn>
                <a:cxn ang="0">
                  <a:pos x="101" y="194"/>
                </a:cxn>
                <a:cxn ang="0">
                  <a:pos x="73" y="203"/>
                </a:cxn>
                <a:cxn ang="0">
                  <a:pos x="11" y="203"/>
                </a:cxn>
                <a:cxn ang="0">
                  <a:pos x="3" y="178"/>
                </a:cxn>
                <a:cxn ang="0">
                  <a:pos x="0" y="154"/>
                </a:cxn>
                <a:cxn ang="0">
                  <a:pos x="0" y="130"/>
                </a:cxn>
                <a:cxn ang="0">
                  <a:pos x="2" y="107"/>
                </a:cxn>
                <a:cxn ang="0">
                  <a:pos x="5" y="83"/>
                </a:cxn>
                <a:cxn ang="0">
                  <a:pos x="7" y="60"/>
                </a:cxn>
                <a:cxn ang="0">
                  <a:pos x="8" y="35"/>
                </a:cxn>
                <a:cxn ang="0">
                  <a:pos x="6" y="7"/>
                </a:cxn>
                <a:cxn ang="0">
                  <a:pos x="17" y="0"/>
                </a:cxn>
                <a:cxn ang="0">
                  <a:pos x="26" y="0"/>
                </a:cxn>
                <a:cxn ang="0">
                  <a:pos x="33" y="6"/>
                </a:cxn>
                <a:cxn ang="0">
                  <a:pos x="41" y="15"/>
                </a:cxn>
                <a:cxn ang="0">
                  <a:pos x="49" y="24"/>
                </a:cxn>
                <a:cxn ang="0">
                  <a:pos x="58" y="31"/>
                </a:cxn>
                <a:cxn ang="0">
                  <a:pos x="69" y="31"/>
                </a:cxn>
                <a:cxn ang="0">
                  <a:pos x="83" y="23"/>
                </a:cxn>
              </a:cxnLst>
              <a:rect l="0" t="0" r="r" b="b"/>
              <a:pathLst>
                <a:path w="124" h="203">
                  <a:moveTo>
                    <a:pt x="83" y="23"/>
                  </a:moveTo>
                  <a:lnTo>
                    <a:pt x="87" y="23"/>
                  </a:lnTo>
                  <a:lnTo>
                    <a:pt x="91" y="20"/>
                  </a:lnTo>
                  <a:lnTo>
                    <a:pt x="96" y="19"/>
                  </a:lnTo>
                  <a:lnTo>
                    <a:pt x="102" y="16"/>
                  </a:lnTo>
                  <a:lnTo>
                    <a:pt x="107" y="16"/>
                  </a:lnTo>
                  <a:lnTo>
                    <a:pt x="113" y="16"/>
                  </a:lnTo>
                  <a:lnTo>
                    <a:pt x="118" y="19"/>
                  </a:lnTo>
                  <a:lnTo>
                    <a:pt x="124" y="23"/>
                  </a:lnTo>
                  <a:lnTo>
                    <a:pt x="112" y="45"/>
                  </a:lnTo>
                  <a:lnTo>
                    <a:pt x="109" y="71"/>
                  </a:lnTo>
                  <a:lnTo>
                    <a:pt x="112" y="99"/>
                  </a:lnTo>
                  <a:lnTo>
                    <a:pt x="116" y="127"/>
                  </a:lnTo>
                  <a:lnTo>
                    <a:pt x="118" y="154"/>
                  </a:lnTo>
                  <a:lnTo>
                    <a:pt x="114" y="178"/>
                  </a:lnTo>
                  <a:lnTo>
                    <a:pt x="101" y="194"/>
                  </a:lnTo>
                  <a:lnTo>
                    <a:pt x="73" y="203"/>
                  </a:lnTo>
                  <a:lnTo>
                    <a:pt x="11" y="203"/>
                  </a:lnTo>
                  <a:lnTo>
                    <a:pt x="3" y="178"/>
                  </a:lnTo>
                  <a:lnTo>
                    <a:pt x="0" y="154"/>
                  </a:lnTo>
                  <a:lnTo>
                    <a:pt x="0" y="130"/>
                  </a:lnTo>
                  <a:lnTo>
                    <a:pt x="2" y="107"/>
                  </a:lnTo>
                  <a:lnTo>
                    <a:pt x="5" y="83"/>
                  </a:lnTo>
                  <a:lnTo>
                    <a:pt x="7" y="60"/>
                  </a:lnTo>
                  <a:lnTo>
                    <a:pt x="8" y="35"/>
                  </a:lnTo>
                  <a:lnTo>
                    <a:pt x="6" y="7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3" y="6"/>
                  </a:lnTo>
                  <a:lnTo>
                    <a:pt x="41" y="15"/>
                  </a:lnTo>
                  <a:lnTo>
                    <a:pt x="49" y="24"/>
                  </a:lnTo>
                  <a:lnTo>
                    <a:pt x="58" y="31"/>
                  </a:lnTo>
                  <a:lnTo>
                    <a:pt x="69" y="31"/>
                  </a:lnTo>
                  <a:lnTo>
                    <a:pt x="83" y="23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075" y="3488"/>
              <a:ext cx="31" cy="16"/>
            </a:xfrm>
            <a:custGeom>
              <a:avLst/>
              <a:gdLst/>
              <a:ahLst/>
              <a:cxnLst>
                <a:cxn ang="0">
                  <a:pos x="62" y="41"/>
                </a:cxn>
                <a:cxn ang="0">
                  <a:pos x="62" y="48"/>
                </a:cxn>
                <a:cxn ang="0">
                  <a:pos x="0" y="12"/>
                </a:cxn>
                <a:cxn ang="0">
                  <a:pos x="5" y="3"/>
                </a:cxn>
                <a:cxn ang="0">
                  <a:pos x="12" y="0"/>
                </a:cxn>
                <a:cxn ang="0">
                  <a:pos x="22" y="1"/>
                </a:cxn>
                <a:cxn ang="0">
                  <a:pos x="31" y="5"/>
                </a:cxn>
                <a:cxn ang="0">
                  <a:pos x="41" y="13"/>
                </a:cxn>
                <a:cxn ang="0">
                  <a:pos x="49" y="22"/>
                </a:cxn>
                <a:cxn ang="0">
                  <a:pos x="57" y="32"/>
                </a:cxn>
                <a:cxn ang="0">
                  <a:pos x="62" y="41"/>
                </a:cxn>
              </a:cxnLst>
              <a:rect l="0" t="0" r="r" b="b"/>
              <a:pathLst>
                <a:path w="62" h="48">
                  <a:moveTo>
                    <a:pt x="62" y="41"/>
                  </a:moveTo>
                  <a:lnTo>
                    <a:pt x="62" y="48"/>
                  </a:lnTo>
                  <a:lnTo>
                    <a:pt x="0" y="12"/>
                  </a:lnTo>
                  <a:lnTo>
                    <a:pt x="5" y="3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31" y="5"/>
                  </a:lnTo>
                  <a:lnTo>
                    <a:pt x="41" y="13"/>
                  </a:lnTo>
                  <a:lnTo>
                    <a:pt x="49" y="22"/>
                  </a:lnTo>
                  <a:lnTo>
                    <a:pt x="57" y="32"/>
                  </a:lnTo>
                  <a:lnTo>
                    <a:pt x="62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269" y="3492"/>
              <a:ext cx="4" cy="4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2"/>
                </a:cxn>
              </a:cxnLst>
              <a:rect l="0" t="0" r="r" b="b"/>
              <a:pathLst>
                <a:path w="8" h="12">
                  <a:moveTo>
                    <a:pt x="8" y="12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285" y="3488"/>
              <a:ext cx="5" cy="3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3" y="10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303" y="3517"/>
              <a:ext cx="6" cy="4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3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2" y="4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3" y="11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227" y="3542"/>
              <a:ext cx="6" cy="3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3" y="10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061" y="3496"/>
              <a:ext cx="8" cy="7"/>
            </a:xfrm>
            <a:custGeom>
              <a:avLst/>
              <a:gdLst/>
              <a:ahLst/>
              <a:cxnLst>
                <a:cxn ang="0">
                  <a:pos x="7" y="20"/>
                </a:cxn>
                <a:cxn ang="0">
                  <a:pos x="1" y="17"/>
                </a:cxn>
                <a:cxn ang="0">
                  <a:pos x="0" y="9"/>
                </a:cxn>
                <a:cxn ang="0">
                  <a:pos x="3" y="3"/>
                </a:cxn>
                <a:cxn ang="0">
                  <a:pos x="9" y="0"/>
                </a:cxn>
                <a:cxn ang="0">
                  <a:pos x="14" y="7"/>
                </a:cxn>
                <a:cxn ang="0">
                  <a:pos x="7" y="20"/>
                </a:cxn>
              </a:cxnLst>
              <a:rect l="0" t="0" r="r" b="b"/>
              <a:pathLst>
                <a:path w="14" h="20">
                  <a:moveTo>
                    <a:pt x="7" y="20"/>
                  </a:moveTo>
                  <a:lnTo>
                    <a:pt x="1" y="17"/>
                  </a:lnTo>
                  <a:lnTo>
                    <a:pt x="0" y="9"/>
                  </a:lnTo>
                  <a:lnTo>
                    <a:pt x="3" y="3"/>
                  </a:lnTo>
                  <a:lnTo>
                    <a:pt x="9" y="0"/>
                  </a:lnTo>
                  <a:lnTo>
                    <a:pt x="14" y="7"/>
                  </a:lnTo>
                  <a:lnTo>
                    <a:pt x="7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278" y="3499"/>
              <a:ext cx="7" cy="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8" y="0"/>
                </a:cxn>
                <a:cxn ang="0">
                  <a:pos x="13" y="17"/>
                </a:cxn>
                <a:cxn ang="0">
                  <a:pos x="0" y="17"/>
                </a:cxn>
              </a:cxnLst>
              <a:rect l="0" t="0" r="r" b="b"/>
              <a:pathLst>
                <a:path w="13" h="17">
                  <a:moveTo>
                    <a:pt x="0" y="17"/>
                  </a:moveTo>
                  <a:lnTo>
                    <a:pt x="8" y="0"/>
                  </a:lnTo>
                  <a:lnTo>
                    <a:pt x="1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239" y="3502"/>
              <a:ext cx="5" cy="5"/>
            </a:xfrm>
            <a:custGeom>
              <a:avLst/>
              <a:gdLst/>
              <a:ahLst/>
              <a:cxnLst>
                <a:cxn ang="0">
                  <a:pos x="11" y="9"/>
                </a:cxn>
                <a:cxn ang="0">
                  <a:pos x="0" y="16"/>
                </a:cxn>
                <a:cxn ang="0">
                  <a:pos x="2" y="0"/>
                </a:cxn>
                <a:cxn ang="0">
                  <a:pos x="3" y="4"/>
                </a:cxn>
                <a:cxn ang="0">
                  <a:pos x="5" y="7"/>
                </a:cxn>
                <a:cxn ang="0">
                  <a:pos x="7" y="8"/>
                </a:cxn>
                <a:cxn ang="0">
                  <a:pos x="11" y="9"/>
                </a:cxn>
              </a:cxnLst>
              <a:rect l="0" t="0" r="r" b="b"/>
              <a:pathLst>
                <a:path w="11" h="16">
                  <a:moveTo>
                    <a:pt x="11" y="9"/>
                  </a:moveTo>
                  <a:lnTo>
                    <a:pt x="0" y="16"/>
                  </a:lnTo>
                  <a:lnTo>
                    <a:pt x="2" y="0"/>
                  </a:lnTo>
                  <a:lnTo>
                    <a:pt x="3" y="4"/>
                  </a:lnTo>
                  <a:lnTo>
                    <a:pt x="5" y="7"/>
                  </a:lnTo>
                  <a:lnTo>
                    <a:pt x="7" y="8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2073" y="3504"/>
              <a:ext cx="5" cy="8"/>
            </a:xfrm>
            <a:custGeom>
              <a:avLst/>
              <a:gdLst/>
              <a:ahLst/>
              <a:cxnLst>
                <a:cxn ang="0">
                  <a:pos x="10" y="22"/>
                </a:cxn>
                <a:cxn ang="0">
                  <a:pos x="0" y="19"/>
                </a:cxn>
                <a:cxn ang="0">
                  <a:pos x="5" y="0"/>
                </a:cxn>
                <a:cxn ang="0">
                  <a:pos x="9" y="5"/>
                </a:cxn>
                <a:cxn ang="0">
                  <a:pos x="10" y="10"/>
                </a:cxn>
                <a:cxn ang="0">
                  <a:pos x="10" y="16"/>
                </a:cxn>
                <a:cxn ang="0">
                  <a:pos x="10" y="22"/>
                </a:cxn>
              </a:cxnLst>
              <a:rect l="0" t="0" r="r" b="b"/>
              <a:pathLst>
                <a:path w="10" h="22">
                  <a:moveTo>
                    <a:pt x="10" y="22"/>
                  </a:moveTo>
                  <a:lnTo>
                    <a:pt x="0" y="19"/>
                  </a:lnTo>
                  <a:lnTo>
                    <a:pt x="5" y="0"/>
                  </a:lnTo>
                  <a:lnTo>
                    <a:pt x="9" y="5"/>
                  </a:lnTo>
                  <a:lnTo>
                    <a:pt x="10" y="10"/>
                  </a:lnTo>
                  <a:lnTo>
                    <a:pt x="10" y="16"/>
                  </a:lnTo>
                  <a:lnTo>
                    <a:pt x="1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051" y="3505"/>
              <a:ext cx="5" cy="6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4"/>
                </a:cxn>
                <a:cxn ang="0">
                  <a:pos x="0" y="8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6" y="7"/>
                </a:cxn>
                <a:cxn ang="0">
                  <a:pos x="7" y="8"/>
                </a:cxn>
                <a:cxn ang="0">
                  <a:pos x="10" y="12"/>
                </a:cxn>
                <a:cxn ang="0">
                  <a:pos x="10" y="14"/>
                </a:cxn>
                <a:cxn ang="0">
                  <a:pos x="6" y="17"/>
                </a:cxn>
              </a:cxnLst>
              <a:rect l="0" t="0" r="r" b="b"/>
              <a:pathLst>
                <a:path w="10" h="17">
                  <a:moveTo>
                    <a:pt x="6" y="17"/>
                  </a:move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1" y="0"/>
                  </a:lnTo>
                  <a:lnTo>
                    <a:pt x="6" y="7"/>
                  </a:lnTo>
                  <a:lnTo>
                    <a:pt x="7" y="8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261" y="3506"/>
              <a:ext cx="9" cy="7"/>
            </a:xfrm>
            <a:custGeom>
              <a:avLst/>
              <a:gdLst/>
              <a:ahLst/>
              <a:cxnLst>
                <a:cxn ang="0">
                  <a:pos x="17" y="20"/>
                </a:cxn>
                <a:cxn ang="0">
                  <a:pos x="8" y="20"/>
                </a:cxn>
                <a:cxn ang="0">
                  <a:pos x="2" y="15"/>
                </a:cxn>
                <a:cxn ang="0">
                  <a:pos x="0" y="9"/>
                </a:cxn>
                <a:cxn ang="0">
                  <a:pos x="1" y="0"/>
                </a:cxn>
                <a:cxn ang="0">
                  <a:pos x="17" y="0"/>
                </a:cxn>
                <a:cxn ang="0">
                  <a:pos x="17" y="20"/>
                </a:cxn>
              </a:cxnLst>
              <a:rect l="0" t="0" r="r" b="b"/>
              <a:pathLst>
                <a:path w="17" h="20">
                  <a:moveTo>
                    <a:pt x="17" y="20"/>
                  </a:moveTo>
                  <a:lnTo>
                    <a:pt x="8" y="20"/>
                  </a:lnTo>
                  <a:lnTo>
                    <a:pt x="2" y="15"/>
                  </a:lnTo>
                  <a:lnTo>
                    <a:pt x="0" y="9"/>
                  </a:lnTo>
                  <a:lnTo>
                    <a:pt x="1" y="0"/>
                  </a:lnTo>
                  <a:lnTo>
                    <a:pt x="17" y="0"/>
                  </a:lnTo>
                  <a:lnTo>
                    <a:pt x="17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282" y="3510"/>
              <a:ext cx="7" cy="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2" y="2"/>
                </a:cxn>
                <a:cxn ang="0">
                  <a:pos x="11" y="5"/>
                </a:cxn>
                <a:cxn ang="0">
                  <a:pos x="10" y="7"/>
                </a:cxn>
                <a:cxn ang="0">
                  <a:pos x="8" y="9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13" y="0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lnTo>
                    <a:pt x="12" y="2"/>
                  </a:lnTo>
                  <a:lnTo>
                    <a:pt x="11" y="5"/>
                  </a:lnTo>
                  <a:lnTo>
                    <a:pt x="10" y="7"/>
                  </a:lnTo>
                  <a:lnTo>
                    <a:pt x="8" y="9"/>
                  </a:lnTo>
                  <a:lnTo>
                    <a:pt x="0" y="9"/>
                  </a:lnTo>
                  <a:lnTo>
                    <a:pt x="1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301" y="3529"/>
              <a:ext cx="6" cy="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8" y="0"/>
                </a:cxn>
                <a:cxn ang="0">
                  <a:pos x="13" y="17"/>
                </a:cxn>
                <a:cxn ang="0">
                  <a:pos x="0" y="17"/>
                </a:cxn>
              </a:cxnLst>
              <a:rect l="0" t="0" r="r" b="b"/>
              <a:pathLst>
                <a:path w="13" h="17">
                  <a:moveTo>
                    <a:pt x="0" y="17"/>
                  </a:moveTo>
                  <a:lnTo>
                    <a:pt x="8" y="0"/>
                  </a:lnTo>
                  <a:lnTo>
                    <a:pt x="1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307" y="3546"/>
              <a:ext cx="6" cy="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3" y="2"/>
                </a:cxn>
                <a:cxn ang="0">
                  <a:pos x="12" y="5"/>
                </a:cxn>
                <a:cxn ang="0">
                  <a:pos x="11" y="8"/>
                </a:cxn>
                <a:cxn ang="0">
                  <a:pos x="8" y="9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5" y="2"/>
                </a:cxn>
                <a:cxn ang="0">
                  <a:pos x="9" y="0"/>
                </a:cxn>
                <a:cxn ang="0">
                  <a:pos x="14" y="0"/>
                </a:cxn>
              </a:cxnLst>
              <a:rect l="0" t="0" r="r" b="b"/>
              <a:pathLst>
                <a:path w="14" h="9">
                  <a:moveTo>
                    <a:pt x="14" y="0"/>
                  </a:moveTo>
                  <a:lnTo>
                    <a:pt x="13" y="2"/>
                  </a:lnTo>
                  <a:lnTo>
                    <a:pt x="12" y="5"/>
                  </a:lnTo>
                  <a:lnTo>
                    <a:pt x="11" y="8"/>
                  </a:lnTo>
                  <a:lnTo>
                    <a:pt x="8" y="9"/>
                  </a:lnTo>
                  <a:lnTo>
                    <a:pt x="0" y="9"/>
                  </a:lnTo>
                  <a:lnTo>
                    <a:pt x="1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399" y="3509"/>
              <a:ext cx="15" cy="14"/>
            </a:xfrm>
            <a:custGeom>
              <a:avLst/>
              <a:gdLst/>
              <a:ahLst/>
              <a:cxnLst>
                <a:cxn ang="0">
                  <a:pos x="32" y="23"/>
                </a:cxn>
                <a:cxn ang="0">
                  <a:pos x="32" y="42"/>
                </a:cxn>
                <a:cxn ang="0">
                  <a:pos x="26" y="42"/>
                </a:cxn>
                <a:cxn ang="0">
                  <a:pos x="22" y="42"/>
                </a:cxn>
                <a:cxn ang="0">
                  <a:pos x="17" y="42"/>
                </a:cxn>
                <a:cxn ang="0">
                  <a:pos x="13" y="41"/>
                </a:cxn>
                <a:cxn ang="0">
                  <a:pos x="9" y="39"/>
                </a:cxn>
                <a:cxn ang="0">
                  <a:pos x="6" y="38"/>
                </a:cxn>
                <a:cxn ang="0">
                  <a:pos x="3" y="34"/>
                </a:cxn>
                <a:cxn ang="0">
                  <a:pos x="0" y="29"/>
                </a:cxn>
                <a:cxn ang="0">
                  <a:pos x="8" y="0"/>
                </a:cxn>
                <a:cxn ang="0">
                  <a:pos x="19" y="2"/>
                </a:cxn>
                <a:cxn ang="0">
                  <a:pos x="23" y="9"/>
                </a:cxn>
                <a:cxn ang="0">
                  <a:pos x="26" y="16"/>
                </a:cxn>
                <a:cxn ang="0">
                  <a:pos x="32" y="23"/>
                </a:cxn>
              </a:cxnLst>
              <a:rect l="0" t="0" r="r" b="b"/>
              <a:pathLst>
                <a:path w="32" h="42">
                  <a:moveTo>
                    <a:pt x="32" y="23"/>
                  </a:moveTo>
                  <a:lnTo>
                    <a:pt x="32" y="42"/>
                  </a:lnTo>
                  <a:lnTo>
                    <a:pt x="26" y="42"/>
                  </a:lnTo>
                  <a:lnTo>
                    <a:pt x="22" y="42"/>
                  </a:lnTo>
                  <a:lnTo>
                    <a:pt x="17" y="42"/>
                  </a:lnTo>
                  <a:lnTo>
                    <a:pt x="13" y="41"/>
                  </a:lnTo>
                  <a:lnTo>
                    <a:pt x="9" y="39"/>
                  </a:lnTo>
                  <a:lnTo>
                    <a:pt x="6" y="38"/>
                  </a:lnTo>
                  <a:lnTo>
                    <a:pt x="3" y="34"/>
                  </a:lnTo>
                  <a:lnTo>
                    <a:pt x="0" y="29"/>
                  </a:lnTo>
                  <a:lnTo>
                    <a:pt x="8" y="0"/>
                  </a:lnTo>
                  <a:lnTo>
                    <a:pt x="19" y="2"/>
                  </a:lnTo>
                  <a:lnTo>
                    <a:pt x="23" y="9"/>
                  </a:lnTo>
                  <a:lnTo>
                    <a:pt x="26" y="16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244" y="3510"/>
              <a:ext cx="6" cy="5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11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11" y="4"/>
                </a:cxn>
              </a:cxnLst>
              <a:rect l="0" t="0" r="r" b="b"/>
              <a:pathLst>
                <a:path w="11" h="15">
                  <a:moveTo>
                    <a:pt x="11" y="4"/>
                  </a:moveTo>
                  <a:lnTo>
                    <a:pt x="11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192" y="3524"/>
              <a:ext cx="6" cy="4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11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8" y="1"/>
                </a:cxn>
                <a:cxn ang="0">
                  <a:pos x="11" y="2"/>
                </a:cxn>
              </a:cxnLst>
              <a:rect l="0" t="0" r="r" b="b"/>
              <a:pathLst>
                <a:path w="11" h="13">
                  <a:moveTo>
                    <a:pt x="11" y="2"/>
                  </a:moveTo>
                  <a:lnTo>
                    <a:pt x="11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039" y="3513"/>
              <a:ext cx="7" cy="4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0" y="11"/>
                </a:cxn>
                <a:cxn ang="0">
                  <a:pos x="2" y="6"/>
                </a:cxn>
                <a:cxn ang="0">
                  <a:pos x="5" y="1"/>
                </a:cxn>
                <a:cxn ang="0">
                  <a:pos x="9" y="0"/>
                </a:cxn>
                <a:cxn ang="0">
                  <a:pos x="13" y="2"/>
                </a:cxn>
                <a:cxn ang="0">
                  <a:pos x="13" y="11"/>
                </a:cxn>
              </a:cxnLst>
              <a:rect l="0" t="0" r="r" b="b"/>
              <a:pathLst>
                <a:path w="13" h="11">
                  <a:moveTo>
                    <a:pt x="13" y="11"/>
                  </a:moveTo>
                  <a:lnTo>
                    <a:pt x="0" y="11"/>
                  </a:ln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3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061" y="3514"/>
              <a:ext cx="8" cy="7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2" y="18"/>
                </a:cxn>
                <a:cxn ang="0">
                  <a:pos x="0" y="11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15" y="9"/>
                </a:cxn>
                <a:cxn ang="0">
                  <a:pos x="8" y="22"/>
                </a:cxn>
              </a:cxnLst>
              <a:rect l="0" t="0" r="r" b="b"/>
              <a:pathLst>
                <a:path w="15" h="22">
                  <a:moveTo>
                    <a:pt x="8" y="22"/>
                  </a:moveTo>
                  <a:lnTo>
                    <a:pt x="2" y="18"/>
                  </a:lnTo>
                  <a:lnTo>
                    <a:pt x="0" y="11"/>
                  </a:lnTo>
                  <a:lnTo>
                    <a:pt x="2" y="4"/>
                  </a:lnTo>
                  <a:lnTo>
                    <a:pt x="8" y="0"/>
                  </a:lnTo>
                  <a:lnTo>
                    <a:pt x="15" y="9"/>
                  </a:lnTo>
                  <a:lnTo>
                    <a:pt x="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49" y="3518"/>
              <a:ext cx="8" cy="7"/>
            </a:xfrm>
            <a:custGeom>
              <a:avLst/>
              <a:gdLst/>
              <a:ahLst/>
              <a:cxnLst>
                <a:cxn ang="0">
                  <a:pos x="10" y="22"/>
                </a:cxn>
                <a:cxn ang="0">
                  <a:pos x="0" y="19"/>
                </a:cxn>
                <a:cxn ang="0">
                  <a:pos x="8" y="0"/>
                </a:cxn>
                <a:cxn ang="0">
                  <a:pos x="16" y="6"/>
                </a:cxn>
                <a:cxn ang="0">
                  <a:pos x="10" y="22"/>
                </a:cxn>
              </a:cxnLst>
              <a:rect l="0" t="0" r="r" b="b"/>
              <a:pathLst>
                <a:path w="16" h="22">
                  <a:moveTo>
                    <a:pt x="10" y="22"/>
                  </a:moveTo>
                  <a:lnTo>
                    <a:pt x="0" y="19"/>
                  </a:lnTo>
                  <a:lnTo>
                    <a:pt x="8" y="0"/>
                  </a:lnTo>
                  <a:lnTo>
                    <a:pt x="16" y="6"/>
                  </a:lnTo>
                  <a:lnTo>
                    <a:pt x="1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266" y="3515"/>
              <a:ext cx="9" cy="7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18" y="9"/>
                </a:cxn>
                <a:cxn ang="0">
                  <a:pos x="17" y="14"/>
                </a:cxn>
                <a:cxn ang="0">
                  <a:pos x="15" y="17"/>
                </a:cxn>
                <a:cxn ang="0">
                  <a:pos x="13" y="19"/>
                </a:cxn>
                <a:cxn ang="0">
                  <a:pos x="0" y="13"/>
                </a:cxn>
                <a:cxn ang="0">
                  <a:pos x="3" y="8"/>
                </a:cxn>
                <a:cxn ang="0">
                  <a:pos x="8" y="1"/>
                </a:cxn>
                <a:cxn ang="0">
                  <a:pos x="14" y="0"/>
                </a:cxn>
                <a:cxn ang="0">
                  <a:pos x="18" y="3"/>
                </a:cxn>
              </a:cxnLst>
              <a:rect l="0" t="0" r="r" b="b"/>
              <a:pathLst>
                <a:path w="18" h="19">
                  <a:moveTo>
                    <a:pt x="18" y="3"/>
                  </a:moveTo>
                  <a:lnTo>
                    <a:pt x="18" y="9"/>
                  </a:lnTo>
                  <a:lnTo>
                    <a:pt x="17" y="14"/>
                  </a:lnTo>
                  <a:lnTo>
                    <a:pt x="15" y="17"/>
                  </a:lnTo>
                  <a:lnTo>
                    <a:pt x="13" y="19"/>
                  </a:lnTo>
                  <a:lnTo>
                    <a:pt x="0" y="13"/>
                  </a:lnTo>
                  <a:lnTo>
                    <a:pt x="3" y="8"/>
                  </a:lnTo>
                  <a:lnTo>
                    <a:pt x="8" y="1"/>
                  </a:lnTo>
                  <a:lnTo>
                    <a:pt x="14" y="0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183" y="3513"/>
              <a:ext cx="7" cy="5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11" y="9"/>
                </a:cxn>
                <a:cxn ang="0">
                  <a:pos x="8" y="11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15" y="4"/>
                </a:cxn>
              </a:cxnLst>
              <a:rect l="0" t="0" r="r" b="b"/>
              <a:pathLst>
                <a:path w="15" h="13">
                  <a:moveTo>
                    <a:pt x="15" y="4"/>
                  </a:moveTo>
                  <a:lnTo>
                    <a:pt x="11" y="9"/>
                  </a:lnTo>
                  <a:lnTo>
                    <a:pt x="8" y="11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105" y="3518"/>
              <a:ext cx="6" cy="5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3" y="13"/>
                </a:cxn>
              </a:cxnLst>
              <a:rect l="0" t="0" r="r" b="b"/>
              <a:pathLst>
                <a:path w="13" h="13">
                  <a:moveTo>
                    <a:pt x="13" y="13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049" y="3521"/>
              <a:ext cx="6" cy="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0" y="10"/>
                </a:cxn>
                <a:cxn ang="0">
                  <a:pos x="6" y="0"/>
                </a:cxn>
                <a:cxn ang="0">
                  <a:pos x="11" y="3"/>
                </a:cxn>
                <a:cxn ang="0">
                  <a:pos x="12" y="9"/>
                </a:cxn>
                <a:cxn ang="0">
                  <a:pos x="12" y="17"/>
                </a:cxn>
                <a:cxn ang="0">
                  <a:pos x="11" y="23"/>
                </a:cxn>
              </a:cxnLst>
              <a:rect l="0" t="0" r="r" b="b"/>
              <a:pathLst>
                <a:path w="12" h="23">
                  <a:moveTo>
                    <a:pt x="11" y="23"/>
                  </a:moveTo>
                  <a:lnTo>
                    <a:pt x="0" y="10"/>
                  </a:lnTo>
                  <a:lnTo>
                    <a:pt x="6" y="0"/>
                  </a:lnTo>
                  <a:lnTo>
                    <a:pt x="11" y="3"/>
                  </a:lnTo>
                  <a:lnTo>
                    <a:pt x="12" y="9"/>
                  </a:lnTo>
                  <a:lnTo>
                    <a:pt x="12" y="17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125" y="3551"/>
              <a:ext cx="5" cy="8"/>
            </a:xfrm>
            <a:custGeom>
              <a:avLst/>
              <a:gdLst/>
              <a:ahLst/>
              <a:cxnLst>
                <a:cxn ang="0">
                  <a:pos x="10" y="23"/>
                </a:cxn>
                <a:cxn ang="0">
                  <a:pos x="0" y="10"/>
                </a:cxn>
                <a:cxn ang="0">
                  <a:pos x="5" y="0"/>
                </a:cxn>
                <a:cxn ang="0">
                  <a:pos x="10" y="3"/>
                </a:cxn>
                <a:cxn ang="0">
                  <a:pos x="11" y="9"/>
                </a:cxn>
                <a:cxn ang="0">
                  <a:pos x="11" y="17"/>
                </a:cxn>
                <a:cxn ang="0">
                  <a:pos x="10" y="23"/>
                </a:cxn>
              </a:cxnLst>
              <a:rect l="0" t="0" r="r" b="b"/>
              <a:pathLst>
                <a:path w="11" h="23">
                  <a:moveTo>
                    <a:pt x="10" y="23"/>
                  </a:moveTo>
                  <a:lnTo>
                    <a:pt x="0" y="10"/>
                  </a:lnTo>
                  <a:lnTo>
                    <a:pt x="5" y="0"/>
                  </a:lnTo>
                  <a:lnTo>
                    <a:pt x="10" y="3"/>
                  </a:lnTo>
                  <a:lnTo>
                    <a:pt x="11" y="9"/>
                  </a:lnTo>
                  <a:lnTo>
                    <a:pt x="11" y="17"/>
                  </a:lnTo>
                  <a:lnTo>
                    <a:pt x="10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028" y="3523"/>
              <a:ext cx="7" cy="4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1" y="12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3" y="3"/>
                </a:cxn>
                <a:cxn ang="0">
                  <a:pos x="13" y="4"/>
                </a:cxn>
                <a:cxn ang="0">
                  <a:pos x="13" y="8"/>
                </a:cxn>
                <a:cxn ang="0">
                  <a:pos x="11" y="10"/>
                </a:cxn>
                <a:cxn ang="0">
                  <a:pos x="6" y="13"/>
                </a:cxn>
              </a:cxnLst>
              <a:rect l="0" t="0" r="r" b="b"/>
              <a:pathLst>
                <a:path w="13" h="13">
                  <a:moveTo>
                    <a:pt x="6" y="13"/>
                  </a:moveTo>
                  <a:lnTo>
                    <a:pt x="1" y="12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0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2093" y="3524"/>
              <a:ext cx="7" cy="7"/>
            </a:xfrm>
            <a:custGeom>
              <a:avLst/>
              <a:gdLst/>
              <a:ahLst/>
              <a:cxnLst>
                <a:cxn ang="0">
                  <a:pos x="13" y="20"/>
                </a:cxn>
                <a:cxn ang="0">
                  <a:pos x="0" y="23"/>
                </a:cxn>
                <a:cxn ang="0">
                  <a:pos x="8" y="0"/>
                </a:cxn>
                <a:cxn ang="0">
                  <a:pos x="11" y="5"/>
                </a:cxn>
                <a:cxn ang="0">
                  <a:pos x="12" y="10"/>
                </a:cxn>
                <a:cxn ang="0">
                  <a:pos x="13" y="15"/>
                </a:cxn>
                <a:cxn ang="0">
                  <a:pos x="13" y="20"/>
                </a:cxn>
              </a:cxnLst>
              <a:rect l="0" t="0" r="r" b="b"/>
              <a:pathLst>
                <a:path w="13" h="23">
                  <a:moveTo>
                    <a:pt x="13" y="20"/>
                  </a:moveTo>
                  <a:lnTo>
                    <a:pt x="0" y="23"/>
                  </a:lnTo>
                  <a:lnTo>
                    <a:pt x="8" y="0"/>
                  </a:lnTo>
                  <a:lnTo>
                    <a:pt x="11" y="5"/>
                  </a:lnTo>
                  <a:lnTo>
                    <a:pt x="12" y="10"/>
                  </a:lnTo>
                  <a:lnTo>
                    <a:pt x="13" y="15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2159" y="3529"/>
              <a:ext cx="6" cy="5"/>
            </a:xfrm>
            <a:custGeom>
              <a:avLst/>
              <a:gdLst/>
              <a:ahLst/>
              <a:cxnLst>
                <a:cxn ang="0">
                  <a:pos x="10" y="17"/>
                </a:cxn>
                <a:cxn ang="0">
                  <a:pos x="0" y="10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17"/>
                </a:cxn>
              </a:cxnLst>
              <a:rect l="0" t="0" r="r" b="b"/>
              <a:pathLst>
                <a:path w="10" h="17">
                  <a:moveTo>
                    <a:pt x="10" y="17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3" y="3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223" y="3504"/>
              <a:ext cx="5" cy="5"/>
            </a:xfrm>
            <a:custGeom>
              <a:avLst/>
              <a:gdLst/>
              <a:ahLst/>
              <a:cxnLst>
                <a:cxn ang="0">
                  <a:pos x="10" y="17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7" y="8"/>
                </a:cxn>
                <a:cxn ang="0">
                  <a:pos x="8" y="12"/>
                </a:cxn>
                <a:cxn ang="0">
                  <a:pos x="10" y="17"/>
                </a:cxn>
              </a:cxnLst>
              <a:rect l="0" t="0" r="r" b="b"/>
              <a:pathLst>
                <a:path w="10" h="17">
                  <a:moveTo>
                    <a:pt x="10" y="1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4" y="4"/>
                  </a:lnTo>
                  <a:lnTo>
                    <a:pt x="7" y="8"/>
                  </a:lnTo>
                  <a:lnTo>
                    <a:pt x="8" y="12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188" y="3534"/>
              <a:ext cx="5" cy="6"/>
            </a:xfrm>
            <a:custGeom>
              <a:avLst/>
              <a:gdLst/>
              <a:ahLst/>
              <a:cxnLst>
                <a:cxn ang="0">
                  <a:pos x="10" y="17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7" y="8"/>
                </a:cxn>
                <a:cxn ang="0">
                  <a:pos x="8" y="11"/>
                </a:cxn>
                <a:cxn ang="0">
                  <a:pos x="10" y="17"/>
                </a:cxn>
              </a:cxnLst>
              <a:rect l="0" t="0" r="r" b="b"/>
              <a:pathLst>
                <a:path w="10" h="17">
                  <a:moveTo>
                    <a:pt x="10" y="1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4" y="4"/>
                  </a:lnTo>
                  <a:lnTo>
                    <a:pt x="7" y="8"/>
                  </a:lnTo>
                  <a:lnTo>
                    <a:pt x="8" y="11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2277" y="3526"/>
              <a:ext cx="8" cy="6"/>
            </a:xfrm>
            <a:custGeom>
              <a:avLst/>
              <a:gdLst/>
              <a:ahLst/>
              <a:cxnLst>
                <a:cxn ang="0">
                  <a:pos x="15" y="13"/>
                </a:cxn>
                <a:cxn ang="0">
                  <a:pos x="11" y="17"/>
                </a:cxn>
                <a:cxn ang="0">
                  <a:pos x="8" y="17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9" y="3"/>
                </a:cxn>
                <a:cxn ang="0">
                  <a:pos x="13" y="7"/>
                </a:cxn>
                <a:cxn ang="0">
                  <a:pos x="15" y="13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1" y="17"/>
                  </a:lnTo>
                  <a:lnTo>
                    <a:pt x="8" y="17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4" y="2"/>
                  </a:lnTo>
                  <a:lnTo>
                    <a:pt x="9" y="3"/>
                  </a:lnTo>
                  <a:lnTo>
                    <a:pt x="13" y="7"/>
                  </a:lnTo>
                  <a:lnTo>
                    <a:pt x="15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2319" y="3512"/>
              <a:ext cx="7" cy="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10" y="17"/>
                </a:cxn>
                <a:cxn ang="0">
                  <a:pos x="7" y="17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9" y="2"/>
                </a:cxn>
                <a:cxn ang="0">
                  <a:pos x="13" y="6"/>
                </a:cxn>
                <a:cxn ang="0">
                  <a:pos x="14" y="13"/>
                </a:cxn>
              </a:cxnLst>
              <a:rect l="0" t="0" r="r" b="b"/>
              <a:pathLst>
                <a:path w="14" h="17">
                  <a:moveTo>
                    <a:pt x="14" y="13"/>
                  </a:moveTo>
                  <a:lnTo>
                    <a:pt x="10" y="17"/>
                  </a:lnTo>
                  <a:lnTo>
                    <a:pt x="7" y="17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4" y="0"/>
                  </a:lnTo>
                  <a:lnTo>
                    <a:pt x="9" y="2"/>
                  </a:lnTo>
                  <a:lnTo>
                    <a:pt x="13" y="6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2246" y="3537"/>
              <a:ext cx="7" cy="5"/>
            </a:xfrm>
            <a:custGeom>
              <a:avLst/>
              <a:gdLst/>
              <a:ahLst/>
              <a:cxnLst>
                <a:cxn ang="0">
                  <a:pos x="15" y="12"/>
                </a:cxn>
                <a:cxn ang="0">
                  <a:pos x="11" y="16"/>
                </a:cxn>
                <a:cxn ang="0">
                  <a:pos x="8" y="16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1"/>
                </a:cxn>
                <a:cxn ang="0">
                  <a:pos x="9" y="2"/>
                </a:cxn>
                <a:cxn ang="0">
                  <a:pos x="13" y="6"/>
                </a:cxn>
                <a:cxn ang="0">
                  <a:pos x="15" y="12"/>
                </a:cxn>
              </a:cxnLst>
              <a:rect l="0" t="0" r="r" b="b"/>
              <a:pathLst>
                <a:path w="15" h="16">
                  <a:moveTo>
                    <a:pt x="15" y="12"/>
                  </a:moveTo>
                  <a:lnTo>
                    <a:pt x="11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4" y="1"/>
                  </a:lnTo>
                  <a:lnTo>
                    <a:pt x="9" y="2"/>
                  </a:lnTo>
                  <a:lnTo>
                    <a:pt x="13" y="6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2074" y="3525"/>
              <a:ext cx="4" cy="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7" y="3"/>
                </a:cxn>
                <a:cxn ang="0">
                  <a:pos x="8" y="7"/>
                </a:cxn>
              </a:cxnLst>
              <a:rect l="0" t="0" r="r" b="b"/>
              <a:pathLst>
                <a:path w="8" h="17">
                  <a:moveTo>
                    <a:pt x="8" y="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3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2097" y="3604"/>
              <a:ext cx="5" cy="4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2"/>
                </a:cxn>
              </a:cxnLst>
              <a:rect l="0" t="0" r="r" b="b"/>
              <a:pathLst>
                <a:path w="8" h="12">
                  <a:moveTo>
                    <a:pt x="8" y="12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2259" y="3527"/>
              <a:ext cx="8" cy="6"/>
            </a:xfrm>
            <a:custGeom>
              <a:avLst/>
              <a:gdLst/>
              <a:ahLst/>
              <a:cxnLst>
                <a:cxn ang="0">
                  <a:pos x="15" y="17"/>
                </a:cxn>
                <a:cxn ang="0">
                  <a:pos x="0" y="17"/>
                </a:cxn>
                <a:cxn ang="0">
                  <a:pos x="5" y="0"/>
                </a:cxn>
                <a:cxn ang="0">
                  <a:pos x="8" y="4"/>
                </a:cxn>
                <a:cxn ang="0">
                  <a:pos x="12" y="7"/>
                </a:cxn>
                <a:cxn ang="0">
                  <a:pos x="15" y="11"/>
                </a:cxn>
                <a:cxn ang="0">
                  <a:pos x="15" y="17"/>
                </a:cxn>
              </a:cxnLst>
              <a:rect l="0" t="0" r="r" b="b"/>
              <a:pathLst>
                <a:path w="15" h="17">
                  <a:moveTo>
                    <a:pt x="15" y="17"/>
                  </a:moveTo>
                  <a:lnTo>
                    <a:pt x="0" y="17"/>
                  </a:lnTo>
                  <a:lnTo>
                    <a:pt x="5" y="0"/>
                  </a:lnTo>
                  <a:lnTo>
                    <a:pt x="8" y="4"/>
                  </a:lnTo>
                  <a:lnTo>
                    <a:pt x="12" y="7"/>
                  </a:lnTo>
                  <a:lnTo>
                    <a:pt x="15" y="11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2114" y="3528"/>
              <a:ext cx="6" cy="5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11" y="11"/>
                </a:cxn>
                <a:cxn ang="0">
                  <a:pos x="10" y="13"/>
                </a:cxn>
                <a:cxn ang="0">
                  <a:pos x="8" y="15"/>
                </a:cxn>
                <a:cxn ang="0">
                  <a:pos x="6" y="17"/>
                </a:cxn>
                <a:cxn ang="0">
                  <a:pos x="6" y="13"/>
                </a:cxn>
                <a:cxn ang="0">
                  <a:pos x="5" y="10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3" y="11"/>
                </a:cxn>
              </a:cxnLst>
              <a:rect l="0" t="0" r="r" b="b"/>
              <a:pathLst>
                <a:path w="13" h="17">
                  <a:moveTo>
                    <a:pt x="13" y="11"/>
                  </a:moveTo>
                  <a:lnTo>
                    <a:pt x="11" y="11"/>
                  </a:lnTo>
                  <a:lnTo>
                    <a:pt x="10" y="13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6" y="13"/>
                  </a:lnTo>
                  <a:lnTo>
                    <a:pt x="5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2122" y="3569"/>
              <a:ext cx="6" cy="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10" y="11"/>
                </a:cxn>
                <a:cxn ang="0">
                  <a:pos x="9" y="13"/>
                </a:cxn>
                <a:cxn ang="0">
                  <a:pos x="7" y="15"/>
                </a:cxn>
                <a:cxn ang="0">
                  <a:pos x="5" y="17"/>
                </a:cxn>
                <a:cxn ang="0">
                  <a:pos x="5" y="13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3" y="3"/>
                </a:cxn>
                <a:cxn ang="0">
                  <a:pos x="6" y="2"/>
                </a:cxn>
                <a:cxn ang="0">
                  <a:pos x="9" y="0"/>
                </a:cxn>
                <a:cxn ang="0">
                  <a:pos x="12" y="2"/>
                </a:cxn>
                <a:cxn ang="0">
                  <a:pos x="12" y="11"/>
                </a:cxn>
              </a:cxnLst>
              <a:rect l="0" t="0" r="r" b="b"/>
              <a:pathLst>
                <a:path w="12" h="17">
                  <a:moveTo>
                    <a:pt x="12" y="11"/>
                  </a:moveTo>
                  <a:lnTo>
                    <a:pt x="10" y="11"/>
                  </a:lnTo>
                  <a:lnTo>
                    <a:pt x="9" y="13"/>
                  </a:lnTo>
                  <a:lnTo>
                    <a:pt x="7" y="15"/>
                  </a:lnTo>
                  <a:lnTo>
                    <a:pt x="5" y="17"/>
                  </a:lnTo>
                  <a:lnTo>
                    <a:pt x="5" y="13"/>
                  </a:lnTo>
                  <a:lnTo>
                    <a:pt x="4" y="9"/>
                  </a:lnTo>
                  <a:lnTo>
                    <a:pt x="2" y="7"/>
                  </a:lnTo>
                  <a:lnTo>
                    <a:pt x="0" y="4"/>
                  </a:lnTo>
                  <a:lnTo>
                    <a:pt x="3" y="3"/>
                  </a:lnTo>
                  <a:lnTo>
                    <a:pt x="6" y="2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2129" y="3518"/>
              <a:ext cx="7" cy="6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11" y="10"/>
                </a:cxn>
                <a:cxn ang="0">
                  <a:pos x="9" y="11"/>
                </a:cxn>
                <a:cxn ang="0">
                  <a:pos x="7" y="14"/>
                </a:cxn>
                <a:cxn ang="0">
                  <a:pos x="5" y="17"/>
                </a:cxn>
                <a:cxn ang="0">
                  <a:pos x="6" y="13"/>
                </a:cxn>
                <a:cxn ang="0">
                  <a:pos x="5" y="9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1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3" y="10"/>
                </a:cxn>
              </a:cxnLst>
              <a:rect l="0" t="0" r="r" b="b"/>
              <a:pathLst>
                <a:path w="13" h="17">
                  <a:moveTo>
                    <a:pt x="13" y="10"/>
                  </a:moveTo>
                  <a:lnTo>
                    <a:pt x="11" y="10"/>
                  </a:lnTo>
                  <a:lnTo>
                    <a:pt x="9" y="11"/>
                  </a:lnTo>
                  <a:lnTo>
                    <a:pt x="7" y="14"/>
                  </a:lnTo>
                  <a:lnTo>
                    <a:pt x="5" y="17"/>
                  </a:lnTo>
                  <a:lnTo>
                    <a:pt x="6" y="13"/>
                  </a:lnTo>
                  <a:lnTo>
                    <a:pt x="5" y="9"/>
                  </a:lnTo>
                  <a:lnTo>
                    <a:pt x="2" y="6"/>
                  </a:lnTo>
                  <a:lnTo>
                    <a:pt x="0" y="4"/>
                  </a:lnTo>
                  <a:lnTo>
                    <a:pt x="3" y="2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2354" y="3528"/>
              <a:ext cx="66" cy="48"/>
            </a:xfrm>
            <a:custGeom>
              <a:avLst/>
              <a:gdLst/>
              <a:ahLst/>
              <a:cxnLst>
                <a:cxn ang="0">
                  <a:pos x="133" y="30"/>
                </a:cxn>
                <a:cxn ang="0">
                  <a:pos x="120" y="33"/>
                </a:cxn>
                <a:cxn ang="0">
                  <a:pos x="106" y="34"/>
                </a:cxn>
                <a:cxn ang="0">
                  <a:pos x="92" y="33"/>
                </a:cxn>
                <a:cxn ang="0">
                  <a:pos x="80" y="34"/>
                </a:cxn>
                <a:cxn ang="0">
                  <a:pos x="69" y="37"/>
                </a:cxn>
                <a:cxn ang="0">
                  <a:pos x="60" y="43"/>
                </a:cxn>
                <a:cxn ang="0">
                  <a:pos x="53" y="56"/>
                </a:cxn>
                <a:cxn ang="0">
                  <a:pos x="49" y="76"/>
                </a:cxn>
                <a:cxn ang="0">
                  <a:pos x="42" y="80"/>
                </a:cxn>
                <a:cxn ang="0">
                  <a:pos x="35" y="86"/>
                </a:cxn>
                <a:cxn ang="0">
                  <a:pos x="29" y="92"/>
                </a:cxn>
                <a:cxn ang="0">
                  <a:pos x="27" y="102"/>
                </a:cxn>
                <a:cxn ang="0">
                  <a:pos x="32" y="109"/>
                </a:cxn>
                <a:cxn ang="0">
                  <a:pos x="39" y="111"/>
                </a:cxn>
                <a:cxn ang="0">
                  <a:pos x="45" y="109"/>
                </a:cxn>
                <a:cxn ang="0">
                  <a:pos x="52" y="104"/>
                </a:cxn>
                <a:cxn ang="0">
                  <a:pos x="59" y="97"/>
                </a:cxn>
                <a:cxn ang="0">
                  <a:pos x="65" y="89"/>
                </a:cxn>
                <a:cxn ang="0">
                  <a:pos x="70" y="83"/>
                </a:cxn>
                <a:cxn ang="0">
                  <a:pos x="74" y="76"/>
                </a:cxn>
                <a:cxn ang="0">
                  <a:pos x="82" y="83"/>
                </a:cxn>
                <a:cxn ang="0">
                  <a:pos x="85" y="97"/>
                </a:cxn>
                <a:cxn ang="0">
                  <a:pos x="87" y="116"/>
                </a:cxn>
                <a:cxn ang="0">
                  <a:pos x="87" y="134"/>
                </a:cxn>
                <a:cxn ang="0">
                  <a:pos x="87" y="145"/>
                </a:cxn>
                <a:cxn ang="0">
                  <a:pos x="75" y="145"/>
                </a:cxn>
                <a:cxn ang="0">
                  <a:pos x="63" y="145"/>
                </a:cxn>
                <a:cxn ang="0">
                  <a:pos x="51" y="143"/>
                </a:cxn>
                <a:cxn ang="0">
                  <a:pos x="39" y="141"/>
                </a:cxn>
                <a:cxn ang="0">
                  <a:pos x="27" y="137"/>
                </a:cxn>
                <a:cxn ang="0">
                  <a:pos x="16" y="133"/>
                </a:cxn>
                <a:cxn ang="0">
                  <a:pos x="7" y="127"/>
                </a:cxn>
                <a:cxn ang="0">
                  <a:pos x="0" y="119"/>
                </a:cxn>
                <a:cxn ang="0">
                  <a:pos x="2" y="98"/>
                </a:cxn>
                <a:cxn ang="0">
                  <a:pos x="5" y="80"/>
                </a:cxn>
                <a:cxn ang="0">
                  <a:pos x="9" y="62"/>
                </a:cxn>
                <a:cxn ang="0">
                  <a:pos x="15" y="47"/>
                </a:cxn>
                <a:cxn ang="0">
                  <a:pos x="22" y="33"/>
                </a:cxn>
                <a:cxn ang="0">
                  <a:pos x="30" y="20"/>
                </a:cxn>
                <a:cxn ang="0">
                  <a:pos x="42" y="10"/>
                </a:cxn>
                <a:cxn ang="0">
                  <a:pos x="54" y="0"/>
                </a:cxn>
                <a:cxn ang="0">
                  <a:pos x="64" y="4"/>
                </a:cxn>
                <a:cxn ang="0">
                  <a:pos x="75" y="7"/>
                </a:cxn>
                <a:cxn ang="0">
                  <a:pos x="87" y="8"/>
                </a:cxn>
                <a:cxn ang="0">
                  <a:pos x="98" y="10"/>
                </a:cxn>
                <a:cxn ang="0">
                  <a:pos x="110" y="12"/>
                </a:cxn>
                <a:cxn ang="0">
                  <a:pos x="119" y="15"/>
                </a:cxn>
                <a:cxn ang="0">
                  <a:pos x="127" y="21"/>
                </a:cxn>
                <a:cxn ang="0">
                  <a:pos x="133" y="30"/>
                </a:cxn>
              </a:cxnLst>
              <a:rect l="0" t="0" r="r" b="b"/>
              <a:pathLst>
                <a:path w="133" h="145">
                  <a:moveTo>
                    <a:pt x="133" y="30"/>
                  </a:moveTo>
                  <a:lnTo>
                    <a:pt x="120" y="33"/>
                  </a:lnTo>
                  <a:lnTo>
                    <a:pt x="106" y="34"/>
                  </a:lnTo>
                  <a:lnTo>
                    <a:pt x="92" y="33"/>
                  </a:lnTo>
                  <a:lnTo>
                    <a:pt x="80" y="34"/>
                  </a:lnTo>
                  <a:lnTo>
                    <a:pt x="69" y="37"/>
                  </a:lnTo>
                  <a:lnTo>
                    <a:pt x="60" y="43"/>
                  </a:lnTo>
                  <a:lnTo>
                    <a:pt x="53" y="56"/>
                  </a:lnTo>
                  <a:lnTo>
                    <a:pt x="49" y="76"/>
                  </a:lnTo>
                  <a:lnTo>
                    <a:pt x="42" y="80"/>
                  </a:lnTo>
                  <a:lnTo>
                    <a:pt x="35" y="86"/>
                  </a:lnTo>
                  <a:lnTo>
                    <a:pt x="29" y="92"/>
                  </a:lnTo>
                  <a:lnTo>
                    <a:pt x="27" y="102"/>
                  </a:lnTo>
                  <a:lnTo>
                    <a:pt x="32" y="109"/>
                  </a:lnTo>
                  <a:lnTo>
                    <a:pt x="39" y="111"/>
                  </a:lnTo>
                  <a:lnTo>
                    <a:pt x="45" y="109"/>
                  </a:lnTo>
                  <a:lnTo>
                    <a:pt x="52" y="104"/>
                  </a:lnTo>
                  <a:lnTo>
                    <a:pt x="59" y="97"/>
                  </a:lnTo>
                  <a:lnTo>
                    <a:pt x="65" y="89"/>
                  </a:lnTo>
                  <a:lnTo>
                    <a:pt x="70" y="83"/>
                  </a:lnTo>
                  <a:lnTo>
                    <a:pt x="74" y="76"/>
                  </a:lnTo>
                  <a:lnTo>
                    <a:pt x="82" y="83"/>
                  </a:lnTo>
                  <a:lnTo>
                    <a:pt x="85" y="97"/>
                  </a:lnTo>
                  <a:lnTo>
                    <a:pt x="87" y="116"/>
                  </a:lnTo>
                  <a:lnTo>
                    <a:pt x="87" y="134"/>
                  </a:lnTo>
                  <a:lnTo>
                    <a:pt x="87" y="145"/>
                  </a:lnTo>
                  <a:lnTo>
                    <a:pt x="75" y="145"/>
                  </a:lnTo>
                  <a:lnTo>
                    <a:pt x="63" y="145"/>
                  </a:lnTo>
                  <a:lnTo>
                    <a:pt x="51" y="143"/>
                  </a:lnTo>
                  <a:lnTo>
                    <a:pt x="39" y="141"/>
                  </a:lnTo>
                  <a:lnTo>
                    <a:pt x="27" y="137"/>
                  </a:lnTo>
                  <a:lnTo>
                    <a:pt x="16" y="133"/>
                  </a:lnTo>
                  <a:lnTo>
                    <a:pt x="7" y="127"/>
                  </a:lnTo>
                  <a:lnTo>
                    <a:pt x="0" y="119"/>
                  </a:lnTo>
                  <a:lnTo>
                    <a:pt x="2" y="98"/>
                  </a:lnTo>
                  <a:lnTo>
                    <a:pt x="5" y="80"/>
                  </a:lnTo>
                  <a:lnTo>
                    <a:pt x="9" y="62"/>
                  </a:lnTo>
                  <a:lnTo>
                    <a:pt x="15" y="47"/>
                  </a:lnTo>
                  <a:lnTo>
                    <a:pt x="22" y="33"/>
                  </a:lnTo>
                  <a:lnTo>
                    <a:pt x="30" y="20"/>
                  </a:lnTo>
                  <a:lnTo>
                    <a:pt x="42" y="10"/>
                  </a:lnTo>
                  <a:lnTo>
                    <a:pt x="54" y="0"/>
                  </a:lnTo>
                  <a:lnTo>
                    <a:pt x="64" y="4"/>
                  </a:lnTo>
                  <a:lnTo>
                    <a:pt x="75" y="7"/>
                  </a:lnTo>
                  <a:lnTo>
                    <a:pt x="87" y="8"/>
                  </a:lnTo>
                  <a:lnTo>
                    <a:pt x="98" y="10"/>
                  </a:lnTo>
                  <a:lnTo>
                    <a:pt x="110" y="12"/>
                  </a:lnTo>
                  <a:lnTo>
                    <a:pt x="119" y="15"/>
                  </a:lnTo>
                  <a:lnTo>
                    <a:pt x="127" y="21"/>
                  </a:lnTo>
                  <a:lnTo>
                    <a:pt x="133" y="30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2020" y="3530"/>
              <a:ext cx="4" cy="5"/>
            </a:xfrm>
            <a:custGeom>
              <a:avLst/>
              <a:gdLst/>
              <a:ahLst/>
              <a:cxnLst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8" y="7"/>
                </a:cxn>
                <a:cxn ang="0">
                  <a:pos x="8" y="11"/>
                </a:cxn>
                <a:cxn ang="0">
                  <a:pos x="5" y="13"/>
                </a:cxn>
              </a:cxnLst>
              <a:rect l="0" t="0" r="r" b="b"/>
              <a:pathLst>
                <a:path w="8" h="13">
                  <a:moveTo>
                    <a:pt x="5" y="13"/>
                  </a:moveTo>
                  <a:lnTo>
                    <a:pt x="1" y="11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7"/>
                  </a:lnTo>
                  <a:lnTo>
                    <a:pt x="8" y="11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2237" y="3524"/>
              <a:ext cx="5" cy="7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5" y="21"/>
                </a:cxn>
                <a:cxn ang="0">
                  <a:pos x="2" y="16"/>
                </a:cxn>
                <a:cxn ang="0">
                  <a:pos x="0" y="7"/>
                </a:cxn>
                <a:cxn ang="0">
                  <a:pos x="2" y="0"/>
                </a:cxn>
                <a:cxn ang="0">
                  <a:pos x="6" y="3"/>
                </a:cxn>
                <a:cxn ang="0">
                  <a:pos x="9" y="7"/>
                </a:cxn>
                <a:cxn ang="0">
                  <a:pos x="10" y="13"/>
                </a:cxn>
                <a:cxn ang="0">
                  <a:pos x="9" y="20"/>
                </a:cxn>
              </a:cxnLst>
              <a:rect l="0" t="0" r="r" b="b"/>
              <a:pathLst>
                <a:path w="10" h="21">
                  <a:moveTo>
                    <a:pt x="9" y="20"/>
                  </a:moveTo>
                  <a:lnTo>
                    <a:pt x="5" y="21"/>
                  </a:lnTo>
                  <a:lnTo>
                    <a:pt x="2" y="16"/>
                  </a:lnTo>
                  <a:lnTo>
                    <a:pt x="0" y="7"/>
                  </a:lnTo>
                  <a:lnTo>
                    <a:pt x="2" y="0"/>
                  </a:lnTo>
                  <a:lnTo>
                    <a:pt x="6" y="3"/>
                  </a:lnTo>
                  <a:lnTo>
                    <a:pt x="9" y="7"/>
                  </a:lnTo>
                  <a:lnTo>
                    <a:pt x="10" y="13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2039" y="3531"/>
              <a:ext cx="7" cy="7"/>
            </a:xfrm>
            <a:custGeom>
              <a:avLst/>
              <a:gdLst/>
              <a:ahLst/>
              <a:cxnLst>
                <a:cxn ang="0">
                  <a:pos x="14" y="10"/>
                </a:cxn>
                <a:cxn ang="0">
                  <a:pos x="14" y="13"/>
                </a:cxn>
                <a:cxn ang="0">
                  <a:pos x="14" y="17"/>
                </a:cxn>
                <a:cxn ang="0">
                  <a:pos x="11" y="20"/>
                </a:cxn>
                <a:cxn ang="0">
                  <a:pos x="6" y="19"/>
                </a:cxn>
                <a:cxn ang="0">
                  <a:pos x="1" y="14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6" y="1"/>
                </a:cxn>
                <a:cxn ang="0">
                  <a:pos x="9" y="4"/>
                </a:cxn>
                <a:cxn ang="0">
                  <a:pos x="12" y="6"/>
                </a:cxn>
                <a:cxn ang="0">
                  <a:pos x="14" y="10"/>
                </a:cxn>
              </a:cxnLst>
              <a:rect l="0" t="0" r="r" b="b"/>
              <a:pathLst>
                <a:path w="14" h="20">
                  <a:moveTo>
                    <a:pt x="14" y="10"/>
                  </a:moveTo>
                  <a:lnTo>
                    <a:pt x="14" y="13"/>
                  </a:lnTo>
                  <a:lnTo>
                    <a:pt x="14" y="17"/>
                  </a:lnTo>
                  <a:lnTo>
                    <a:pt x="11" y="20"/>
                  </a:lnTo>
                  <a:lnTo>
                    <a:pt x="6" y="19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2"/>
                  </a:lnTo>
                  <a:lnTo>
                    <a:pt x="1" y="0"/>
                  </a:lnTo>
                  <a:lnTo>
                    <a:pt x="6" y="1"/>
                  </a:lnTo>
                  <a:lnTo>
                    <a:pt x="9" y="4"/>
                  </a:lnTo>
                  <a:lnTo>
                    <a:pt x="12" y="6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2061" y="3531"/>
              <a:ext cx="8" cy="9"/>
            </a:xfrm>
            <a:custGeom>
              <a:avLst/>
              <a:gdLst/>
              <a:ahLst/>
              <a:cxnLst>
                <a:cxn ang="0">
                  <a:pos x="15" y="17"/>
                </a:cxn>
                <a:cxn ang="0">
                  <a:pos x="12" y="23"/>
                </a:cxn>
                <a:cxn ang="0">
                  <a:pos x="8" y="26"/>
                </a:cxn>
                <a:cxn ang="0">
                  <a:pos x="4" y="24"/>
                </a:cxn>
                <a:cxn ang="0">
                  <a:pos x="0" y="19"/>
                </a:cxn>
                <a:cxn ang="0">
                  <a:pos x="0" y="11"/>
                </a:cxn>
                <a:cxn ang="0">
                  <a:pos x="3" y="5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4"/>
                </a:cxn>
                <a:cxn ang="0">
                  <a:pos x="13" y="8"/>
                </a:cxn>
                <a:cxn ang="0">
                  <a:pos x="14" y="11"/>
                </a:cxn>
                <a:cxn ang="0">
                  <a:pos x="15" y="17"/>
                </a:cxn>
              </a:cxnLst>
              <a:rect l="0" t="0" r="r" b="b"/>
              <a:pathLst>
                <a:path w="15" h="26">
                  <a:moveTo>
                    <a:pt x="15" y="17"/>
                  </a:moveTo>
                  <a:lnTo>
                    <a:pt x="12" y="23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3" y="5"/>
                  </a:lnTo>
                  <a:lnTo>
                    <a:pt x="6" y="1"/>
                  </a:lnTo>
                  <a:lnTo>
                    <a:pt x="8" y="0"/>
                  </a:lnTo>
                  <a:lnTo>
                    <a:pt x="11" y="4"/>
                  </a:lnTo>
                  <a:lnTo>
                    <a:pt x="13" y="8"/>
                  </a:lnTo>
                  <a:lnTo>
                    <a:pt x="14" y="11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2103" y="3534"/>
              <a:ext cx="8" cy="6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2" y="17"/>
                </a:cxn>
                <a:cxn ang="0">
                  <a:pos x="0" y="8"/>
                </a:cxn>
                <a:cxn ang="0">
                  <a:pos x="4" y="1"/>
                </a:cxn>
                <a:cxn ang="0">
                  <a:pos x="10" y="0"/>
                </a:cxn>
                <a:cxn ang="0">
                  <a:pos x="17" y="1"/>
                </a:cxn>
                <a:cxn ang="0">
                  <a:pos x="17" y="17"/>
                </a:cxn>
              </a:cxnLst>
              <a:rect l="0" t="0" r="r" b="b"/>
              <a:pathLst>
                <a:path w="17" h="17">
                  <a:moveTo>
                    <a:pt x="17" y="17"/>
                  </a:moveTo>
                  <a:lnTo>
                    <a:pt x="2" y="17"/>
                  </a:lnTo>
                  <a:lnTo>
                    <a:pt x="0" y="8"/>
                  </a:lnTo>
                  <a:lnTo>
                    <a:pt x="4" y="1"/>
                  </a:lnTo>
                  <a:lnTo>
                    <a:pt x="10" y="0"/>
                  </a:lnTo>
                  <a:lnTo>
                    <a:pt x="17" y="1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2126" y="3536"/>
              <a:ext cx="8" cy="5"/>
            </a:xfrm>
            <a:custGeom>
              <a:avLst/>
              <a:gdLst/>
              <a:ahLst/>
              <a:cxnLst>
                <a:cxn ang="0">
                  <a:pos x="15" y="13"/>
                </a:cxn>
                <a:cxn ang="0">
                  <a:pos x="11" y="15"/>
                </a:cxn>
                <a:cxn ang="0">
                  <a:pos x="8" y="15"/>
                </a:cxn>
                <a:cxn ang="0">
                  <a:pos x="4" y="15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9" y="2"/>
                </a:cxn>
                <a:cxn ang="0">
                  <a:pos x="12" y="7"/>
                </a:cxn>
                <a:cxn ang="0">
                  <a:pos x="15" y="13"/>
                </a:cxn>
              </a:cxnLst>
              <a:rect l="0" t="0" r="r" b="b"/>
              <a:pathLst>
                <a:path w="15" h="16">
                  <a:moveTo>
                    <a:pt x="15" y="13"/>
                  </a:moveTo>
                  <a:lnTo>
                    <a:pt x="11" y="15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0" y="16"/>
                  </a:lnTo>
                  <a:lnTo>
                    <a:pt x="0" y="0"/>
                  </a:lnTo>
                  <a:lnTo>
                    <a:pt x="5" y="0"/>
                  </a:lnTo>
                  <a:lnTo>
                    <a:pt x="9" y="2"/>
                  </a:lnTo>
                  <a:lnTo>
                    <a:pt x="12" y="7"/>
                  </a:lnTo>
                  <a:lnTo>
                    <a:pt x="15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2005" y="3537"/>
              <a:ext cx="8" cy="7"/>
            </a:xfrm>
            <a:custGeom>
              <a:avLst/>
              <a:gdLst/>
              <a:ahLst/>
              <a:cxnLst>
                <a:cxn ang="0">
                  <a:pos x="16" y="19"/>
                </a:cxn>
                <a:cxn ang="0">
                  <a:pos x="14" y="20"/>
                </a:cxn>
                <a:cxn ang="0">
                  <a:pos x="10" y="20"/>
                </a:cxn>
                <a:cxn ang="0">
                  <a:pos x="5" y="21"/>
                </a:cxn>
                <a:cxn ang="0">
                  <a:pos x="1" y="19"/>
                </a:cxn>
                <a:cxn ang="0">
                  <a:pos x="0" y="14"/>
                </a:cxn>
                <a:cxn ang="0">
                  <a:pos x="2" y="7"/>
                </a:cxn>
                <a:cxn ang="0">
                  <a:pos x="5" y="2"/>
                </a:cxn>
                <a:cxn ang="0">
                  <a:pos x="6" y="0"/>
                </a:cxn>
                <a:cxn ang="0">
                  <a:pos x="12" y="2"/>
                </a:cxn>
                <a:cxn ang="0">
                  <a:pos x="15" y="6"/>
                </a:cxn>
                <a:cxn ang="0">
                  <a:pos x="16" y="12"/>
                </a:cxn>
                <a:cxn ang="0">
                  <a:pos x="16" y="19"/>
                </a:cxn>
              </a:cxnLst>
              <a:rect l="0" t="0" r="r" b="b"/>
              <a:pathLst>
                <a:path w="16" h="21">
                  <a:moveTo>
                    <a:pt x="16" y="19"/>
                  </a:moveTo>
                  <a:lnTo>
                    <a:pt x="14" y="20"/>
                  </a:lnTo>
                  <a:lnTo>
                    <a:pt x="10" y="20"/>
                  </a:lnTo>
                  <a:lnTo>
                    <a:pt x="5" y="21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2" y="7"/>
                  </a:lnTo>
                  <a:lnTo>
                    <a:pt x="5" y="2"/>
                  </a:lnTo>
                  <a:lnTo>
                    <a:pt x="6" y="0"/>
                  </a:lnTo>
                  <a:lnTo>
                    <a:pt x="12" y="2"/>
                  </a:lnTo>
                  <a:lnTo>
                    <a:pt x="15" y="6"/>
                  </a:lnTo>
                  <a:lnTo>
                    <a:pt x="16" y="12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2150" y="3537"/>
              <a:ext cx="6" cy="5"/>
            </a:xfrm>
            <a:custGeom>
              <a:avLst/>
              <a:gdLst/>
              <a:ahLst/>
              <a:cxnLst>
                <a:cxn ang="0">
                  <a:pos x="5" y="15"/>
                </a:cxn>
                <a:cxn ang="0">
                  <a:pos x="0" y="0"/>
                </a:cxn>
                <a:cxn ang="0">
                  <a:pos x="13" y="3"/>
                </a:cxn>
                <a:cxn ang="0">
                  <a:pos x="5" y="15"/>
                </a:cxn>
              </a:cxnLst>
              <a:rect l="0" t="0" r="r" b="b"/>
              <a:pathLst>
                <a:path w="13" h="15">
                  <a:moveTo>
                    <a:pt x="5" y="15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2300" y="3560"/>
              <a:ext cx="7" cy="5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2" y="17"/>
                </a:cxn>
                <a:cxn ang="0">
                  <a:pos x="0" y="0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10" y="1"/>
                </a:cxn>
                <a:cxn ang="0">
                  <a:pos x="13" y="4"/>
                </a:cxn>
              </a:cxnLst>
              <a:rect l="0" t="0" r="r" b="b"/>
              <a:pathLst>
                <a:path w="13" h="17">
                  <a:moveTo>
                    <a:pt x="13" y="4"/>
                  </a:moveTo>
                  <a:lnTo>
                    <a:pt x="2" y="17"/>
                  </a:lnTo>
                  <a:lnTo>
                    <a:pt x="0" y="0"/>
                  </a:lnTo>
                  <a:lnTo>
                    <a:pt x="4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2168" y="3538"/>
              <a:ext cx="7" cy="5"/>
            </a:xfrm>
            <a:custGeom>
              <a:avLst/>
              <a:gdLst/>
              <a:ahLst/>
              <a:cxnLst>
                <a:cxn ang="0">
                  <a:pos x="15" y="17"/>
                </a:cxn>
                <a:cxn ang="0">
                  <a:pos x="0" y="17"/>
                </a:cxn>
                <a:cxn ang="0">
                  <a:pos x="5" y="0"/>
                </a:cxn>
                <a:cxn ang="0">
                  <a:pos x="9" y="4"/>
                </a:cxn>
                <a:cxn ang="0">
                  <a:pos x="13" y="7"/>
                </a:cxn>
                <a:cxn ang="0">
                  <a:pos x="15" y="10"/>
                </a:cxn>
                <a:cxn ang="0">
                  <a:pos x="15" y="17"/>
                </a:cxn>
              </a:cxnLst>
              <a:rect l="0" t="0" r="r" b="b"/>
              <a:pathLst>
                <a:path w="15" h="17">
                  <a:moveTo>
                    <a:pt x="15" y="17"/>
                  </a:moveTo>
                  <a:lnTo>
                    <a:pt x="0" y="17"/>
                  </a:lnTo>
                  <a:lnTo>
                    <a:pt x="5" y="0"/>
                  </a:lnTo>
                  <a:lnTo>
                    <a:pt x="9" y="4"/>
                  </a:lnTo>
                  <a:lnTo>
                    <a:pt x="13" y="7"/>
                  </a:lnTo>
                  <a:lnTo>
                    <a:pt x="15" y="10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2293" y="3548"/>
              <a:ext cx="8" cy="6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13" y="13"/>
                </a:cxn>
                <a:cxn ang="0">
                  <a:pos x="10" y="17"/>
                </a:cxn>
                <a:cxn ang="0">
                  <a:pos x="5" y="18"/>
                </a:cxn>
                <a:cxn ang="0">
                  <a:pos x="0" y="18"/>
                </a:cxn>
                <a:cxn ang="0">
                  <a:pos x="0" y="9"/>
                </a:cxn>
                <a:cxn ang="0">
                  <a:pos x="4" y="1"/>
                </a:cxn>
                <a:cxn ang="0">
                  <a:pos x="10" y="0"/>
                </a:cxn>
                <a:cxn ang="0">
                  <a:pos x="15" y="8"/>
                </a:cxn>
              </a:cxnLst>
              <a:rect l="0" t="0" r="r" b="b"/>
              <a:pathLst>
                <a:path w="15" h="18">
                  <a:moveTo>
                    <a:pt x="15" y="8"/>
                  </a:moveTo>
                  <a:lnTo>
                    <a:pt x="13" y="13"/>
                  </a:lnTo>
                  <a:lnTo>
                    <a:pt x="10" y="17"/>
                  </a:lnTo>
                  <a:lnTo>
                    <a:pt x="5" y="18"/>
                  </a:lnTo>
                  <a:lnTo>
                    <a:pt x="0" y="18"/>
                  </a:lnTo>
                  <a:lnTo>
                    <a:pt x="0" y="9"/>
                  </a:lnTo>
                  <a:lnTo>
                    <a:pt x="4" y="1"/>
                  </a:lnTo>
                  <a:lnTo>
                    <a:pt x="10" y="0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027" y="3540"/>
              <a:ext cx="7" cy="7"/>
            </a:xfrm>
            <a:custGeom>
              <a:avLst/>
              <a:gdLst/>
              <a:ahLst/>
              <a:cxnLst>
                <a:cxn ang="0">
                  <a:pos x="13" y="14"/>
                </a:cxn>
                <a:cxn ang="0">
                  <a:pos x="12" y="15"/>
                </a:cxn>
                <a:cxn ang="0">
                  <a:pos x="10" y="19"/>
                </a:cxn>
                <a:cxn ang="0">
                  <a:pos x="7" y="21"/>
                </a:cxn>
                <a:cxn ang="0">
                  <a:pos x="3" y="20"/>
                </a:cxn>
                <a:cxn ang="0">
                  <a:pos x="0" y="14"/>
                </a:cxn>
                <a:cxn ang="0">
                  <a:pos x="1" y="7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3" y="14"/>
                </a:cxn>
              </a:cxnLst>
              <a:rect l="0" t="0" r="r" b="b"/>
              <a:pathLst>
                <a:path w="13" h="21">
                  <a:moveTo>
                    <a:pt x="13" y="14"/>
                  </a:moveTo>
                  <a:lnTo>
                    <a:pt x="12" y="15"/>
                  </a:lnTo>
                  <a:lnTo>
                    <a:pt x="10" y="19"/>
                  </a:lnTo>
                  <a:lnTo>
                    <a:pt x="7" y="21"/>
                  </a:lnTo>
                  <a:lnTo>
                    <a:pt x="3" y="20"/>
                  </a:lnTo>
                  <a:lnTo>
                    <a:pt x="0" y="14"/>
                  </a:lnTo>
                  <a:lnTo>
                    <a:pt x="1" y="7"/>
                  </a:lnTo>
                  <a:lnTo>
                    <a:pt x="2" y="2"/>
                  </a:lnTo>
                  <a:lnTo>
                    <a:pt x="3" y="0"/>
                  </a:lnTo>
                  <a:lnTo>
                    <a:pt x="8" y="0"/>
                  </a:lnTo>
                  <a:lnTo>
                    <a:pt x="13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2044" y="3630"/>
              <a:ext cx="7" cy="7"/>
            </a:xfrm>
            <a:custGeom>
              <a:avLst/>
              <a:gdLst/>
              <a:ahLst/>
              <a:cxnLst>
                <a:cxn ang="0">
                  <a:pos x="15" y="10"/>
                </a:cxn>
                <a:cxn ang="0">
                  <a:pos x="15" y="13"/>
                </a:cxn>
                <a:cxn ang="0">
                  <a:pos x="15" y="17"/>
                </a:cxn>
                <a:cxn ang="0">
                  <a:pos x="11" y="21"/>
                </a:cxn>
                <a:cxn ang="0">
                  <a:pos x="6" y="19"/>
                </a:cxn>
                <a:cxn ang="0">
                  <a:pos x="1" y="14"/>
                </a:cxn>
                <a:cxn ang="0">
                  <a:pos x="0" y="8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6" y="1"/>
                </a:cxn>
                <a:cxn ang="0">
                  <a:pos x="9" y="4"/>
                </a:cxn>
                <a:cxn ang="0">
                  <a:pos x="12" y="7"/>
                </a:cxn>
                <a:cxn ang="0">
                  <a:pos x="15" y="10"/>
                </a:cxn>
              </a:cxnLst>
              <a:rect l="0" t="0" r="r" b="b"/>
              <a:pathLst>
                <a:path w="15" h="21">
                  <a:moveTo>
                    <a:pt x="15" y="10"/>
                  </a:moveTo>
                  <a:lnTo>
                    <a:pt x="15" y="13"/>
                  </a:lnTo>
                  <a:lnTo>
                    <a:pt x="15" y="17"/>
                  </a:lnTo>
                  <a:lnTo>
                    <a:pt x="11" y="21"/>
                  </a:lnTo>
                  <a:lnTo>
                    <a:pt x="6" y="19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1" y="0"/>
                  </a:lnTo>
                  <a:lnTo>
                    <a:pt x="6" y="1"/>
                  </a:lnTo>
                  <a:lnTo>
                    <a:pt x="9" y="4"/>
                  </a:lnTo>
                  <a:lnTo>
                    <a:pt x="12" y="7"/>
                  </a:lnTo>
                  <a:lnTo>
                    <a:pt x="15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032" y="3639"/>
              <a:ext cx="7" cy="7"/>
            </a:xfrm>
            <a:custGeom>
              <a:avLst/>
              <a:gdLst/>
              <a:ahLst/>
              <a:cxnLst>
                <a:cxn ang="0">
                  <a:pos x="13" y="14"/>
                </a:cxn>
                <a:cxn ang="0">
                  <a:pos x="12" y="15"/>
                </a:cxn>
                <a:cxn ang="0">
                  <a:pos x="10" y="19"/>
                </a:cxn>
                <a:cxn ang="0">
                  <a:pos x="7" y="22"/>
                </a:cxn>
                <a:cxn ang="0">
                  <a:pos x="3" y="20"/>
                </a:cxn>
                <a:cxn ang="0">
                  <a:pos x="0" y="14"/>
                </a:cxn>
                <a:cxn ang="0">
                  <a:pos x="1" y="8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3" y="14"/>
                </a:cxn>
              </a:cxnLst>
              <a:rect l="0" t="0" r="r" b="b"/>
              <a:pathLst>
                <a:path w="13" h="22">
                  <a:moveTo>
                    <a:pt x="13" y="14"/>
                  </a:moveTo>
                  <a:lnTo>
                    <a:pt x="12" y="15"/>
                  </a:lnTo>
                  <a:lnTo>
                    <a:pt x="10" y="19"/>
                  </a:lnTo>
                  <a:lnTo>
                    <a:pt x="7" y="22"/>
                  </a:lnTo>
                  <a:lnTo>
                    <a:pt x="3" y="20"/>
                  </a:lnTo>
                  <a:lnTo>
                    <a:pt x="0" y="14"/>
                  </a:lnTo>
                  <a:lnTo>
                    <a:pt x="1" y="8"/>
                  </a:lnTo>
                  <a:lnTo>
                    <a:pt x="2" y="2"/>
                  </a:lnTo>
                  <a:lnTo>
                    <a:pt x="3" y="0"/>
                  </a:lnTo>
                  <a:lnTo>
                    <a:pt x="8" y="0"/>
                  </a:lnTo>
                  <a:lnTo>
                    <a:pt x="13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2051" y="3541"/>
              <a:ext cx="4" cy="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" y="6"/>
                </a:cxn>
                <a:cxn ang="0">
                  <a:pos x="8" y="9"/>
                </a:cxn>
                <a:cxn ang="0">
                  <a:pos x="5" y="15"/>
                </a:cxn>
                <a:cxn ang="0">
                  <a:pos x="2" y="20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8" h="20">
                  <a:moveTo>
                    <a:pt x="7" y="0"/>
                  </a:moveTo>
                  <a:lnTo>
                    <a:pt x="8" y="6"/>
                  </a:lnTo>
                  <a:lnTo>
                    <a:pt x="8" y="9"/>
                  </a:lnTo>
                  <a:lnTo>
                    <a:pt x="5" y="1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2072" y="3541"/>
              <a:ext cx="6" cy="7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2" y="21"/>
                </a:cxn>
                <a:cxn ang="0">
                  <a:pos x="2" y="21"/>
                </a:cxn>
                <a:cxn ang="0">
                  <a:pos x="0" y="12"/>
                </a:cxn>
                <a:cxn ang="0">
                  <a:pos x="5" y="1"/>
                </a:cxn>
                <a:cxn ang="0">
                  <a:pos x="10" y="0"/>
                </a:cxn>
                <a:cxn ang="0">
                  <a:pos x="12" y="10"/>
                </a:cxn>
              </a:cxnLst>
              <a:rect l="0" t="0" r="r" b="b"/>
              <a:pathLst>
                <a:path w="12" h="21">
                  <a:moveTo>
                    <a:pt x="12" y="10"/>
                  </a:moveTo>
                  <a:lnTo>
                    <a:pt x="12" y="21"/>
                  </a:lnTo>
                  <a:lnTo>
                    <a:pt x="2" y="21"/>
                  </a:lnTo>
                  <a:lnTo>
                    <a:pt x="0" y="12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2038" y="3547"/>
              <a:ext cx="8" cy="7"/>
            </a:xfrm>
            <a:custGeom>
              <a:avLst/>
              <a:gdLst/>
              <a:ahLst/>
              <a:cxnLst>
                <a:cxn ang="0">
                  <a:pos x="12" y="12"/>
                </a:cxn>
                <a:cxn ang="0">
                  <a:pos x="13" y="13"/>
                </a:cxn>
                <a:cxn ang="0">
                  <a:pos x="14" y="14"/>
                </a:cxn>
                <a:cxn ang="0">
                  <a:pos x="15" y="17"/>
                </a:cxn>
                <a:cxn ang="0">
                  <a:pos x="12" y="21"/>
                </a:cxn>
                <a:cxn ang="0">
                  <a:pos x="8" y="23"/>
                </a:cxn>
                <a:cxn ang="0">
                  <a:pos x="5" y="23"/>
                </a:cxn>
                <a:cxn ang="0">
                  <a:pos x="3" y="22"/>
                </a:cxn>
                <a:cxn ang="0">
                  <a:pos x="2" y="21"/>
                </a:cxn>
                <a:cxn ang="0">
                  <a:pos x="0" y="12"/>
                </a:cxn>
                <a:cxn ang="0">
                  <a:pos x="5" y="3"/>
                </a:cxn>
                <a:cxn ang="0">
                  <a:pos x="10" y="0"/>
                </a:cxn>
                <a:cxn ang="0">
                  <a:pos x="12" y="12"/>
                </a:cxn>
              </a:cxnLst>
              <a:rect l="0" t="0" r="r" b="b"/>
              <a:pathLst>
                <a:path w="15" h="23">
                  <a:moveTo>
                    <a:pt x="12" y="12"/>
                  </a:moveTo>
                  <a:lnTo>
                    <a:pt x="13" y="13"/>
                  </a:lnTo>
                  <a:lnTo>
                    <a:pt x="14" y="14"/>
                  </a:lnTo>
                  <a:lnTo>
                    <a:pt x="15" y="17"/>
                  </a:lnTo>
                  <a:lnTo>
                    <a:pt x="12" y="21"/>
                  </a:lnTo>
                  <a:lnTo>
                    <a:pt x="8" y="23"/>
                  </a:lnTo>
                  <a:lnTo>
                    <a:pt x="5" y="23"/>
                  </a:lnTo>
                  <a:lnTo>
                    <a:pt x="3" y="22"/>
                  </a:lnTo>
                  <a:lnTo>
                    <a:pt x="2" y="21"/>
                  </a:lnTo>
                  <a:lnTo>
                    <a:pt x="0" y="12"/>
                  </a:lnTo>
                  <a:lnTo>
                    <a:pt x="5" y="3"/>
                  </a:lnTo>
                  <a:lnTo>
                    <a:pt x="1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065" y="3613"/>
              <a:ext cx="8" cy="8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12" y="11"/>
                </a:cxn>
                <a:cxn ang="0">
                  <a:pos x="13" y="12"/>
                </a:cxn>
                <a:cxn ang="0">
                  <a:pos x="14" y="16"/>
                </a:cxn>
                <a:cxn ang="0">
                  <a:pos x="11" y="20"/>
                </a:cxn>
                <a:cxn ang="0">
                  <a:pos x="7" y="23"/>
                </a:cxn>
                <a:cxn ang="0">
                  <a:pos x="4" y="21"/>
                </a:cxn>
                <a:cxn ang="0">
                  <a:pos x="2" y="21"/>
                </a:cxn>
                <a:cxn ang="0">
                  <a:pos x="1" y="20"/>
                </a:cxn>
                <a:cxn ang="0">
                  <a:pos x="0" y="11"/>
                </a:cxn>
                <a:cxn ang="0">
                  <a:pos x="4" y="1"/>
                </a:cxn>
                <a:cxn ang="0">
                  <a:pos x="10" y="0"/>
                </a:cxn>
                <a:cxn ang="0">
                  <a:pos x="11" y="10"/>
                </a:cxn>
              </a:cxnLst>
              <a:rect l="0" t="0" r="r" b="b"/>
              <a:pathLst>
                <a:path w="14" h="23">
                  <a:moveTo>
                    <a:pt x="11" y="10"/>
                  </a:moveTo>
                  <a:lnTo>
                    <a:pt x="12" y="11"/>
                  </a:lnTo>
                  <a:lnTo>
                    <a:pt x="13" y="12"/>
                  </a:lnTo>
                  <a:lnTo>
                    <a:pt x="14" y="16"/>
                  </a:lnTo>
                  <a:lnTo>
                    <a:pt x="11" y="20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2" y="21"/>
                  </a:lnTo>
                  <a:lnTo>
                    <a:pt x="1" y="20"/>
                  </a:lnTo>
                  <a:lnTo>
                    <a:pt x="0" y="11"/>
                  </a:lnTo>
                  <a:lnTo>
                    <a:pt x="4" y="1"/>
                  </a:lnTo>
                  <a:lnTo>
                    <a:pt x="10" y="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004" y="3574"/>
              <a:ext cx="7" cy="8"/>
            </a:xfrm>
            <a:custGeom>
              <a:avLst/>
              <a:gdLst/>
              <a:ahLst/>
              <a:cxnLst>
                <a:cxn ang="0">
                  <a:pos x="12" y="12"/>
                </a:cxn>
                <a:cxn ang="0">
                  <a:pos x="12" y="12"/>
                </a:cxn>
                <a:cxn ang="0">
                  <a:pos x="13" y="13"/>
                </a:cxn>
                <a:cxn ang="0">
                  <a:pos x="13" y="16"/>
                </a:cxn>
                <a:cxn ang="0">
                  <a:pos x="12" y="21"/>
                </a:cxn>
                <a:cxn ang="0">
                  <a:pos x="9" y="25"/>
                </a:cxn>
                <a:cxn ang="0">
                  <a:pos x="5" y="24"/>
                </a:cxn>
                <a:cxn ang="0">
                  <a:pos x="2" y="22"/>
                </a:cxn>
                <a:cxn ang="0">
                  <a:pos x="1" y="21"/>
                </a:cxn>
                <a:cxn ang="0">
                  <a:pos x="0" y="12"/>
                </a:cxn>
                <a:cxn ang="0">
                  <a:pos x="5" y="3"/>
                </a:cxn>
                <a:cxn ang="0">
                  <a:pos x="10" y="0"/>
                </a:cxn>
                <a:cxn ang="0">
                  <a:pos x="12" y="12"/>
                </a:cxn>
              </a:cxnLst>
              <a:rect l="0" t="0" r="r" b="b"/>
              <a:pathLst>
                <a:path w="13" h="25">
                  <a:moveTo>
                    <a:pt x="12" y="12"/>
                  </a:moveTo>
                  <a:lnTo>
                    <a:pt x="12" y="12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12" y="21"/>
                  </a:lnTo>
                  <a:lnTo>
                    <a:pt x="9" y="25"/>
                  </a:lnTo>
                  <a:lnTo>
                    <a:pt x="5" y="24"/>
                  </a:lnTo>
                  <a:lnTo>
                    <a:pt x="2" y="22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5" y="3"/>
                  </a:lnTo>
                  <a:lnTo>
                    <a:pt x="1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113" y="3543"/>
              <a:ext cx="7" cy="8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14" y="19"/>
                </a:cxn>
                <a:cxn ang="0">
                  <a:pos x="9" y="22"/>
                </a:cxn>
                <a:cxn ang="0">
                  <a:pos x="4" y="18"/>
                </a:cxn>
                <a:cxn ang="0">
                  <a:pos x="0" y="10"/>
                </a:cxn>
                <a:cxn ang="0">
                  <a:pos x="1" y="0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4" y="6"/>
                </a:cxn>
                <a:cxn ang="0">
                  <a:pos x="14" y="13"/>
                </a:cxn>
              </a:cxnLst>
              <a:rect l="0" t="0" r="r" b="b"/>
              <a:pathLst>
                <a:path w="14" h="22">
                  <a:moveTo>
                    <a:pt x="14" y="13"/>
                  </a:moveTo>
                  <a:lnTo>
                    <a:pt x="14" y="19"/>
                  </a:lnTo>
                  <a:lnTo>
                    <a:pt x="9" y="22"/>
                  </a:lnTo>
                  <a:lnTo>
                    <a:pt x="4" y="18"/>
                  </a:lnTo>
                  <a:lnTo>
                    <a:pt x="0" y="10"/>
                  </a:lnTo>
                  <a:lnTo>
                    <a:pt x="1" y="0"/>
                  </a:lnTo>
                  <a:lnTo>
                    <a:pt x="6" y="0"/>
                  </a:lnTo>
                  <a:lnTo>
                    <a:pt x="11" y="2"/>
                  </a:lnTo>
                  <a:lnTo>
                    <a:pt x="14" y="6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1998" y="3544"/>
              <a:ext cx="5" cy="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0"/>
                </a:cxn>
                <a:cxn ang="0">
                  <a:pos x="10" y="17"/>
                </a:cxn>
                <a:cxn ang="0">
                  <a:pos x="0" y="21"/>
                </a:cxn>
              </a:cxnLst>
              <a:rect l="0" t="0" r="r" b="b"/>
              <a:pathLst>
                <a:path w="10" h="21">
                  <a:moveTo>
                    <a:pt x="0" y="21"/>
                  </a:moveTo>
                  <a:lnTo>
                    <a:pt x="2" y="0"/>
                  </a:lnTo>
                  <a:lnTo>
                    <a:pt x="10" y="1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155" y="3544"/>
              <a:ext cx="9" cy="7"/>
            </a:xfrm>
            <a:custGeom>
              <a:avLst/>
              <a:gdLst/>
              <a:ahLst/>
              <a:cxnLst>
                <a:cxn ang="0">
                  <a:pos x="13" y="21"/>
                </a:cxn>
                <a:cxn ang="0">
                  <a:pos x="0" y="15"/>
                </a:cxn>
                <a:cxn ang="0">
                  <a:pos x="13" y="0"/>
                </a:cxn>
                <a:cxn ang="0">
                  <a:pos x="16" y="8"/>
                </a:cxn>
                <a:cxn ang="0">
                  <a:pos x="18" y="15"/>
                </a:cxn>
                <a:cxn ang="0">
                  <a:pos x="18" y="20"/>
                </a:cxn>
                <a:cxn ang="0">
                  <a:pos x="13" y="21"/>
                </a:cxn>
              </a:cxnLst>
              <a:rect l="0" t="0" r="r" b="b"/>
              <a:pathLst>
                <a:path w="18" h="21">
                  <a:moveTo>
                    <a:pt x="13" y="21"/>
                  </a:moveTo>
                  <a:lnTo>
                    <a:pt x="0" y="15"/>
                  </a:lnTo>
                  <a:lnTo>
                    <a:pt x="13" y="0"/>
                  </a:lnTo>
                  <a:lnTo>
                    <a:pt x="16" y="8"/>
                  </a:lnTo>
                  <a:lnTo>
                    <a:pt x="18" y="15"/>
                  </a:lnTo>
                  <a:lnTo>
                    <a:pt x="18" y="20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2014" y="3547"/>
              <a:ext cx="8" cy="7"/>
            </a:xfrm>
            <a:custGeom>
              <a:avLst/>
              <a:gdLst/>
              <a:ahLst/>
              <a:cxnLst>
                <a:cxn ang="0">
                  <a:pos x="17" y="22"/>
                </a:cxn>
                <a:cxn ang="0">
                  <a:pos x="3" y="22"/>
                </a:cxn>
                <a:cxn ang="0">
                  <a:pos x="0" y="13"/>
                </a:cxn>
                <a:cxn ang="0">
                  <a:pos x="2" y="5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17" y="22"/>
                </a:cxn>
              </a:cxnLst>
              <a:rect l="0" t="0" r="r" b="b"/>
              <a:pathLst>
                <a:path w="17" h="22">
                  <a:moveTo>
                    <a:pt x="17" y="22"/>
                  </a:moveTo>
                  <a:lnTo>
                    <a:pt x="3" y="22"/>
                  </a:lnTo>
                  <a:lnTo>
                    <a:pt x="0" y="13"/>
                  </a:lnTo>
                  <a:lnTo>
                    <a:pt x="2" y="5"/>
                  </a:lnTo>
                  <a:lnTo>
                    <a:pt x="9" y="0"/>
                  </a:lnTo>
                  <a:lnTo>
                    <a:pt x="17" y="0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136" y="3546"/>
              <a:ext cx="7" cy="4"/>
            </a:xfrm>
            <a:custGeom>
              <a:avLst/>
              <a:gdLst/>
              <a:ahLst/>
              <a:cxnLst>
                <a:cxn ang="0">
                  <a:pos x="15" y="10"/>
                </a:cxn>
                <a:cxn ang="0">
                  <a:pos x="0" y="10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2" y="2"/>
                </a:cxn>
                <a:cxn ang="0">
                  <a:pos x="15" y="10"/>
                </a:cxn>
              </a:cxnLst>
              <a:rect l="0" t="0" r="r" b="b"/>
              <a:pathLst>
                <a:path w="15" h="10">
                  <a:moveTo>
                    <a:pt x="15" y="10"/>
                  </a:moveTo>
                  <a:lnTo>
                    <a:pt x="0" y="10"/>
                  </a:lnTo>
                  <a:lnTo>
                    <a:pt x="1" y="2"/>
                  </a:lnTo>
                  <a:lnTo>
                    <a:pt x="6" y="0"/>
                  </a:lnTo>
                  <a:lnTo>
                    <a:pt x="12" y="2"/>
                  </a:lnTo>
                  <a:lnTo>
                    <a:pt x="15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059" y="3550"/>
              <a:ext cx="9" cy="7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5" y="21"/>
                </a:cxn>
                <a:cxn ang="0">
                  <a:pos x="1" y="16"/>
                </a:cxn>
                <a:cxn ang="0">
                  <a:pos x="0" y="8"/>
                </a:cxn>
                <a:cxn ang="0">
                  <a:pos x="3" y="0"/>
                </a:cxn>
                <a:cxn ang="0">
                  <a:pos x="16" y="13"/>
                </a:cxn>
                <a:cxn ang="0">
                  <a:pos x="11" y="23"/>
                </a:cxn>
              </a:cxnLst>
              <a:rect l="0" t="0" r="r" b="b"/>
              <a:pathLst>
                <a:path w="16" h="23">
                  <a:moveTo>
                    <a:pt x="11" y="23"/>
                  </a:moveTo>
                  <a:lnTo>
                    <a:pt x="5" y="21"/>
                  </a:lnTo>
                  <a:lnTo>
                    <a:pt x="1" y="16"/>
                  </a:lnTo>
                  <a:lnTo>
                    <a:pt x="0" y="8"/>
                  </a:lnTo>
                  <a:lnTo>
                    <a:pt x="3" y="0"/>
                  </a:lnTo>
                  <a:lnTo>
                    <a:pt x="16" y="13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080" y="3552"/>
              <a:ext cx="9" cy="5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6" y="13"/>
                </a:cxn>
                <a:cxn ang="0">
                  <a:pos x="13" y="14"/>
                </a:cxn>
                <a:cxn ang="0">
                  <a:pos x="10" y="13"/>
                </a:cxn>
                <a:cxn ang="0">
                  <a:pos x="6" y="13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7" y="0"/>
                </a:cxn>
                <a:cxn ang="0">
                  <a:pos x="12" y="0"/>
                </a:cxn>
                <a:cxn ang="0">
                  <a:pos x="16" y="3"/>
                </a:cxn>
                <a:cxn ang="0">
                  <a:pos x="15" y="5"/>
                </a:cxn>
                <a:cxn ang="0">
                  <a:pos x="16" y="6"/>
                </a:cxn>
                <a:cxn ang="0">
                  <a:pos x="17" y="7"/>
                </a:cxn>
                <a:cxn ang="0">
                  <a:pos x="19" y="10"/>
                </a:cxn>
              </a:cxnLst>
              <a:rect l="0" t="0" r="r" b="b"/>
              <a:pathLst>
                <a:path w="19" h="14">
                  <a:moveTo>
                    <a:pt x="19" y="10"/>
                  </a:moveTo>
                  <a:lnTo>
                    <a:pt x="16" y="13"/>
                  </a:lnTo>
                  <a:lnTo>
                    <a:pt x="13" y="14"/>
                  </a:lnTo>
                  <a:lnTo>
                    <a:pt x="10" y="13"/>
                  </a:lnTo>
                  <a:lnTo>
                    <a:pt x="6" y="13"/>
                  </a:lnTo>
                  <a:lnTo>
                    <a:pt x="0" y="6"/>
                  </a:lnTo>
                  <a:lnTo>
                    <a:pt x="2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6" y="6"/>
                  </a:lnTo>
                  <a:lnTo>
                    <a:pt x="17" y="7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2022" y="3612"/>
              <a:ext cx="9" cy="4"/>
            </a:xfrm>
            <a:custGeom>
              <a:avLst/>
              <a:gdLst/>
              <a:ahLst/>
              <a:cxnLst>
                <a:cxn ang="0">
                  <a:pos x="18" y="10"/>
                </a:cxn>
                <a:cxn ang="0">
                  <a:pos x="16" y="14"/>
                </a:cxn>
                <a:cxn ang="0">
                  <a:pos x="13" y="14"/>
                </a:cxn>
                <a:cxn ang="0">
                  <a:pos x="10" y="14"/>
                </a:cxn>
                <a:cxn ang="0">
                  <a:pos x="6" y="14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6" y="1"/>
                </a:cxn>
                <a:cxn ang="0">
                  <a:pos x="11" y="0"/>
                </a:cxn>
                <a:cxn ang="0">
                  <a:pos x="16" y="4"/>
                </a:cxn>
                <a:cxn ang="0">
                  <a:pos x="15" y="6"/>
                </a:cxn>
                <a:cxn ang="0">
                  <a:pos x="15" y="7"/>
                </a:cxn>
                <a:cxn ang="0">
                  <a:pos x="16" y="9"/>
                </a:cxn>
                <a:cxn ang="0">
                  <a:pos x="18" y="10"/>
                </a:cxn>
              </a:cxnLst>
              <a:rect l="0" t="0" r="r" b="b"/>
              <a:pathLst>
                <a:path w="18" h="14">
                  <a:moveTo>
                    <a:pt x="18" y="10"/>
                  </a:moveTo>
                  <a:lnTo>
                    <a:pt x="16" y="14"/>
                  </a:lnTo>
                  <a:lnTo>
                    <a:pt x="13" y="14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0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6" y="4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6" y="9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2103" y="3553"/>
              <a:ext cx="8" cy="5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3" y="11"/>
                </a:cxn>
                <a:cxn ang="0">
                  <a:pos x="10" y="13"/>
                </a:cxn>
                <a:cxn ang="0">
                  <a:pos x="6" y="15"/>
                </a:cxn>
                <a:cxn ang="0">
                  <a:pos x="2" y="13"/>
                </a:cxn>
                <a:cxn ang="0">
                  <a:pos x="0" y="6"/>
                </a:cxn>
                <a:cxn ang="0">
                  <a:pos x="5" y="0"/>
                </a:cxn>
                <a:cxn ang="0">
                  <a:pos x="11" y="0"/>
                </a:cxn>
                <a:cxn ang="0">
                  <a:pos x="17" y="7"/>
                </a:cxn>
              </a:cxnLst>
              <a:rect l="0" t="0" r="r" b="b"/>
              <a:pathLst>
                <a:path w="17" h="15">
                  <a:moveTo>
                    <a:pt x="17" y="7"/>
                  </a:moveTo>
                  <a:lnTo>
                    <a:pt x="13" y="11"/>
                  </a:lnTo>
                  <a:lnTo>
                    <a:pt x="10" y="13"/>
                  </a:lnTo>
                  <a:lnTo>
                    <a:pt x="6" y="15"/>
                  </a:lnTo>
                  <a:lnTo>
                    <a:pt x="2" y="13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2287" y="3537"/>
              <a:ext cx="9" cy="5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12" y="10"/>
                </a:cxn>
                <a:cxn ang="0">
                  <a:pos x="9" y="12"/>
                </a:cxn>
                <a:cxn ang="0">
                  <a:pos x="5" y="14"/>
                </a:cxn>
                <a:cxn ang="0">
                  <a:pos x="1" y="12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11" y="0"/>
                </a:cxn>
                <a:cxn ang="0">
                  <a:pos x="16" y="6"/>
                </a:cxn>
              </a:cxnLst>
              <a:rect l="0" t="0" r="r" b="b"/>
              <a:pathLst>
                <a:path w="16" h="14">
                  <a:moveTo>
                    <a:pt x="16" y="6"/>
                  </a:moveTo>
                  <a:lnTo>
                    <a:pt x="12" y="10"/>
                  </a:lnTo>
                  <a:lnTo>
                    <a:pt x="9" y="12"/>
                  </a:lnTo>
                  <a:lnTo>
                    <a:pt x="5" y="14"/>
                  </a:lnTo>
                  <a:lnTo>
                    <a:pt x="1" y="12"/>
                  </a:lnTo>
                  <a:lnTo>
                    <a:pt x="0" y="5"/>
                  </a:lnTo>
                  <a:lnTo>
                    <a:pt x="4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2136" y="3528"/>
              <a:ext cx="9" cy="5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13" y="10"/>
                </a:cxn>
                <a:cxn ang="0">
                  <a:pos x="10" y="13"/>
                </a:cxn>
                <a:cxn ang="0">
                  <a:pos x="6" y="14"/>
                </a:cxn>
                <a:cxn ang="0">
                  <a:pos x="2" y="13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11" y="0"/>
                </a:cxn>
                <a:cxn ang="0">
                  <a:pos x="17" y="6"/>
                </a:cxn>
              </a:cxnLst>
              <a:rect l="0" t="0" r="r" b="b"/>
              <a:pathLst>
                <a:path w="17" h="14">
                  <a:moveTo>
                    <a:pt x="17" y="6"/>
                  </a:moveTo>
                  <a:lnTo>
                    <a:pt x="13" y="10"/>
                  </a:lnTo>
                  <a:lnTo>
                    <a:pt x="10" y="13"/>
                  </a:lnTo>
                  <a:lnTo>
                    <a:pt x="6" y="14"/>
                  </a:lnTo>
                  <a:lnTo>
                    <a:pt x="2" y="13"/>
                  </a:lnTo>
                  <a:lnTo>
                    <a:pt x="0" y="5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114" y="3561"/>
              <a:ext cx="8" cy="5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14" y="10"/>
                </a:cxn>
                <a:cxn ang="0">
                  <a:pos x="11" y="13"/>
                </a:cxn>
                <a:cxn ang="0">
                  <a:pos x="7" y="14"/>
                </a:cxn>
                <a:cxn ang="0">
                  <a:pos x="3" y="13"/>
                </a:cxn>
                <a:cxn ang="0">
                  <a:pos x="0" y="5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8" y="6"/>
                </a:cxn>
              </a:cxnLst>
              <a:rect l="0" t="0" r="r" b="b"/>
              <a:pathLst>
                <a:path w="18" h="14">
                  <a:moveTo>
                    <a:pt x="18" y="6"/>
                  </a:moveTo>
                  <a:lnTo>
                    <a:pt x="14" y="10"/>
                  </a:lnTo>
                  <a:lnTo>
                    <a:pt x="11" y="13"/>
                  </a:lnTo>
                  <a:lnTo>
                    <a:pt x="7" y="14"/>
                  </a:lnTo>
                  <a:lnTo>
                    <a:pt x="3" y="13"/>
                  </a:lnTo>
                  <a:lnTo>
                    <a:pt x="0" y="5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266" y="3539"/>
              <a:ext cx="9" cy="5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3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2" y="1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11" y="1"/>
                </a:cxn>
                <a:cxn ang="0">
                  <a:pos x="17" y="7"/>
                </a:cxn>
              </a:cxnLst>
              <a:rect l="0" t="0" r="r" b="b"/>
              <a:pathLst>
                <a:path w="17" h="15">
                  <a:moveTo>
                    <a:pt x="17" y="7"/>
                  </a:moveTo>
                  <a:lnTo>
                    <a:pt x="13" y="11"/>
                  </a:lnTo>
                  <a:lnTo>
                    <a:pt x="10" y="14"/>
                  </a:lnTo>
                  <a:lnTo>
                    <a:pt x="6" y="1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5" y="0"/>
                  </a:lnTo>
                  <a:lnTo>
                    <a:pt x="11" y="1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202" y="3533"/>
              <a:ext cx="8" cy="5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12" y="12"/>
                </a:cxn>
                <a:cxn ang="0">
                  <a:pos x="9" y="14"/>
                </a:cxn>
                <a:cxn ang="0">
                  <a:pos x="5" y="15"/>
                </a:cxn>
                <a:cxn ang="0">
                  <a:pos x="1" y="14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11" y="1"/>
                </a:cxn>
                <a:cxn ang="0">
                  <a:pos x="16" y="8"/>
                </a:cxn>
              </a:cxnLst>
              <a:rect l="0" t="0" r="r" b="b"/>
              <a:pathLst>
                <a:path w="16" h="15">
                  <a:moveTo>
                    <a:pt x="16" y="8"/>
                  </a:moveTo>
                  <a:lnTo>
                    <a:pt x="12" y="12"/>
                  </a:lnTo>
                  <a:lnTo>
                    <a:pt x="9" y="14"/>
                  </a:lnTo>
                  <a:lnTo>
                    <a:pt x="5" y="15"/>
                  </a:lnTo>
                  <a:lnTo>
                    <a:pt x="1" y="14"/>
                  </a:lnTo>
                  <a:lnTo>
                    <a:pt x="0" y="5"/>
                  </a:lnTo>
                  <a:lnTo>
                    <a:pt x="4" y="0"/>
                  </a:lnTo>
                  <a:lnTo>
                    <a:pt x="11" y="1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275" y="3549"/>
              <a:ext cx="8" cy="5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14" y="10"/>
                </a:cxn>
                <a:cxn ang="0">
                  <a:pos x="11" y="12"/>
                </a:cxn>
                <a:cxn ang="0">
                  <a:pos x="7" y="14"/>
                </a:cxn>
                <a:cxn ang="0">
                  <a:pos x="2" y="12"/>
                </a:cxn>
                <a:cxn ang="0">
                  <a:pos x="0" y="5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8" y="6"/>
                </a:cxn>
              </a:cxnLst>
              <a:rect l="0" t="0" r="r" b="b"/>
              <a:pathLst>
                <a:path w="18" h="14">
                  <a:moveTo>
                    <a:pt x="18" y="6"/>
                  </a:moveTo>
                  <a:lnTo>
                    <a:pt x="14" y="10"/>
                  </a:lnTo>
                  <a:lnTo>
                    <a:pt x="11" y="12"/>
                  </a:lnTo>
                  <a:lnTo>
                    <a:pt x="7" y="14"/>
                  </a:lnTo>
                  <a:lnTo>
                    <a:pt x="2" y="12"/>
                  </a:lnTo>
                  <a:lnTo>
                    <a:pt x="0" y="5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2201" y="3508"/>
              <a:ext cx="8" cy="7"/>
            </a:xfrm>
            <a:custGeom>
              <a:avLst/>
              <a:gdLst/>
              <a:ahLst/>
              <a:cxnLst>
                <a:cxn ang="0">
                  <a:pos x="14" y="21"/>
                </a:cxn>
                <a:cxn ang="0">
                  <a:pos x="0" y="13"/>
                </a:cxn>
                <a:cxn ang="0">
                  <a:pos x="9" y="0"/>
                </a:cxn>
                <a:cxn ang="0">
                  <a:pos x="11" y="5"/>
                </a:cxn>
                <a:cxn ang="0">
                  <a:pos x="14" y="11"/>
                </a:cxn>
                <a:cxn ang="0">
                  <a:pos x="15" y="14"/>
                </a:cxn>
                <a:cxn ang="0">
                  <a:pos x="14" y="21"/>
                </a:cxn>
              </a:cxnLst>
              <a:rect l="0" t="0" r="r" b="b"/>
              <a:pathLst>
                <a:path w="15" h="21">
                  <a:moveTo>
                    <a:pt x="14" y="21"/>
                  </a:moveTo>
                  <a:lnTo>
                    <a:pt x="0" y="13"/>
                  </a:lnTo>
                  <a:lnTo>
                    <a:pt x="9" y="0"/>
                  </a:lnTo>
                  <a:lnTo>
                    <a:pt x="11" y="5"/>
                  </a:lnTo>
                  <a:lnTo>
                    <a:pt x="14" y="11"/>
                  </a:lnTo>
                  <a:lnTo>
                    <a:pt x="15" y="14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2213" y="3522"/>
              <a:ext cx="8" cy="5"/>
            </a:xfrm>
            <a:custGeom>
              <a:avLst/>
              <a:gdLst/>
              <a:ahLst/>
              <a:cxnLst>
                <a:cxn ang="0">
                  <a:pos x="16" y="11"/>
                </a:cxn>
                <a:cxn ang="0">
                  <a:pos x="12" y="14"/>
                </a:cxn>
                <a:cxn ang="0">
                  <a:pos x="7" y="15"/>
                </a:cxn>
                <a:cxn ang="0">
                  <a:pos x="3" y="14"/>
                </a:cxn>
                <a:cxn ang="0">
                  <a:pos x="0" y="11"/>
                </a:cxn>
                <a:cxn ang="0">
                  <a:pos x="1" y="2"/>
                </a:cxn>
                <a:cxn ang="0">
                  <a:pos x="7" y="0"/>
                </a:cxn>
                <a:cxn ang="0">
                  <a:pos x="13" y="4"/>
                </a:cxn>
                <a:cxn ang="0">
                  <a:pos x="16" y="11"/>
                </a:cxn>
              </a:cxnLst>
              <a:rect l="0" t="0" r="r" b="b"/>
              <a:pathLst>
                <a:path w="16" h="15">
                  <a:moveTo>
                    <a:pt x="16" y="11"/>
                  </a:moveTo>
                  <a:lnTo>
                    <a:pt x="12" y="14"/>
                  </a:lnTo>
                  <a:lnTo>
                    <a:pt x="7" y="15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1" y="2"/>
                  </a:lnTo>
                  <a:lnTo>
                    <a:pt x="7" y="0"/>
                  </a:lnTo>
                  <a:lnTo>
                    <a:pt x="13" y="4"/>
                  </a:lnTo>
                  <a:lnTo>
                    <a:pt x="16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2223" y="3532"/>
              <a:ext cx="8" cy="4"/>
            </a:xfrm>
            <a:custGeom>
              <a:avLst/>
              <a:gdLst/>
              <a:ahLst/>
              <a:cxnLst>
                <a:cxn ang="0">
                  <a:pos x="16" y="12"/>
                </a:cxn>
                <a:cxn ang="0">
                  <a:pos x="11" y="14"/>
                </a:cxn>
                <a:cxn ang="0">
                  <a:pos x="7" y="14"/>
                </a:cxn>
                <a:cxn ang="0">
                  <a:pos x="3" y="13"/>
                </a:cxn>
                <a:cxn ang="0">
                  <a:pos x="0" y="10"/>
                </a:cxn>
                <a:cxn ang="0">
                  <a:pos x="1" y="3"/>
                </a:cxn>
                <a:cxn ang="0">
                  <a:pos x="6" y="0"/>
                </a:cxn>
                <a:cxn ang="0">
                  <a:pos x="13" y="4"/>
                </a:cxn>
                <a:cxn ang="0">
                  <a:pos x="16" y="12"/>
                </a:cxn>
              </a:cxnLst>
              <a:rect l="0" t="0" r="r" b="b"/>
              <a:pathLst>
                <a:path w="16" h="14">
                  <a:moveTo>
                    <a:pt x="16" y="12"/>
                  </a:moveTo>
                  <a:lnTo>
                    <a:pt x="11" y="14"/>
                  </a:lnTo>
                  <a:lnTo>
                    <a:pt x="7" y="14"/>
                  </a:lnTo>
                  <a:lnTo>
                    <a:pt x="3" y="13"/>
                  </a:lnTo>
                  <a:lnTo>
                    <a:pt x="0" y="10"/>
                  </a:lnTo>
                  <a:lnTo>
                    <a:pt x="1" y="3"/>
                  </a:lnTo>
                  <a:lnTo>
                    <a:pt x="6" y="0"/>
                  </a:lnTo>
                  <a:lnTo>
                    <a:pt x="13" y="4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078" y="3605"/>
              <a:ext cx="9" cy="5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4" y="12"/>
                </a:cxn>
                <a:cxn ang="0">
                  <a:pos x="11" y="14"/>
                </a:cxn>
                <a:cxn ang="0">
                  <a:pos x="6" y="16"/>
                </a:cxn>
                <a:cxn ang="0">
                  <a:pos x="2" y="1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12" y="0"/>
                </a:cxn>
                <a:cxn ang="0">
                  <a:pos x="18" y="7"/>
                </a:cxn>
              </a:cxnLst>
              <a:rect l="0" t="0" r="r" b="b"/>
              <a:pathLst>
                <a:path w="18" h="16">
                  <a:moveTo>
                    <a:pt x="18" y="7"/>
                  </a:moveTo>
                  <a:lnTo>
                    <a:pt x="14" y="12"/>
                  </a:lnTo>
                  <a:lnTo>
                    <a:pt x="11" y="14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5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2057" y="3605"/>
              <a:ext cx="8" cy="5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3" y="11"/>
                </a:cxn>
                <a:cxn ang="0">
                  <a:pos x="10" y="13"/>
                </a:cxn>
                <a:cxn ang="0">
                  <a:pos x="6" y="15"/>
                </a:cxn>
                <a:cxn ang="0">
                  <a:pos x="2" y="13"/>
                </a:cxn>
                <a:cxn ang="0">
                  <a:pos x="0" y="6"/>
                </a:cxn>
                <a:cxn ang="0">
                  <a:pos x="5" y="0"/>
                </a:cxn>
                <a:cxn ang="0">
                  <a:pos x="11" y="0"/>
                </a:cxn>
                <a:cxn ang="0">
                  <a:pos x="17" y="7"/>
                </a:cxn>
              </a:cxnLst>
              <a:rect l="0" t="0" r="r" b="b"/>
              <a:pathLst>
                <a:path w="17" h="15">
                  <a:moveTo>
                    <a:pt x="17" y="7"/>
                  </a:moveTo>
                  <a:lnTo>
                    <a:pt x="13" y="11"/>
                  </a:lnTo>
                  <a:lnTo>
                    <a:pt x="10" y="13"/>
                  </a:lnTo>
                  <a:lnTo>
                    <a:pt x="6" y="15"/>
                  </a:lnTo>
                  <a:lnTo>
                    <a:pt x="2" y="13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1987" y="3555"/>
              <a:ext cx="3" cy="6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2" y="17"/>
                </a:cxn>
                <a:cxn ang="0">
                  <a:pos x="0" y="13"/>
                </a:cxn>
                <a:cxn ang="0">
                  <a:pos x="1" y="6"/>
                </a:cxn>
                <a:cxn ang="0">
                  <a:pos x="2" y="0"/>
                </a:cxn>
                <a:cxn ang="0">
                  <a:pos x="7" y="0"/>
                </a:cxn>
                <a:cxn ang="0">
                  <a:pos x="7" y="13"/>
                </a:cxn>
              </a:cxnLst>
              <a:rect l="0" t="0" r="r" b="b"/>
              <a:pathLst>
                <a:path w="7" h="17">
                  <a:moveTo>
                    <a:pt x="7" y="13"/>
                  </a:moveTo>
                  <a:lnTo>
                    <a:pt x="2" y="17"/>
                  </a:lnTo>
                  <a:lnTo>
                    <a:pt x="0" y="13"/>
                  </a:lnTo>
                  <a:lnTo>
                    <a:pt x="1" y="6"/>
                  </a:lnTo>
                  <a:lnTo>
                    <a:pt x="2" y="0"/>
                  </a:lnTo>
                  <a:lnTo>
                    <a:pt x="7" y="0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2006" y="3556"/>
              <a:ext cx="8" cy="7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16" y="10"/>
                </a:cxn>
                <a:cxn ang="0">
                  <a:pos x="15" y="14"/>
                </a:cxn>
                <a:cxn ang="0">
                  <a:pos x="12" y="18"/>
                </a:cxn>
                <a:cxn ang="0">
                  <a:pos x="10" y="20"/>
                </a:cxn>
                <a:cxn ang="0">
                  <a:pos x="0" y="0"/>
                </a:cxn>
                <a:cxn ang="0">
                  <a:pos x="4" y="1"/>
                </a:cxn>
                <a:cxn ang="0">
                  <a:pos x="9" y="1"/>
                </a:cxn>
                <a:cxn ang="0">
                  <a:pos x="13" y="1"/>
                </a:cxn>
                <a:cxn ang="0">
                  <a:pos x="15" y="3"/>
                </a:cxn>
              </a:cxnLst>
              <a:rect l="0" t="0" r="r" b="b"/>
              <a:pathLst>
                <a:path w="16" h="20">
                  <a:moveTo>
                    <a:pt x="15" y="3"/>
                  </a:moveTo>
                  <a:lnTo>
                    <a:pt x="16" y="10"/>
                  </a:lnTo>
                  <a:lnTo>
                    <a:pt x="15" y="14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0" y="0"/>
                  </a:lnTo>
                  <a:lnTo>
                    <a:pt x="4" y="1"/>
                  </a:lnTo>
                  <a:lnTo>
                    <a:pt x="9" y="1"/>
                  </a:lnTo>
                  <a:lnTo>
                    <a:pt x="13" y="1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026" y="3556"/>
              <a:ext cx="6" cy="8"/>
            </a:xfrm>
            <a:custGeom>
              <a:avLst/>
              <a:gdLst/>
              <a:ahLst/>
              <a:cxnLst>
                <a:cxn ang="0">
                  <a:pos x="10" y="23"/>
                </a:cxn>
                <a:cxn ang="0">
                  <a:pos x="6" y="23"/>
                </a:cxn>
                <a:cxn ang="0">
                  <a:pos x="4" y="20"/>
                </a:cxn>
                <a:cxn ang="0">
                  <a:pos x="3" y="18"/>
                </a:cxn>
                <a:cxn ang="0">
                  <a:pos x="0" y="1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9"/>
                </a:cxn>
                <a:cxn ang="0">
                  <a:pos x="11" y="16"/>
                </a:cxn>
                <a:cxn ang="0">
                  <a:pos x="10" y="23"/>
                </a:cxn>
              </a:cxnLst>
              <a:rect l="0" t="0" r="r" b="b"/>
              <a:pathLst>
                <a:path w="11" h="23">
                  <a:moveTo>
                    <a:pt x="10" y="23"/>
                  </a:moveTo>
                  <a:lnTo>
                    <a:pt x="6" y="23"/>
                  </a:lnTo>
                  <a:lnTo>
                    <a:pt x="4" y="20"/>
                  </a:lnTo>
                  <a:lnTo>
                    <a:pt x="3" y="18"/>
                  </a:lnTo>
                  <a:lnTo>
                    <a:pt x="0" y="12"/>
                  </a:lnTo>
                  <a:lnTo>
                    <a:pt x="5" y="0"/>
                  </a:lnTo>
                  <a:lnTo>
                    <a:pt x="10" y="2"/>
                  </a:lnTo>
                  <a:lnTo>
                    <a:pt x="11" y="9"/>
                  </a:lnTo>
                  <a:lnTo>
                    <a:pt x="11" y="16"/>
                  </a:lnTo>
                  <a:lnTo>
                    <a:pt x="10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047" y="3560"/>
              <a:ext cx="8" cy="4"/>
            </a:xfrm>
            <a:custGeom>
              <a:avLst/>
              <a:gdLst/>
              <a:ahLst/>
              <a:cxnLst>
                <a:cxn ang="0">
                  <a:pos x="16" y="13"/>
                </a:cxn>
                <a:cxn ang="0">
                  <a:pos x="0" y="10"/>
                </a:cxn>
                <a:cxn ang="0">
                  <a:pos x="3" y="1"/>
                </a:cxn>
                <a:cxn ang="0">
                  <a:pos x="12" y="0"/>
                </a:cxn>
                <a:cxn ang="0">
                  <a:pos x="17" y="5"/>
                </a:cxn>
                <a:cxn ang="0">
                  <a:pos x="16" y="13"/>
                </a:cxn>
              </a:cxnLst>
              <a:rect l="0" t="0" r="r" b="b"/>
              <a:pathLst>
                <a:path w="17" h="13">
                  <a:moveTo>
                    <a:pt x="16" y="13"/>
                  </a:moveTo>
                  <a:lnTo>
                    <a:pt x="0" y="10"/>
                  </a:lnTo>
                  <a:lnTo>
                    <a:pt x="3" y="1"/>
                  </a:lnTo>
                  <a:lnTo>
                    <a:pt x="12" y="0"/>
                  </a:lnTo>
                  <a:lnTo>
                    <a:pt x="17" y="5"/>
                  </a:lnTo>
                  <a:lnTo>
                    <a:pt x="16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143" y="3554"/>
              <a:ext cx="8" cy="4"/>
            </a:xfrm>
            <a:custGeom>
              <a:avLst/>
              <a:gdLst/>
              <a:ahLst/>
              <a:cxnLst>
                <a:cxn ang="0">
                  <a:pos x="16" y="13"/>
                </a:cxn>
                <a:cxn ang="0">
                  <a:pos x="0" y="10"/>
                </a:cxn>
                <a:cxn ang="0">
                  <a:pos x="3" y="1"/>
                </a:cxn>
                <a:cxn ang="0">
                  <a:pos x="12" y="0"/>
                </a:cxn>
                <a:cxn ang="0">
                  <a:pos x="17" y="5"/>
                </a:cxn>
                <a:cxn ang="0">
                  <a:pos x="16" y="13"/>
                </a:cxn>
              </a:cxnLst>
              <a:rect l="0" t="0" r="r" b="b"/>
              <a:pathLst>
                <a:path w="17" h="13">
                  <a:moveTo>
                    <a:pt x="16" y="13"/>
                  </a:moveTo>
                  <a:lnTo>
                    <a:pt x="0" y="10"/>
                  </a:lnTo>
                  <a:lnTo>
                    <a:pt x="3" y="1"/>
                  </a:lnTo>
                  <a:lnTo>
                    <a:pt x="12" y="0"/>
                  </a:lnTo>
                  <a:lnTo>
                    <a:pt x="17" y="5"/>
                  </a:lnTo>
                  <a:lnTo>
                    <a:pt x="16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070" y="3559"/>
              <a:ext cx="6" cy="7"/>
            </a:xfrm>
            <a:custGeom>
              <a:avLst/>
              <a:gdLst/>
              <a:ahLst/>
              <a:cxnLst>
                <a:cxn ang="0">
                  <a:pos x="1" y="14"/>
                </a:cxn>
                <a:cxn ang="0">
                  <a:pos x="1" y="11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8" y="1"/>
                </a:cxn>
                <a:cxn ang="0">
                  <a:pos x="13" y="6"/>
                </a:cxn>
                <a:cxn ang="0">
                  <a:pos x="12" y="12"/>
                </a:cxn>
                <a:cxn ang="0">
                  <a:pos x="10" y="18"/>
                </a:cxn>
                <a:cxn ang="0">
                  <a:pos x="8" y="20"/>
                </a:cxn>
                <a:cxn ang="0">
                  <a:pos x="1" y="14"/>
                </a:cxn>
              </a:cxnLst>
              <a:rect l="0" t="0" r="r" b="b"/>
              <a:pathLst>
                <a:path w="13" h="20">
                  <a:moveTo>
                    <a:pt x="1" y="14"/>
                  </a:moveTo>
                  <a:lnTo>
                    <a:pt x="1" y="11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3" y="6"/>
                  </a:lnTo>
                  <a:lnTo>
                    <a:pt x="12" y="12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2103" y="3586"/>
              <a:ext cx="6" cy="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8" y="1"/>
                </a:cxn>
                <a:cxn ang="0">
                  <a:pos x="13" y="6"/>
                </a:cxn>
                <a:cxn ang="0">
                  <a:pos x="12" y="13"/>
                </a:cxn>
                <a:cxn ang="0">
                  <a:pos x="10" y="18"/>
                </a:cxn>
                <a:cxn ang="0">
                  <a:pos x="8" y="20"/>
                </a:cxn>
                <a:cxn ang="0">
                  <a:pos x="0" y="14"/>
                </a:cxn>
              </a:cxnLst>
              <a:rect l="0" t="0" r="r" b="b"/>
              <a:pathLst>
                <a:path w="13" h="20">
                  <a:moveTo>
                    <a:pt x="0" y="14"/>
                  </a:moveTo>
                  <a:lnTo>
                    <a:pt x="0" y="11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3" y="6"/>
                  </a:lnTo>
                  <a:lnTo>
                    <a:pt x="12" y="13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2089" y="3559"/>
              <a:ext cx="8" cy="7"/>
            </a:xfrm>
            <a:custGeom>
              <a:avLst/>
              <a:gdLst/>
              <a:ahLst/>
              <a:cxnLst>
                <a:cxn ang="0">
                  <a:pos x="16" y="7"/>
                </a:cxn>
                <a:cxn ang="0">
                  <a:pos x="6" y="20"/>
                </a:cxn>
                <a:cxn ang="0">
                  <a:pos x="2" y="15"/>
                </a:cxn>
                <a:cxn ang="0">
                  <a:pos x="0" y="9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0"/>
                </a:cxn>
                <a:cxn ang="0">
                  <a:pos x="12" y="1"/>
                </a:cxn>
                <a:cxn ang="0">
                  <a:pos x="14" y="5"/>
                </a:cxn>
                <a:cxn ang="0">
                  <a:pos x="16" y="7"/>
                </a:cxn>
              </a:cxnLst>
              <a:rect l="0" t="0" r="r" b="b"/>
              <a:pathLst>
                <a:path w="16" h="20">
                  <a:moveTo>
                    <a:pt x="16" y="7"/>
                  </a:moveTo>
                  <a:lnTo>
                    <a:pt x="6" y="20"/>
                  </a:lnTo>
                  <a:lnTo>
                    <a:pt x="2" y="15"/>
                  </a:lnTo>
                  <a:lnTo>
                    <a:pt x="0" y="9"/>
                  </a:lnTo>
                  <a:lnTo>
                    <a:pt x="2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4" y="5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2090" y="3596"/>
              <a:ext cx="8" cy="7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6" y="21"/>
                </a:cxn>
                <a:cxn ang="0">
                  <a:pos x="2" y="16"/>
                </a:cxn>
                <a:cxn ang="0">
                  <a:pos x="0" y="9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9" y="0"/>
                </a:cxn>
                <a:cxn ang="0">
                  <a:pos x="12" y="2"/>
                </a:cxn>
                <a:cxn ang="0">
                  <a:pos x="14" y="5"/>
                </a:cxn>
                <a:cxn ang="0">
                  <a:pos x="16" y="8"/>
                </a:cxn>
              </a:cxnLst>
              <a:rect l="0" t="0" r="r" b="b"/>
              <a:pathLst>
                <a:path w="16" h="21">
                  <a:moveTo>
                    <a:pt x="16" y="8"/>
                  </a:moveTo>
                  <a:lnTo>
                    <a:pt x="6" y="21"/>
                  </a:lnTo>
                  <a:lnTo>
                    <a:pt x="2" y="16"/>
                  </a:lnTo>
                  <a:lnTo>
                    <a:pt x="0" y="9"/>
                  </a:lnTo>
                  <a:lnTo>
                    <a:pt x="2" y="4"/>
                  </a:lnTo>
                  <a:lnTo>
                    <a:pt x="6" y="2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4" y="5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1996" y="3563"/>
              <a:ext cx="7" cy="6"/>
            </a:xfrm>
            <a:custGeom>
              <a:avLst/>
              <a:gdLst/>
              <a:ahLst/>
              <a:cxnLst>
                <a:cxn ang="0">
                  <a:pos x="13" y="17"/>
                </a:cxn>
                <a:cxn ang="0">
                  <a:pos x="3" y="20"/>
                </a:cxn>
                <a:cxn ang="0">
                  <a:pos x="0" y="1"/>
                </a:cxn>
                <a:cxn ang="0">
                  <a:pos x="6" y="0"/>
                </a:cxn>
                <a:cxn ang="0">
                  <a:pos x="10" y="5"/>
                </a:cxn>
                <a:cxn ang="0">
                  <a:pos x="12" y="11"/>
                </a:cxn>
                <a:cxn ang="0">
                  <a:pos x="13" y="17"/>
                </a:cxn>
              </a:cxnLst>
              <a:rect l="0" t="0" r="r" b="b"/>
              <a:pathLst>
                <a:path w="13" h="20">
                  <a:moveTo>
                    <a:pt x="13" y="17"/>
                  </a:moveTo>
                  <a:lnTo>
                    <a:pt x="3" y="20"/>
                  </a:lnTo>
                  <a:lnTo>
                    <a:pt x="0" y="1"/>
                  </a:lnTo>
                  <a:lnTo>
                    <a:pt x="6" y="0"/>
                  </a:lnTo>
                  <a:lnTo>
                    <a:pt x="10" y="5"/>
                  </a:lnTo>
                  <a:lnTo>
                    <a:pt x="12" y="11"/>
                  </a:lnTo>
                  <a:lnTo>
                    <a:pt x="13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016" y="3566"/>
              <a:ext cx="7" cy="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10" y="14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2" y="3"/>
                </a:cxn>
                <a:cxn ang="0">
                  <a:pos x="15" y="7"/>
                </a:cxn>
                <a:cxn ang="0">
                  <a:pos x="15" y="10"/>
                </a:cxn>
                <a:cxn ang="0">
                  <a:pos x="14" y="13"/>
                </a:cxn>
              </a:cxnLst>
              <a:rect l="0" t="0" r="r" b="b"/>
              <a:pathLst>
                <a:path w="15" h="14">
                  <a:moveTo>
                    <a:pt x="14" y="13"/>
                  </a:moveTo>
                  <a:lnTo>
                    <a:pt x="10" y="14"/>
                  </a:lnTo>
                  <a:lnTo>
                    <a:pt x="6" y="13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9" y="0"/>
                  </a:lnTo>
                  <a:lnTo>
                    <a:pt x="12" y="3"/>
                  </a:lnTo>
                  <a:lnTo>
                    <a:pt x="15" y="7"/>
                  </a:lnTo>
                  <a:lnTo>
                    <a:pt x="15" y="10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1939" y="3623"/>
              <a:ext cx="7" cy="4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" y="14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7" y="0"/>
                </a:cxn>
                <a:cxn ang="0">
                  <a:pos x="11" y="3"/>
                </a:cxn>
                <a:cxn ang="0">
                  <a:pos x="13" y="5"/>
                </a:cxn>
                <a:cxn ang="0">
                  <a:pos x="14" y="9"/>
                </a:cxn>
                <a:cxn ang="0">
                  <a:pos x="13" y="13"/>
                </a:cxn>
              </a:cxnLst>
              <a:rect l="0" t="0" r="r" b="b"/>
              <a:pathLst>
                <a:path w="14" h="14">
                  <a:moveTo>
                    <a:pt x="13" y="13"/>
                  </a:moveTo>
                  <a:lnTo>
                    <a:pt x="9" y="14"/>
                  </a:lnTo>
                  <a:lnTo>
                    <a:pt x="5" y="13"/>
                  </a:lnTo>
                  <a:lnTo>
                    <a:pt x="1" y="11"/>
                  </a:lnTo>
                  <a:lnTo>
                    <a:pt x="0" y="9"/>
                  </a:lnTo>
                  <a:lnTo>
                    <a:pt x="7" y="0"/>
                  </a:lnTo>
                  <a:lnTo>
                    <a:pt x="11" y="3"/>
                  </a:lnTo>
                  <a:lnTo>
                    <a:pt x="13" y="5"/>
                  </a:lnTo>
                  <a:lnTo>
                    <a:pt x="14" y="9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038" y="3567"/>
              <a:ext cx="9" cy="7"/>
            </a:xfrm>
            <a:custGeom>
              <a:avLst/>
              <a:gdLst/>
              <a:ahLst/>
              <a:cxnLst>
                <a:cxn ang="0">
                  <a:pos x="16" y="9"/>
                </a:cxn>
                <a:cxn ang="0">
                  <a:pos x="17" y="12"/>
                </a:cxn>
                <a:cxn ang="0">
                  <a:pos x="18" y="15"/>
                </a:cxn>
                <a:cxn ang="0">
                  <a:pos x="16" y="19"/>
                </a:cxn>
                <a:cxn ang="0">
                  <a:pos x="10" y="19"/>
                </a:cxn>
                <a:cxn ang="0">
                  <a:pos x="4" y="15"/>
                </a:cxn>
                <a:cxn ang="0">
                  <a:pos x="1" y="9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10" y="3"/>
                </a:cxn>
                <a:cxn ang="0">
                  <a:pos x="13" y="6"/>
                </a:cxn>
                <a:cxn ang="0">
                  <a:pos x="16" y="9"/>
                </a:cxn>
              </a:cxnLst>
              <a:rect l="0" t="0" r="r" b="b"/>
              <a:pathLst>
                <a:path w="18" h="19">
                  <a:moveTo>
                    <a:pt x="16" y="9"/>
                  </a:moveTo>
                  <a:lnTo>
                    <a:pt x="17" y="12"/>
                  </a:lnTo>
                  <a:lnTo>
                    <a:pt x="18" y="15"/>
                  </a:lnTo>
                  <a:lnTo>
                    <a:pt x="16" y="19"/>
                  </a:lnTo>
                  <a:lnTo>
                    <a:pt x="10" y="19"/>
                  </a:lnTo>
                  <a:lnTo>
                    <a:pt x="4" y="15"/>
                  </a:lnTo>
                  <a:lnTo>
                    <a:pt x="1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3"/>
                  </a:lnTo>
                  <a:lnTo>
                    <a:pt x="13" y="6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2058" y="3569"/>
              <a:ext cx="7" cy="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7" y="17"/>
                </a:cxn>
                <a:cxn ang="0">
                  <a:pos x="3" y="12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2" y="3"/>
                </a:cxn>
                <a:cxn ang="0">
                  <a:pos x="13" y="13"/>
                </a:cxn>
              </a:cxnLst>
              <a:rect l="0" t="0" r="r" b="b"/>
              <a:pathLst>
                <a:path w="13" h="17">
                  <a:moveTo>
                    <a:pt x="13" y="13"/>
                  </a:moveTo>
                  <a:lnTo>
                    <a:pt x="7" y="17"/>
                  </a:lnTo>
                  <a:lnTo>
                    <a:pt x="3" y="12"/>
                  </a:lnTo>
                  <a:lnTo>
                    <a:pt x="0" y="4"/>
                  </a:lnTo>
                  <a:lnTo>
                    <a:pt x="2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2" y="3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2080" y="3569"/>
              <a:ext cx="8" cy="7"/>
            </a:xfrm>
            <a:custGeom>
              <a:avLst/>
              <a:gdLst/>
              <a:ahLst/>
              <a:cxnLst>
                <a:cxn ang="0">
                  <a:pos x="16" y="10"/>
                </a:cxn>
                <a:cxn ang="0">
                  <a:pos x="12" y="14"/>
                </a:cxn>
                <a:cxn ang="0">
                  <a:pos x="9" y="19"/>
                </a:cxn>
                <a:cxn ang="0">
                  <a:pos x="5" y="21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1" y="5"/>
                </a:cxn>
                <a:cxn ang="0">
                  <a:pos x="6" y="1"/>
                </a:cxn>
                <a:cxn ang="0">
                  <a:pos x="11" y="0"/>
                </a:cxn>
                <a:cxn ang="0">
                  <a:pos x="14" y="1"/>
                </a:cxn>
                <a:cxn ang="0">
                  <a:pos x="16" y="5"/>
                </a:cxn>
                <a:cxn ang="0">
                  <a:pos x="16" y="10"/>
                </a:cxn>
              </a:cxnLst>
              <a:rect l="0" t="0" r="r" b="b"/>
              <a:pathLst>
                <a:path w="16" h="21">
                  <a:moveTo>
                    <a:pt x="16" y="10"/>
                  </a:moveTo>
                  <a:lnTo>
                    <a:pt x="12" y="14"/>
                  </a:lnTo>
                  <a:lnTo>
                    <a:pt x="9" y="19"/>
                  </a:lnTo>
                  <a:lnTo>
                    <a:pt x="5" y="21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1" y="5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6" y="5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2254" y="3496"/>
              <a:ext cx="9" cy="7"/>
            </a:xfrm>
            <a:custGeom>
              <a:avLst/>
              <a:gdLst/>
              <a:ahLst/>
              <a:cxnLst>
                <a:cxn ang="0">
                  <a:pos x="16" y="10"/>
                </a:cxn>
                <a:cxn ang="0">
                  <a:pos x="12" y="14"/>
                </a:cxn>
                <a:cxn ang="0">
                  <a:pos x="8" y="19"/>
                </a:cxn>
                <a:cxn ang="0">
                  <a:pos x="4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1" y="5"/>
                </a:cxn>
                <a:cxn ang="0">
                  <a:pos x="5" y="1"/>
                </a:cxn>
                <a:cxn ang="0">
                  <a:pos x="11" y="0"/>
                </a:cxn>
                <a:cxn ang="0">
                  <a:pos x="14" y="1"/>
                </a:cxn>
                <a:cxn ang="0">
                  <a:pos x="16" y="5"/>
                </a:cxn>
                <a:cxn ang="0">
                  <a:pos x="16" y="10"/>
                </a:cxn>
              </a:cxnLst>
              <a:rect l="0" t="0" r="r" b="b"/>
              <a:pathLst>
                <a:path w="16" h="21">
                  <a:moveTo>
                    <a:pt x="16" y="10"/>
                  </a:moveTo>
                  <a:lnTo>
                    <a:pt x="12" y="14"/>
                  </a:lnTo>
                  <a:lnTo>
                    <a:pt x="8" y="19"/>
                  </a:lnTo>
                  <a:lnTo>
                    <a:pt x="4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1" y="5"/>
                  </a:lnTo>
                  <a:lnTo>
                    <a:pt x="5" y="1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6" y="5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2320" y="3490"/>
              <a:ext cx="8" cy="6"/>
            </a:xfrm>
            <a:custGeom>
              <a:avLst/>
              <a:gdLst/>
              <a:ahLst/>
              <a:cxnLst>
                <a:cxn ang="0">
                  <a:pos x="16" y="19"/>
                </a:cxn>
                <a:cxn ang="0">
                  <a:pos x="8" y="19"/>
                </a:cxn>
                <a:cxn ang="0">
                  <a:pos x="2" y="16"/>
                </a:cxn>
                <a:cxn ang="0">
                  <a:pos x="0" y="9"/>
                </a:cxn>
                <a:cxn ang="0">
                  <a:pos x="1" y="0"/>
                </a:cxn>
                <a:cxn ang="0">
                  <a:pos x="16" y="0"/>
                </a:cxn>
                <a:cxn ang="0">
                  <a:pos x="16" y="19"/>
                </a:cxn>
              </a:cxnLst>
              <a:rect l="0" t="0" r="r" b="b"/>
              <a:pathLst>
                <a:path w="16" h="19">
                  <a:moveTo>
                    <a:pt x="16" y="19"/>
                  </a:moveTo>
                  <a:lnTo>
                    <a:pt x="8" y="19"/>
                  </a:lnTo>
                  <a:lnTo>
                    <a:pt x="2" y="16"/>
                  </a:lnTo>
                  <a:lnTo>
                    <a:pt x="0" y="9"/>
                  </a:lnTo>
                  <a:lnTo>
                    <a:pt x="1" y="0"/>
                  </a:lnTo>
                  <a:lnTo>
                    <a:pt x="16" y="0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2313" y="3480"/>
              <a:ext cx="8" cy="7"/>
            </a:xfrm>
            <a:custGeom>
              <a:avLst/>
              <a:gdLst/>
              <a:ahLst/>
              <a:cxnLst>
                <a:cxn ang="0">
                  <a:pos x="16" y="11"/>
                </a:cxn>
                <a:cxn ang="0">
                  <a:pos x="12" y="15"/>
                </a:cxn>
                <a:cxn ang="0">
                  <a:pos x="8" y="20"/>
                </a:cxn>
                <a:cxn ang="0">
                  <a:pos x="4" y="21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1"/>
                </a:cxn>
                <a:cxn ang="0">
                  <a:pos x="1" y="6"/>
                </a:cxn>
                <a:cxn ang="0">
                  <a:pos x="6" y="2"/>
                </a:cxn>
                <a:cxn ang="0">
                  <a:pos x="11" y="0"/>
                </a:cxn>
                <a:cxn ang="0">
                  <a:pos x="14" y="2"/>
                </a:cxn>
                <a:cxn ang="0">
                  <a:pos x="16" y="6"/>
                </a:cxn>
                <a:cxn ang="0">
                  <a:pos x="16" y="11"/>
                </a:cxn>
              </a:cxnLst>
              <a:rect l="0" t="0" r="r" b="b"/>
              <a:pathLst>
                <a:path w="16" h="21">
                  <a:moveTo>
                    <a:pt x="16" y="11"/>
                  </a:moveTo>
                  <a:lnTo>
                    <a:pt x="12" y="15"/>
                  </a:lnTo>
                  <a:lnTo>
                    <a:pt x="8" y="20"/>
                  </a:lnTo>
                  <a:lnTo>
                    <a:pt x="4" y="21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6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6" y="6"/>
                  </a:lnTo>
                  <a:lnTo>
                    <a:pt x="16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2101" y="3569"/>
              <a:ext cx="10" cy="9"/>
            </a:xfrm>
            <a:custGeom>
              <a:avLst/>
              <a:gdLst/>
              <a:ahLst/>
              <a:cxnLst>
                <a:cxn ang="0">
                  <a:pos x="21" y="16"/>
                </a:cxn>
                <a:cxn ang="0">
                  <a:pos x="15" y="22"/>
                </a:cxn>
                <a:cxn ang="0">
                  <a:pos x="11" y="25"/>
                </a:cxn>
                <a:cxn ang="0">
                  <a:pos x="6" y="25"/>
                </a:cxn>
                <a:cxn ang="0">
                  <a:pos x="0" y="20"/>
                </a:cxn>
                <a:cxn ang="0">
                  <a:pos x="8" y="0"/>
                </a:cxn>
                <a:cxn ang="0">
                  <a:pos x="12" y="4"/>
                </a:cxn>
                <a:cxn ang="0">
                  <a:pos x="16" y="6"/>
                </a:cxn>
                <a:cxn ang="0">
                  <a:pos x="20" y="9"/>
                </a:cxn>
                <a:cxn ang="0">
                  <a:pos x="21" y="16"/>
                </a:cxn>
              </a:cxnLst>
              <a:rect l="0" t="0" r="r" b="b"/>
              <a:pathLst>
                <a:path w="21" h="25">
                  <a:moveTo>
                    <a:pt x="21" y="16"/>
                  </a:moveTo>
                  <a:lnTo>
                    <a:pt x="15" y="22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0" y="20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20" y="9"/>
                  </a:lnTo>
                  <a:lnTo>
                    <a:pt x="21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982" y="3570"/>
              <a:ext cx="9" cy="8"/>
            </a:xfrm>
            <a:custGeom>
              <a:avLst/>
              <a:gdLst/>
              <a:ahLst/>
              <a:cxnLst>
                <a:cxn ang="0">
                  <a:pos x="18" y="13"/>
                </a:cxn>
                <a:cxn ang="0">
                  <a:pos x="18" y="19"/>
                </a:cxn>
                <a:cxn ang="0">
                  <a:pos x="15" y="21"/>
                </a:cxn>
                <a:cxn ang="0">
                  <a:pos x="13" y="23"/>
                </a:cxn>
                <a:cxn ang="0">
                  <a:pos x="11" y="23"/>
                </a:cxn>
                <a:cxn ang="0">
                  <a:pos x="6" y="19"/>
                </a:cxn>
                <a:cxn ang="0">
                  <a:pos x="2" y="17"/>
                </a:cxn>
                <a:cxn ang="0">
                  <a:pos x="0" y="9"/>
                </a:cxn>
                <a:cxn ang="0">
                  <a:pos x="1" y="3"/>
                </a:cxn>
                <a:cxn ang="0">
                  <a:pos x="6" y="0"/>
                </a:cxn>
                <a:cxn ang="0">
                  <a:pos x="11" y="5"/>
                </a:cxn>
                <a:cxn ang="0">
                  <a:pos x="16" y="5"/>
                </a:cxn>
                <a:cxn ang="0">
                  <a:pos x="19" y="6"/>
                </a:cxn>
                <a:cxn ang="0">
                  <a:pos x="18" y="13"/>
                </a:cxn>
              </a:cxnLst>
              <a:rect l="0" t="0" r="r" b="b"/>
              <a:pathLst>
                <a:path w="19" h="23">
                  <a:moveTo>
                    <a:pt x="18" y="13"/>
                  </a:moveTo>
                  <a:lnTo>
                    <a:pt x="18" y="19"/>
                  </a:lnTo>
                  <a:lnTo>
                    <a:pt x="15" y="21"/>
                  </a:lnTo>
                  <a:lnTo>
                    <a:pt x="13" y="23"/>
                  </a:lnTo>
                  <a:lnTo>
                    <a:pt x="11" y="23"/>
                  </a:lnTo>
                  <a:lnTo>
                    <a:pt x="6" y="19"/>
                  </a:lnTo>
                  <a:lnTo>
                    <a:pt x="2" y="17"/>
                  </a:lnTo>
                  <a:lnTo>
                    <a:pt x="0" y="9"/>
                  </a:lnTo>
                  <a:lnTo>
                    <a:pt x="1" y="3"/>
                  </a:lnTo>
                  <a:lnTo>
                    <a:pt x="6" y="0"/>
                  </a:lnTo>
                  <a:lnTo>
                    <a:pt x="11" y="5"/>
                  </a:lnTo>
                  <a:lnTo>
                    <a:pt x="16" y="5"/>
                  </a:lnTo>
                  <a:lnTo>
                    <a:pt x="19" y="6"/>
                  </a:lnTo>
                  <a:lnTo>
                    <a:pt x="18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971" y="3580"/>
              <a:ext cx="10" cy="7"/>
            </a:xfrm>
            <a:custGeom>
              <a:avLst/>
              <a:gdLst/>
              <a:ahLst/>
              <a:cxnLst>
                <a:cxn ang="0">
                  <a:pos x="20" y="18"/>
                </a:cxn>
                <a:cxn ang="0">
                  <a:pos x="15" y="21"/>
                </a:cxn>
                <a:cxn ang="0">
                  <a:pos x="9" y="22"/>
                </a:cxn>
                <a:cxn ang="0">
                  <a:pos x="3" y="21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8" y="0"/>
                </a:cxn>
                <a:cxn ang="0">
                  <a:pos x="15" y="2"/>
                </a:cxn>
                <a:cxn ang="0">
                  <a:pos x="20" y="18"/>
                </a:cxn>
              </a:cxnLst>
              <a:rect l="0" t="0" r="r" b="b"/>
              <a:pathLst>
                <a:path w="20" h="22">
                  <a:moveTo>
                    <a:pt x="20" y="18"/>
                  </a:moveTo>
                  <a:lnTo>
                    <a:pt x="15" y="21"/>
                  </a:lnTo>
                  <a:lnTo>
                    <a:pt x="9" y="22"/>
                  </a:lnTo>
                  <a:lnTo>
                    <a:pt x="3" y="21"/>
                  </a:lnTo>
                  <a:lnTo>
                    <a:pt x="0" y="11"/>
                  </a:lnTo>
                  <a:lnTo>
                    <a:pt x="2" y="7"/>
                  </a:lnTo>
                  <a:lnTo>
                    <a:pt x="8" y="0"/>
                  </a:lnTo>
                  <a:lnTo>
                    <a:pt x="15" y="2"/>
                  </a:lnTo>
                  <a:lnTo>
                    <a:pt x="2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2026" y="3574"/>
              <a:ext cx="7" cy="9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13" y="26"/>
                </a:cxn>
                <a:cxn ang="0">
                  <a:pos x="11" y="27"/>
                </a:cxn>
                <a:cxn ang="0">
                  <a:pos x="7" y="27"/>
                </a:cxn>
                <a:cxn ang="0">
                  <a:pos x="2" y="24"/>
                </a:cxn>
                <a:cxn ang="0">
                  <a:pos x="0" y="16"/>
                </a:cxn>
                <a:cxn ang="0">
                  <a:pos x="1" y="8"/>
                </a:cxn>
                <a:cxn ang="0">
                  <a:pos x="4" y="3"/>
                </a:cxn>
                <a:cxn ang="0">
                  <a:pos x="5" y="0"/>
                </a:cxn>
                <a:cxn ang="0">
                  <a:pos x="11" y="3"/>
                </a:cxn>
                <a:cxn ang="0">
                  <a:pos x="13" y="8"/>
                </a:cxn>
                <a:cxn ang="0">
                  <a:pos x="14" y="17"/>
                </a:cxn>
                <a:cxn ang="0">
                  <a:pos x="14" y="25"/>
                </a:cxn>
              </a:cxnLst>
              <a:rect l="0" t="0" r="r" b="b"/>
              <a:pathLst>
                <a:path w="14" h="27">
                  <a:moveTo>
                    <a:pt x="14" y="25"/>
                  </a:moveTo>
                  <a:lnTo>
                    <a:pt x="13" y="26"/>
                  </a:lnTo>
                  <a:lnTo>
                    <a:pt x="11" y="27"/>
                  </a:lnTo>
                  <a:lnTo>
                    <a:pt x="7" y="27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1" y="8"/>
                  </a:lnTo>
                  <a:lnTo>
                    <a:pt x="4" y="3"/>
                  </a:lnTo>
                  <a:lnTo>
                    <a:pt x="5" y="0"/>
                  </a:lnTo>
                  <a:lnTo>
                    <a:pt x="11" y="3"/>
                  </a:lnTo>
                  <a:lnTo>
                    <a:pt x="13" y="8"/>
                  </a:lnTo>
                  <a:lnTo>
                    <a:pt x="14" y="17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2047" y="3577"/>
              <a:ext cx="8" cy="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7" y="8"/>
                </a:cxn>
                <a:cxn ang="0">
                  <a:pos x="16" y="15"/>
                </a:cxn>
                <a:cxn ang="0">
                  <a:pos x="13" y="20"/>
                </a:cxn>
                <a:cxn ang="0">
                  <a:pos x="9" y="21"/>
                </a:cxn>
                <a:cxn ang="0">
                  <a:pos x="0" y="0"/>
                </a:cxn>
                <a:cxn ang="0">
                  <a:pos x="16" y="0"/>
                </a:cxn>
              </a:cxnLst>
              <a:rect l="0" t="0" r="r" b="b"/>
              <a:pathLst>
                <a:path w="17" h="21">
                  <a:moveTo>
                    <a:pt x="16" y="0"/>
                  </a:moveTo>
                  <a:lnTo>
                    <a:pt x="17" y="8"/>
                  </a:lnTo>
                  <a:lnTo>
                    <a:pt x="16" y="15"/>
                  </a:lnTo>
                  <a:lnTo>
                    <a:pt x="13" y="20"/>
                  </a:lnTo>
                  <a:lnTo>
                    <a:pt x="9" y="21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2069" y="3579"/>
              <a:ext cx="7" cy="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5" y="12"/>
                </a:cxn>
                <a:cxn ang="0">
                  <a:pos x="2" y="8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4" y="10"/>
                </a:cxn>
                <a:cxn ang="0">
                  <a:pos x="10" y="13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5" y="12"/>
                  </a:lnTo>
                  <a:lnTo>
                    <a:pt x="2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3" y="5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2149" y="3520"/>
              <a:ext cx="7" cy="5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5" y="13"/>
                </a:cxn>
                <a:cxn ang="0">
                  <a:pos x="2" y="8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1" y="2"/>
                </a:cxn>
                <a:cxn ang="0">
                  <a:pos x="13" y="5"/>
                </a:cxn>
                <a:cxn ang="0">
                  <a:pos x="14" y="11"/>
                </a:cxn>
                <a:cxn ang="0">
                  <a:pos x="10" y="14"/>
                </a:cxn>
              </a:cxnLst>
              <a:rect l="0" t="0" r="r" b="b"/>
              <a:pathLst>
                <a:path w="14" h="14">
                  <a:moveTo>
                    <a:pt x="10" y="14"/>
                  </a:moveTo>
                  <a:lnTo>
                    <a:pt x="5" y="13"/>
                  </a:lnTo>
                  <a:lnTo>
                    <a:pt x="2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3" y="5"/>
                  </a:lnTo>
                  <a:lnTo>
                    <a:pt x="14" y="11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2055" y="3624"/>
              <a:ext cx="7" cy="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5" y="11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4" y="10"/>
                </a:cxn>
                <a:cxn ang="0">
                  <a:pos x="10" y="13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5" y="11"/>
                  </a:lnTo>
                  <a:lnTo>
                    <a:pt x="2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3" y="5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2000" y="3662"/>
              <a:ext cx="8" cy="5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5" y="13"/>
                </a:cxn>
                <a:cxn ang="0">
                  <a:pos x="2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1" y="1"/>
                </a:cxn>
                <a:cxn ang="0">
                  <a:pos x="13" y="6"/>
                </a:cxn>
                <a:cxn ang="0">
                  <a:pos x="14" y="10"/>
                </a:cxn>
                <a:cxn ang="0">
                  <a:pos x="10" y="14"/>
                </a:cxn>
              </a:cxnLst>
              <a:rect l="0" t="0" r="r" b="b"/>
              <a:pathLst>
                <a:path w="14" h="14">
                  <a:moveTo>
                    <a:pt x="10" y="14"/>
                  </a:moveTo>
                  <a:lnTo>
                    <a:pt x="5" y="13"/>
                  </a:lnTo>
                  <a:lnTo>
                    <a:pt x="2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3" y="6"/>
                  </a:lnTo>
                  <a:lnTo>
                    <a:pt x="14" y="10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2080" y="3587"/>
              <a:ext cx="8" cy="7"/>
            </a:xfrm>
            <a:custGeom>
              <a:avLst/>
              <a:gdLst/>
              <a:ahLst/>
              <a:cxnLst>
                <a:cxn ang="0">
                  <a:pos x="16" y="11"/>
                </a:cxn>
                <a:cxn ang="0">
                  <a:pos x="12" y="14"/>
                </a:cxn>
                <a:cxn ang="0">
                  <a:pos x="9" y="20"/>
                </a:cxn>
                <a:cxn ang="0">
                  <a:pos x="5" y="21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1"/>
                </a:cxn>
                <a:cxn ang="0">
                  <a:pos x="1" y="5"/>
                </a:cxn>
                <a:cxn ang="0">
                  <a:pos x="6" y="2"/>
                </a:cxn>
                <a:cxn ang="0">
                  <a:pos x="11" y="0"/>
                </a:cxn>
                <a:cxn ang="0">
                  <a:pos x="14" y="2"/>
                </a:cxn>
                <a:cxn ang="0">
                  <a:pos x="16" y="5"/>
                </a:cxn>
                <a:cxn ang="0">
                  <a:pos x="16" y="11"/>
                </a:cxn>
              </a:cxnLst>
              <a:rect l="0" t="0" r="r" b="b"/>
              <a:pathLst>
                <a:path w="16" h="21">
                  <a:moveTo>
                    <a:pt x="16" y="11"/>
                  </a:moveTo>
                  <a:lnTo>
                    <a:pt x="12" y="14"/>
                  </a:lnTo>
                  <a:lnTo>
                    <a:pt x="9" y="20"/>
                  </a:lnTo>
                  <a:lnTo>
                    <a:pt x="5" y="21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5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6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2071" y="3597"/>
              <a:ext cx="7" cy="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5" y="12"/>
                </a:cxn>
                <a:cxn ang="0">
                  <a:pos x="2" y="8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4" y="10"/>
                </a:cxn>
                <a:cxn ang="0">
                  <a:pos x="10" y="13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5" y="12"/>
                  </a:lnTo>
                  <a:lnTo>
                    <a:pt x="2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3" y="5"/>
                  </a:lnTo>
                  <a:lnTo>
                    <a:pt x="14" y="10"/>
                  </a:lnTo>
                  <a:lnTo>
                    <a:pt x="1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2288" y="3495"/>
              <a:ext cx="7" cy="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5" y="12"/>
                </a:cxn>
                <a:cxn ang="0">
                  <a:pos x="2" y="8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1" y="2"/>
                </a:cxn>
                <a:cxn ang="0">
                  <a:pos x="13" y="5"/>
                </a:cxn>
                <a:cxn ang="0">
                  <a:pos x="14" y="11"/>
                </a:cxn>
                <a:cxn ang="0">
                  <a:pos x="10" y="13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5" y="12"/>
                  </a:lnTo>
                  <a:lnTo>
                    <a:pt x="2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3" y="5"/>
                  </a:lnTo>
                  <a:lnTo>
                    <a:pt x="14" y="11"/>
                  </a:lnTo>
                  <a:lnTo>
                    <a:pt x="1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2298" y="3505"/>
              <a:ext cx="7" cy="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5" y="12"/>
                </a:cxn>
                <a:cxn ang="0">
                  <a:pos x="2" y="8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4" y="11"/>
                </a:cxn>
                <a:cxn ang="0">
                  <a:pos x="10" y="13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5" y="12"/>
                  </a:lnTo>
                  <a:lnTo>
                    <a:pt x="2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3" y="6"/>
                  </a:lnTo>
                  <a:lnTo>
                    <a:pt x="14" y="11"/>
                  </a:lnTo>
                  <a:lnTo>
                    <a:pt x="1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2302" y="3484"/>
              <a:ext cx="5" cy="3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2" y="1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2" y="10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2305" y="3490"/>
              <a:ext cx="7" cy="5"/>
            </a:xfrm>
            <a:custGeom>
              <a:avLst/>
              <a:gdLst/>
              <a:ahLst/>
              <a:cxnLst>
                <a:cxn ang="0">
                  <a:pos x="11" y="13"/>
                </a:cxn>
                <a:cxn ang="0">
                  <a:pos x="5" y="12"/>
                </a:cxn>
                <a:cxn ang="0">
                  <a:pos x="2" y="8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5" y="11"/>
                </a:cxn>
                <a:cxn ang="0">
                  <a:pos x="11" y="13"/>
                </a:cxn>
              </a:cxnLst>
              <a:rect l="0" t="0" r="r" b="b"/>
              <a:pathLst>
                <a:path w="15" h="13">
                  <a:moveTo>
                    <a:pt x="11" y="13"/>
                  </a:moveTo>
                  <a:lnTo>
                    <a:pt x="5" y="12"/>
                  </a:lnTo>
                  <a:lnTo>
                    <a:pt x="2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5" y="11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2314" y="3502"/>
              <a:ext cx="6" cy="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5" y="11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3" y="10"/>
                </a:cxn>
                <a:cxn ang="0">
                  <a:pos x="10" y="13"/>
                </a:cxn>
              </a:cxnLst>
              <a:rect l="0" t="0" r="r" b="b"/>
              <a:pathLst>
                <a:path w="13" h="13">
                  <a:moveTo>
                    <a:pt x="10" y="13"/>
                  </a:moveTo>
                  <a:lnTo>
                    <a:pt x="5" y="11"/>
                  </a:lnTo>
                  <a:lnTo>
                    <a:pt x="2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3" y="5"/>
                  </a:lnTo>
                  <a:lnTo>
                    <a:pt x="13" y="10"/>
                  </a:lnTo>
                  <a:lnTo>
                    <a:pt x="1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312" y="3528"/>
              <a:ext cx="7" cy="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5" y="12"/>
                </a:cxn>
                <a:cxn ang="0">
                  <a:pos x="2" y="8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4" y="11"/>
                </a:cxn>
                <a:cxn ang="0">
                  <a:pos x="10" y="13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5" y="12"/>
                  </a:lnTo>
                  <a:lnTo>
                    <a:pt x="2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3" y="6"/>
                  </a:lnTo>
                  <a:lnTo>
                    <a:pt x="14" y="11"/>
                  </a:lnTo>
                  <a:lnTo>
                    <a:pt x="1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227" y="3518"/>
              <a:ext cx="7" cy="4"/>
            </a:xfrm>
            <a:custGeom>
              <a:avLst/>
              <a:gdLst/>
              <a:ahLst/>
              <a:cxnLst>
                <a:cxn ang="0">
                  <a:pos x="10" y="12"/>
                </a:cxn>
                <a:cxn ang="0">
                  <a:pos x="5" y="11"/>
                </a:cxn>
                <a:cxn ang="0">
                  <a:pos x="2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4" y="10"/>
                </a:cxn>
                <a:cxn ang="0">
                  <a:pos x="10" y="12"/>
                </a:cxn>
              </a:cxnLst>
              <a:rect l="0" t="0" r="r" b="b"/>
              <a:pathLst>
                <a:path w="14" h="12">
                  <a:moveTo>
                    <a:pt x="10" y="12"/>
                  </a:moveTo>
                  <a:lnTo>
                    <a:pt x="5" y="11"/>
                  </a:lnTo>
                  <a:lnTo>
                    <a:pt x="2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3" y="5"/>
                  </a:lnTo>
                  <a:lnTo>
                    <a:pt x="14" y="1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044" y="3648"/>
              <a:ext cx="7" cy="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5" y="12"/>
                </a:cxn>
                <a:cxn ang="0">
                  <a:pos x="2" y="8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1" y="2"/>
                </a:cxn>
                <a:cxn ang="0">
                  <a:pos x="14" y="5"/>
                </a:cxn>
                <a:cxn ang="0">
                  <a:pos x="15" y="11"/>
                </a:cxn>
                <a:cxn ang="0">
                  <a:pos x="10" y="13"/>
                </a:cxn>
              </a:cxnLst>
              <a:rect l="0" t="0" r="r" b="b"/>
              <a:pathLst>
                <a:path w="15" h="13">
                  <a:moveTo>
                    <a:pt x="10" y="13"/>
                  </a:moveTo>
                  <a:lnTo>
                    <a:pt x="5" y="12"/>
                  </a:lnTo>
                  <a:lnTo>
                    <a:pt x="2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4" y="5"/>
                  </a:lnTo>
                  <a:lnTo>
                    <a:pt x="15" y="11"/>
                  </a:lnTo>
                  <a:lnTo>
                    <a:pt x="1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035" y="3603"/>
              <a:ext cx="7" cy="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5" y="12"/>
                </a:cxn>
                <a:cxn ang="0">
                  <a:pos x="2" y="8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1" y="2"/>
                </a:cxn>
                <a:cxn ang="0">
                  <a:pos x="13" y="5"/>
                </a:cxn>
                <a:cxn ang="0">
                  <a:pos x="14" y="11"/>
                </a:cxn>
                <a:cxn ang="0">
                  <a:pos x="10" y="13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lnTo>
                    <a:pt x="5" y="12"/>
                  </a:lnTo>
                  <a:lnTo>
                    <a:pt x="2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3" y="5"/>
                  </a:lnTo>
                  <a:lnTo>
                    <a:pt x="14" y="11"/>
                  </a:lnTo>
                  <a:lnTo>
                    <a:pt x="1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112" y="3579"/>
              <a:ext cx="6" cy="7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0" y="19"/>
                </a:cxn>
                <a:cxn ang="0">
                  <a:pos x="6" y="0"/>
                </a:cxn>
                <a:cxn ang="0">
                  <a:pos x="13" y="3"/>
                </a:cxn>
                <a:cxn ang="0">
                  <a:pos x="12" y="8"/>
                </a:cxn>
                <a:cxn ang="0">
                  <a:pos x="8" y="14"/>
                </a:cxn>
                <a:cxn ang="0">
                  <a:pos x="6" y="19"/>
                </a:cxn>
              </a:cxnLst>
              <a:rect l="0" t="0" r="r" b="b"/>
              <a:pathLst>
                <a:path w="13" h="19">
                  <a:moveTo>
                    <a:pt x="6" y="19"/>
                  </a:moveTo>
                  <a:lnTo>
                    <a:pt x="0" y="19"/>
                  </a:lnTo>
                  <a:lnTo>
                    <a:pt x="6" y="0"/>
                  </a:lnTo>
                  <a:lnTo>
                    <a:pt x="13" y="3"/>
                  </a:lnTo>
                  <a:lnTo>
                    <a:pt x="12" y="8"/>
                  </a:lnTo>
                  <a:lnTo>
                    <a:pt x="8" y="14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1975" y="3563"/>
              <a:ext cx="5" cy="6"/>
            </a:xfrm>
            <a:custGeom>
              <a:avLst/>
              <a:gdLst/>
              <a:ahLst/>
              <a:cxnLst>
                <a:cxn ang="0">
                  <a:pos x="5" y="19"/>
                </a:cxn>
                <a:cxn ang="0">
                  <a:pos x="0" y="19"/>
                </a:cxn>
                <a:cxn ang="0">
                  <a:pos x="5" y="0"/>
                </a:cxn>
                <a:cxn ang="0">
                  <a:pos x="11" y="2"/>
                </a:cxn>
                <a:cxn ang="0">
                  <a:pos x="11" y="8"/>
                </a:cxn>
                <a:cxn ang="0">
                  <a:pos x="7" y="14"/>
                </a:cxn>
                <a:cxn ang="0">
                  <a:pos x="5" y="19"/>
                </a:cxn>
              </a:cxnLst>
              <a:rect l="0" t="0" r="r" b="b"/>
              <a:pathLst>
                <a:path w="11" h="19">
                  <a:moveTo>
                    <a:pt x="5" y="19"/>
                  </a:moveTo>
                  <a:lnTo>
                    <a:pt x="0" y="19"/>
                  </a:lnTo>
                  <a:lnTo>
                    <a:pt x="5" y="0"/>
                  </a:lnTo>
                  <a:lnTo>
                    <a:pt x="11" y="2"/>
                  </a:lnTo>
                  <a:lnTo>
                    <a:pt x="11" y="8"/>
                  </a:lnTo>
                  <a:lnTo>
                    <a:pt x="7" y="14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1993" y="3584"/>
              <a:ext cx="6" cy="4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9" y="14"/>
                </a:cxn>
                <a:cxn ang="0">
                  <a:pos x="5" y="13"/>
                </a:cxn>
                <a:cxn ang="0">
                  <a:pos x="2" y="10"/>
                </a:cxn>
                <a:cxn ang="0">
                  <a:pos x="0" y="9"/>
                </a:cxn>
                <a:cxn ang="0">
                  <a:pos x="1" y="4"/>
                </a:cxn>
                <a:cxn ang="0">
                  <a:pos x="4" y="1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8"/>
                </a:cxn>
                <a:cxn ang="0">
                  <a:pos x="12" y="13"/>
                </a:cxn>
              </a:cxnLst>
              <a:rect l="0" t="0" r="r" b="b"/>
              <a:pathLst>
                <a:path w="13" h="14">
                  <a:moveTo>
                    <a:pt x="12" y="13"/>
                  </a:moveTo>
                  <a:lnTo>
                    <a:pt x="9" y="14"/>
                  </a:lnTo>
                  <a:lnTo>
                    <a:pt x="5" y="13"/>
                  </a:lnTo>
                  <a:lnTo>
                    <a:pt x="2" y="10"/>
                  </a:lnTo>
                  <a:lnTo>
                    <a:pt x="0" y="9"/>
                  </a:lnTo>
                  <a:lnTo>
                    <a:pt x="1" y="4"/>
                  </a:lnTo>
                  <a:lnTo>
                    <a:pt x="4" y="1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3" y="4"/>
                  </a:lnTo>
                  <a:lnTo>
                    <a:pt x="13" y="8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1958" y="3606"/>
              <a:ext cx="6" cy="4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9" y="14"/>
                </a:cxn>
                <a:cxn ang="0">
                  <a:pos x="5" y="13"/>
                </a:cxn>
                <a:cxn ang="0">
                  <a:pos x="2" y="10"/>
                </a:cxn>
                <a:cxn ang="0">
                  <a:pos x="0" y="9"/>
                </a:cxn>
                <a:cxn ang="0">
                  <a:pos x="1" y="4"/>
                </a:cxn>
                <a:cxn ang="0">
                  <a:pos x="4" y="1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2" y="13"/>
                </a:cxn>
              </a:cxnLst>
              <a:rect l="0" t="0" r="r" b="b"/>
              <a:pathLst>
                <a:path w="13" h="14">
                  <a:moveTo>
                    <a:pt x="12" y="13"/>
                  </a:moveTo>
                  <a:lnTo>
                    <a:pt x="9" y="14"/>
                  </a:lnTo>
                  <a:lnTo>
                    <a:pt x="5" y="13"/>
                  </a:lnTo>
                  <a:lnTo>
                    <a:pt x="2" y="10"/>
                  </a:lnTo>
                  <a:lnTo>
                    <a:pt x="0" y="9"/>
                  </a:lnTo>
                  <a:lnTo>
                    <a:pt x="1" y="4"/>
                  </a:lnTo>
                  <a:lnTo>
                    <a:pt x="4" y="1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3" y="4"/>
                  </a:lnTo>
                  <a:lnTo>
                    <a:pt x="13" y="7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2015" y="3584"/>
              <a:ext cx="7" cy="5"/>
            </a:xfrm>
            <a:custGeom>
              <a:avLst/>
              <a:gdLst/>
              <a:ahLst/>
              <a:cxnLst>
                <a:cxn ang="0">
                  <a:pos x="16" y="15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16" y="15"/>
                </a:cxn>
              </a:cxnLst>
              <a:rect l="0" t="0" r="r" b="b"/>
              <a:pathLst>
                <a:path w="16" h="15">
                  <a:moveTo>
                    <a:pt x="16" y="15"/>
                  </a:moveTo>
                  <a:lnTo>
                    <a:pt x="0" y="13"/>
                  </a:lnTo>
                  <a:lnTo>
                    <a:pt x="0" y="6"/>
                  </a:lnTo>
                  <a:lnTo>
                    <a:pt x="3" y="3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2037" y="3586"/>
              <a:ext cx="7" cy="7"/>
            </a:xfrm>
            <a:custGeom>
              <a:avLst/>
              <a:gdLst/>
              <a:ahLst/>
              <a:cxnLst>
                <a:cxn ang="0">
                  <a:pos x="2" y="18"/>
                </a:cxn>
                <a:cxn ang="0">
                  <a:pos x="0" y="12"/>
                </a:cxn>
                <a:cxn ang="0">
                  <a:pos x="3" y="6"/>
                </a:cxn>
                <a:cxn ang="0">
                  <a:pos x="8" y="2"/>
                </a:cxn>
                <a:cxn ang="0">
                  <a:pos x="10" y="0"/>
                </a:cxn>
                <a:cxn ang="0">
                  <a:pos x="15" y="7"/>
                </a:cxn>
                <a:cxn ang="0">
                  <a:pos x="14" y="9"/>
                </a:cxn>
                <a:cxn ang="0">
                  <a:pos x="12" y="16"/>
                </a:cxn>
                <a:cxn ang="0">
                  <a:pos x="7" y="21"/>
                </a:cxn>
                <a:cxn ang="0">
                  <a:pos x="2" y="18"/>
                </a:cxn>
              </a:cxnLst>
              <a:rect l="0" t="0" r="r" b="b"/>
              <a:pathLst>
                <a:path w="15" h="21">
                  <a:moveTo>
                    <a:pt x="2" y="18"/>
                  </a:moveTo>
                  <a:lnTo>
                    <a:pt x="0" y="12"/>
                  </a:lnTo>
                  <a:lnTo>
                    <a:pt x="3" y="6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5" y="7"/>
                  </a:lnTo>
                  <a:lnTo>
                    <a:pt x="14" y="9"/>
                  </a:lnTo>
                  <a:lnTo>
                    <a:pt x="12" y="16"/>
                  </a:lnTo>
                  <a:lnTo>
                    <a:pt x="7" y="21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2100" y="3586"/>
              <a:ext cx="57" cy="40"/>
            </a:xfrm>
            <a:custGeom>
              <a:avLst/>
              <a:gdLst/>
              <a:ahLst/>
              <a:cxnLst>
                <a:cxn ang="0">
                  <a:pos x="116" y="79"/>
                </a:cxn>
                <a:cxn ang="0">
                  <a:pos x="101" y="82"/>
                </a:cxn>
                <a:cxn ang="0">
                  <a:pos x="85" y="87"/>
                </a:cxn>
                <a:cxn ang="0">
                  <a:pos x="71" y="94"/>
                </a:cxn>
                <a:cxn ang="0">
                  <a:pos x="57" y="102"/>
                </a:cxn>
                <a:cxn ang="0">
                  <a:pos x="43" y="110"/>
                </a:cxn>
                <a:cxn ang="0">
                  <a:pos x="28" y="116"/>
                </a:cxn>
                <a:cxn ang="0">
                  <a:pos x="14" y="120"/>
                </a:cxn>
                <a:cxn ang="0">
                  <a:pos x="0" y="120"/>
                </a:cxn>
                <a:cxn ang="0">
                  <a:pos x="10" y="105"/>
                </a:cxn>
                <a:cxn ang="0">
                  <a:pos x="20" y="89"/>
                </a:cxn>
                <a:cxn ang="0">
                  <a:pos x="31" y="74"/>
                </a:cxn>
                <a:cxn ang="0">
                  <a:pos x="40" y="58"/>
                </a:cxn>
                <a:cxn ang="0">
                  <a:pos x="50" y="43"/>
                </a:cxn>
                <a:cxn ang="0">
                  <a:pos x="59" y="29"/>
                </a:cxn>
                <a:cxn ang="0">
                  <a:pos x="69" y="15"/>
                </a:cxn>
                <a:cxn ang="0">
                  <a:pos x="79" y="0"/>
                </a:cxn>
                <a:cxn ang="0">
                  <a:pos x="85" y="6"/>
                </a:cxn>
                <a:cxn ang="0">
                  <a:pos x="91" y="13"/>
                </a:cxn>
                <a:cxn ang="0">
                  <a:pos x="97" y="22"/>
                </a:cxn>
                <a:cxn ang="0">
                  <a:pos x="102" y="33"/>
                </a:cxn>
                <a:cxn ang="0">
                  <a:pos x="106" y="44"/>
                </a:cxn>
                <a:cxn ang="0">
                  <a:pos x="110" y="57"/>
                </a:cxn>
                <a:cxn ang="0">
                  <a:pos x="113" y="69"/>
                </a:cxn>
                <a:cxn ang="0">
                  <a:pos x="116" y="79"/>
                </a:cxn>
              </a:cxnLst>
              <a:rect l="0" t="0" r="r" b="b"/>
              <a:pathLst>
                <a:path w="116" h="120">
                  <a:moveTo>
                    <a:pt x="116" y="79"/>
                  </a:moveTo>
                  <a:lnTo>
                    <a:pt x="101" y="82"/>
                  </a:lnTo>
                  <a:lnTo>
                    <a:pt x="85" y="87"/>
                  </a:lnTo>
                  <a:lnTo>
                    <a:pt x="71" y="94"/>
                  </a:lnTo>
                  <a:lnTo>
                    <a:pt x="57" y="102"/>
                  </a:lnTo>
                  <a:lnTo>
                    <a:pt x="43" y="110"/>
                  </a:lnTo>
                  <a:lnTo>
                    <a:pt x="28" y="116"/>
                  </a:lnTo>
                  <a:lnTo>
                    <a:pt x="14" y="120"/>
                  </a:lnTo>
                  <a:lnTo>
                    <a:pt x="0" y="120"/>
                  </a:lnTo>
                  <a:lnTo>
                    <a:pt x="10" y="105"/>
                  </a:lnTo>
                  <a:lnTo>
                    <a:pt x="20" y="89"/>
                  </a:lnTo>
                  <a:lnTo>
                    <a:pt x="31" y="74"/>
                  </a:lnTo>
                  <a:lnTo>
                    <a:pt x="40" y="58"/>
                  </a:lnTo>
                  <a:lnTo>
                    <a:pt x="50" y="43"/>
                  </a:lnTo>
                  <a:lnTo>
                    <a:pt x="59" y="29"/>
                  </a:lnTo>
                  <a:lnTo>
                    <a:pt x="69" y="15"/>
                  </a:lnTo>
                  <a:lnTo>
                    <a:pt x="79" y="0"/>
                  </a:lnTo>
                  <a:lnTo>
                    <a:pt x="85" y="6"/>
                  </a:lnTo>
                  <a:lnTo>
                    <a:pt x="91" y="13"/>
                  </a:lnTo>
                  <a:lnTo>
                    <a:pt x="97" y="22"/>
                  </a:lnTo>
                  <a:lnTo>
                    <a:pt x="102" y="33"/>
                  </a:lnTo>
                  <a:lnTo>
                    <a:pt x="106" y="44"/>
                  </a:lnTo>
                  <a:lnTo>
                    <a:pt x="110" y="57"/>
                  </a:lnTo>
                  <a:lnTo>
                    <a:pt x="113" y="69"/>
                  </a:lnTo>
                  <a:lnTo>
                    <a:pt x="116" y="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2058" y="3587"/>
              <a:ext cx="9" cy="6"/>
            </a:xfrm>
            <a:custGeom>
              <a:avLst/>
              <a:gdLst/>
              <a:ahLst/>
              <a:cxnLst>
                <a:cxn ang="0">
                  <a:pos x="14" y="19"/>
                </a:cxn>
                <a:cxn ang="0">
                  <a:pos x="8" y="19"/>
                </a:cxn>
                <a:cxn ang="0">
                  <a:pos x="5" y="17"/>
                </a:cxn>
                <a:cxn ang="0">
                  <a:pos x="2" y="12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5" y="3"/>
                </a:cxn>
                <a:cxn ang="0">
                  <a:pos x="17" y="9"/>
                </a:cxn>
                <a:cxn ang="0">
                  <a:pos x="18" y="15"/>
                </a:cxn>
                <a:cxn ang="0">
                  <a:pos x="14" y="19"/>
                </a:cxn>
              </a:cxnLst>
              <a:rect l="0" t="0" r="r" b="b"/>
              <a:pathLst>
                <a:path w="18" h="19">
                  <a:moveTo>
                    <a:pt x="14" y="19"/>
                  </a:moveTo>
                  <a:lnTo>
                    <a:pt x="8" y="19"/>
                  </a:lnTo>
                  <a:lnTo>
                    <a:pt x="5" y="17"/>
                  </a:lnTo>
                  <a:lnTo>
                    <a:pt x="2" y="12"/>
                  </a:lnTo>
                  <a:lnTo>
                    <a:pt x="1" y="6"/>
                  </a:lnTo>
                  <a:lnTo>
                    <a:pt x="0" y="4"/>
                  </a:lnTo>
                  <a:lnTo>
                    <a:pt x="3" y="1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5" y="3"/>
                  </a:lnTo>
                  <a:lnTo>
                    <a:pt x="17" y="9"/>
                  </a:lnTo>
                  <a:lnTo>
                    <a:pt x="18" y="15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959" y="3588"/>
              <a:ext cx="8" cy="6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15" y="20"/>
                </a:cxn>
                <a:cxn ang="0">
                  <a:pos x="10" y="20"/>
                </a:cxn>
                <a:cxn ang="0">
                  <a:pos x="6" y="18"/>
                </a:cxn>
                <a:cxn ang="0">
                  <a:pos x="3" y="12"/>
                </a:cxn>
                <a:cxn ang="0">
                  <a:pos x="0" y="7"/>
                </a:cxn>
                <a:cxn ang="0">
                  <a:pos x="3" y="2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5" y="7"/>
                </a:cxn>
              </a:cxnLst>
              <a:rect l="0" t="0" r="r" b="b"/>
              <a:pathLst>
                <a:path w="15" h="20">
                  <a:moveTo>
                    <a:pt x="15" y="7"/>
                  </a:moveTo>
                  <a:lnTo>
                    <a:pt x="15" y="20"/>
                  </a:lnTo>
                  <a:lnTo>
                    <a:pt x="10" y="20"/>
                  </a:lnTo>
                  <a:lnTo>
                    <a:pt x="6" y="18"/>
                  </a:lnTo>
                  <a:lnTo>
                    <a:pt x="3" y="12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982" y="3590"/>
              <a:ext cx="9" cy="7"/>
            </a:xfrm>
            <a:custGeom>
              <a:avLst/>
              <a:gdLst/>
              <a:ahLst/>
              <a:cxnLst>
                <a:cxn ang="0">
                  <a:pos x="17" y="20"/>
                </a:cxn>
                <a:cxn ang="0">
                  <a:pos x="12" y="22"/>
                </a:cxn>
                <a:cxn ang="0">
                  <a:pos x="7" y="21"/>
                </a:cxn>
                <a:cxn ang="0">
                  <a:pos x="2" y="18"/>
                </a:cxn>
                <a:cxn ang="0">
                  <a:pos x="0" y="17"/>
                </a:cxn>
                <a:cxn ang="0">
                  <a:pos x="1" y="9"/>
                </a:cxn>
                <a:cxn ang="0">
                  <a:pos x="4" y="4"/>
                </a:cxn>
                <a:cxn ang="0">
                  <a:pos x="11" y="2"/>
                </a:cxn>
                <a:cxn ang="0">
                  <a:pos x="17" y="0"/>
                </a:cxn>
                <a:cxn ang="0">
                  <a:pos x="18" y="2"/>
                </a:cxn>
                <a:cxn ang="0">
                  <a:pos x="19" y="7"/>
                </a:cxn>
                <a:cxn ang="0">
                  <a:pos x="19" y="13"/>
                </a:cxn>
                <a:cxn ang="0">
                  <a:pos x="17" y="20"/>
                </a:cxn>
              </a:cxnLst>
              <a:rect l="0" t="0" r="r" b="b"/>
              <a:pathLst>
                <a:path w="19" h="22">
                  <a:moveTo>
                    <a:pt x="17" y="20"/>
                  </a:moveTo>
                  <a:lnTo>
                    <a:pt x="12" y="22"/>
                  </a:lnTo>
                  <a:lnTo>
                    <a:pt x="7" y="21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1" y="9"/>
                  </a:lnTo>
                  <a:lnTo>
                    <a:pt x="4" y="4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18" y="2"/>
                  </a:lnTo>
                  <a:lnTo>
                    <a:pt x="19" y="7"/>
                  </a:lnTo>
                  <a:lnTo>
                    <a:pt x="19" y="13"/>
                  </a:lnTo>
                  <a:lnTo>
                    <a:pt x="17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006" y="3591"/>
              <a:ext cx="6" cy="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3" y="1"/>
                </a:cxn>
                <a:cxn ang="0">
                  <a:pos x="9" y="0"/>
                </a:cxn>
                <a:cxn ang="0">
                  <a:pos x="13" y="5"/>
                </a:cxn>
                <a:cxn ang="0">
                  <a:pos x="13" y="14"/>
                </a:cxn>
                <a:cxn ang="0">
                  <a:pos x="9" y="20"/>
                </a:cxn>
                <a:cxn ang="0">
                  <a:pos x="4" y="19"/>
                </a:cxn>
                <a:cxn ang="0">
                  <a:pos x="1" y="14"/>
                </a:cxn>
                <a:cxn ang="0">
                  <a:pos x="0" y="6"/>
                </a:cxn>
              </a:cxnLst>
              <a:rect l="0" t="0" r="r" b="b"/>
              <a:pathLst>
                <a:path w="13" h="20">
                  <a:moveTo>
                    <a:pt x="0" y="6"/>
                  </a:moveTo>
                  <a:lnTo>
                    <a:pt x="3" y="1"/>
                  </a:lnTo>
                  <a:lnTo>
                    <a:pt x="9" y="0"/>
                  </a:lnTo>
                  <a:lnTo>
                    <a:pt x="13" y="5"/>
                  </a:lnTo>
                  <a:lnTo>
                    <a:pt x="13" y="14"/>
                  </a:lnTo>
                  <a:lnTo>
                    <a:pt x="9" y="20"/>
                  </a:lnTo>
                  <a:lnTo>
                    <a:pt x="4" y="19"/>
                  </a:lnTo>
                  <a:lnTo>
                    <a:pt x="1" y="1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1971" y="3618"/>
              <a:ext cx="6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3" y="2"/>
                </a:cxn>
                <a:cxn ang="0">
                  <a:pos x="8" y="0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20"/>
                </a:cxn>
                <a:cxn ang="0">
                  <a:pos x="4" y="20"/>
                </a:cxn>
                <a:cxn ang="0">
                  <a:pos x="0" y="14"/>
                </a:cxn>
                <a:cxn ang="0">
                  <a:pos x="0" y="7"/>
                </a:cxn>
              </a:cxnLst>
              <a:rect l="0" t="0" r="r" b="b"/>
              <a:pathLst>
                <a:path w="12" h="20">
                  <a:moveTo>
                    <a:pt x="0" y="7"/>
                  </a:moveTo>
                  <a:lnTo>
                    <a:pt x="3" y="2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2" y="13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1931" y="3647"/>
              <a:ext cx="7" cy="6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3" y="2"/>
                </a:cxn>
                <a:cxn ang="0">
                  <a:pos x="8" y="0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20"/>
                </a:cxn>
                <a:cxn ang="0">
                  <a:pos x="4" y="20"/>
                </a:cxn>
                <a:cxn ang="0">
                  <a:pos x="0" y="15"/>
                </a:cxn>
                <a:cxn ang="0">
                  <a:pos x="0" y="7"/>
                </a:cxn>
              </a:cxnLst>
              <a:rect l="0" t="0" r="r" b="b"/>
              <a:pathLst>
                <a:path w="12" h="20">
                  <a:moveTo>
                    <a:pt x="0" y="7"/>
                  </a:moveTo>
                  <a:lnTo>
                    <a:pt x="3" y="2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2" y="13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0" y="1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027" y="3593"/>
              <a:ext cx="5" cy="6"/>
            </a:xfrm>
            <a:custGeom>
              <a:avLst/>
              <a:gdLst/>
              <a:ahLst/>
              <a:cxnLst>
                <a:cxn ang="0">
                  <a:pos x="8" y="17"/>
                </a:cxn>
                <a:cxn ang="0">
                  <a:pos x="0" y="17"/>
                </a:cxn>
                <a:cxn ang="0">
                  <a:pos x="3" y="0"/>
                </a:cxn>
                <a:cxn ang="0">
                  <a:pos x="6" y="3"/>
                </a:cxn>
                <a:cxn ang="0">
                  <a:pos x="8" y="7"/>
                </a:cxn>
                <a:cxn ang="0">
                  <a:pos x="9" y="11"/>
                </a:cxn>
                <a:cxn ang="0">
                  <a:pos x="8" y="17"/>
                </a:cxn>
              </a:cxnLst>
              <a:rect l="0" t="0" r="r" b="b"/>
              <a:pathLst>
                <a:path w="9" h="17">
                  <a:moveTo>
                    <a:pt x="8" y="17"/>
                  </a:moveTo>
                  <a:lnTo>
                    <a:pt x="0" y="17"/>
                  </a:lnTo>
                  <a:lnTo>
                    <a:pt x="3" y="0"/>
                  </a:lnTo>
                  <a:lnTo>
                    <a:pt x="6" y="3"/>
                  </a:lnTo>
                  <a:lnTo>
                    <a:pt x="8" y="7"/>
                  </a:lnTo>
                  <a:lnTo>
                    <a:pt x="9" y="11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1983" y="3627"/>
              <a:ext cx="5" cy="5"/>
            </a:xfrm>
            <a:custGeom>
              <a:avLst/>
              <a:gdLst/>
              <a:ahLst/>
              <a:cxnLst>
                <a:cxn ang="0">
                  <a:pos x="9" y="17"/>
                </a:cxn>
                <a:cxn ang="0">
                  <a:pos x="0" y="17"/>
                </a:cxn>
                <a:cxn ang="0">
                  <a:pos x="3" y="0"/>
                </a:cxn>
                <a:cxn ang="0">
                  <a:pos x="7" y="2"/>
                </a:cxn>
                <a:cxn ang="0">
                  <a:pos x="9" y="6"/>
                </a:cxn>
                <a:cxn ang="0">
                  <a:pos x="10" y="10"/>
                </a:cxn>
                <a:cxn ang="0">
                  <a:pos x="9" y="17"/>
                </a:cxn>
              </a:cxnLst>
              <a:rect l="0" t="0" r="r" b="b"/>
              <a:pathLst>
                <a:path w="10" h="17">
                  <a:moveTo>
                    <a:pt x="9" y="17"/>
                  </a:moveTo>
                  <a:lnTo>
                    <a:pt x="0" y="17"/>
                  </a:lnTo>
                  <a:lnTo>
                    <a:pt x="3" y="0"/>
                  </a:lnTo>
                  <a:lnTo>
                    <a:pt x="7" y="2"/>
                  </a:lnTo>
                  <a:lnTo>
                    <a:pt x="9" y="6"/>
                  </a:lnTo>
                  <a:lnTo>
                    <a:pt x="10" y="10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2047" y="3596"/>
              <a:ext cx="5" cy="4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0"/>
                </a:cxn>
                <a:cxn ang="0">
                  <a:pos x="11" y="13"/>
                </a:cxn>
                <a:cxn ang="0">
                  <a:pos x="0" y="13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lnTo>
                    <a:pt x="0" y="0"/>
                  </a:lnTo>
                  <a:lnTo>
                    <a:pt x="11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1950" y="3597"/>
              <a:ext cx="8" cy="5"/>
            </a:xfrm>
            <a:custGeom>
              <a:avLst/>
              <a:gdLst/>
              <a:ahLst/>
              <a:cxnLst>
                <a:cxn ang="0">
                  <a:pos x="16" y="10"/>
                </a:cxn>
                <a:cxn ang="0">
                  <a:pos x="16" y="16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3" y="6"/>
                </a:cxn>
                <a:cxn ang="0">
                  <a:pos x="16" y="10"/>
                </a:cxn>
              </a:cxnLst>
              <a:rect l="0" t="0" r="r" b="b"/>
              <a:pathLst>
                <a:path w="16" h="16">
                  <a:moveTo>
                    <a:pt x="16" y="10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2"/>
                  </a:lnTo>
                  <a:lnTo>
                    <a:pt x="13" y="6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1973" y="3600"/>
              <a:ext cx="7" cy="4"/>
            </a:xfrm>
            <a:custGeom>
              <a:avLst/>
              <a:gdLst/>
              <a:ahLst/>
              <a:cxnLst>
                <a:cxn ang="0">
                  <a:pos x="13" y="9"/>
                </a:cxn>
                <a:cxn ang="0">
                  <a:pos x="12" y="10"/>
                </a:cxn>
                <a:cxn ang="0">
                  <a:pos x="9" y="13"/>
                </a:cxn>
                <a:cxn ang="0">
                  <a:pos x="5" y="13"/>
                </a:cxn>
                <a:cxn ang="0">
                  <a:pos x="1" y="9"/>
                </a:cxn>
                <a:cxn ang="0">
                  <a:pos x="0" y="4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2" y="4"/>
                </a:cxn>
                <a:cxn ang="0">
                  <a:pos x="13" y="6"/>
                </a:cxn>
                <a:cxn ang="0">
                  <a:pos x="13" y="9"/>
                </a:cxn>
              </a:cxnLst>
              <a:rect l="0" t="0" r="r" b="b"/>
              <a:pathLst>
                <a:path w="13" h="13">
                  <a:moveTo>
                    <a:pt x="13" y="9"/>
                  </a:moveTo>
                  <a:lnTo>
                    <a:pt x="12" y="10"/>
                  </a:lnTo>
                  <a:lnTo>
                    <a:pt x="9" y="13"/>
                  </a:lnTo>
                  <a:lnTo>
                    <a:pt x="5" y="13"/>
                  </a:lnTo>
                  <a:lnTo>
                    <a:pt x="1" y="9"/>
                  </a:lnTo>
                  <a:lnTo>
                    <a:pt x="0" y="4"/>
                  </a:lnTo>
                  <a:lnTo>
                    <a:pt x="3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2" y="4"/>
                  </a:lnTo>
                  <a:lnTo>
                    <a:pt x="13" y="6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1995" y="3600"/>
              <a:ext cx="8" cy="8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12" y="13"/>
                </a:cxn>
                <a:cxn ang="0">
                  <a:pos x="10" y="19"/>
                </a:cxn>
                <a:cxn ang="0">
                  <a:pos x="8" y="23"/>
                </a:cxn>
                <a:cxn ang="0">
                  <a:pos x="2" y="22"/>
                </a:cxn>
                <a:cxn ang="0">
                  <a:pos x="0" y="0"/>
                </a:cxn>
                <a:cxn ang="0">
                  <a:pos x="15" y="6"/>
                </a:cxn>
              </a:cxnLst>
              <a:rect l="0" t="0" r="r" b="b"/>
              <a:pathLst>
                <a:path w="15" h="23">
                  <a:moveTo>
                    <a:pt x="15" y="6"/>
                  </a:moveTo>
                  <a:lnTo>
                    <a:pt x="12" y="13"/>
                  </a:lnTo>
                  <a:lnTo>
                    <a:pt x="10" y="19"/>
                  </a:lnTo>
                  <a:lnTo>
                    <a:pt x="8" y="23"/>
                  </a:lnTo>
                  <a:lnTo>
                    <a:pt x="2" y="22"/>
                  </a:lnTo>
                  <a:lnTo>
                    <a:pt x="0" y="0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2015" y="3601"/>
              <a:ext cx="8" cy="6"/>
            </a:xfrm>
            <a:custGeom>
              <a:avLst/>
              <a:gdLst/>
              <a:ahLst/>
              <a:cxnLst>
                <a:cxn ang="0">
                  <a:pos x="16" y="7"/>
                </a:cxn>
                <a:cxn ang="0">
                  <a:pos x="17" y="12"/>
                </a:cxn>
                <a:cxn ang="0">
                  <a:pos x="16" y="16"/>
                </a:cxn>
                <a:cxn ang="0">
                  <a:pos x="14" y="19"/>
                </a:cxn>
                <a:cxn ang="0">
                  <a:pos x="11" y="20"/>
                </a:cxn>
                <a:cxn ang="0">
                  <a:pos x="0" y="20"/>
                </a:cxn>
                <a:cxn ang="0">
                  <a:pos x="8" y="0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3" y="8"/>
                </a:cxn>
                <a:cxn ang="0">
                  <a:pos x="16" y="7"/>
                </a:cxn>
              </a:cxnLst>
              <a:rect l="0" t="0" r="r" b="b"/>
              <a:pathLst>
                <a:path w="17" h="20">
                  <a:moveTo>
                    <a:pt x="16" y="7"/>
                  </a:moveTo>
                  <a:lnTo>
                    <a:pt x="17" y="12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1" y="20"/>
                  </a:lnTo>
                  <a:lnTo>
                    <a:pt x="0" y="20"/>
                  </a:lnTo>
                  <a:lnTo>
                    <a:pt x="8" y="0"/>
                  </a:lnTo>
                  <a:lnTo>
                    <a:pt x="10" y="3"/>
                  </a:lnTo>
                  <a:lnTo>
                    <a:pt x="11" y="7"/>
                  </a:lnTo>
                  <a:lnTo>
                    <a:pt x="13" y="8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1941" y="3603"/>
              <a:ext cx="7" cy="6"/>
            </a:xfrm>
            <a:custGeom>
              <a:avLst/>
              <a:gdLst/>
              <a:ahLst/>
              <a:cxnLst>
                <a:cxn ang="0">
                  <a:pos x="12" y="9"/>
                </a:cxn>
                <a:cxn ang="0">
                  <a:pos x="13" y="14"/>
                </a:cxn>
                <a:cxn ang="0">
                  <a:pos x="11" y="17"/>
                </a:cxn>
                <a:cxn ang="0">
                  <a:pos x="9" y="18"/>
                </a:cxn>
                <a:cxn ang="0">
                  <a:pos x="8" y="18"/>
                </a:cxn>
                <a:cxn ang="0">
                  <a:pos x="7" y="17"/>
                </a:cxn>
                <a:cxn ang="0">
                  <a:pos x="4" y="16"/>
                </a:cxn>
                <a:cxn ang="0">
                  <a:pos x="1" y="12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9" y="4"/>
                </a:cxn>
                <a:cxn ang="0">
                  <a:pos x="12" y="9"/>
                </a:cxn>
              </a:cxnLst>
              <a:rect l="0" t="0" r="r" b="b"/>
              <a:pathLst>
                <a:path w="13" h="18">
                  <a:moveTo>
                    <a:pt x="12" y="9"/>
                  </a:moveTo>
                  <a:lnTo>
                    <a:pt x="13" y="14"/>
                  </a:lnTo>
                  <a:lnTo>
                    <a:pt x="11" y="17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7" y="17"/>
                  </a:lnTo>
                  <a:lnTo>
                    <a:pt x="4" y="16"/>
                  </a:lnTo>
                  <a:lnTo>
                    <a:pt x="1" y="12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4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1982" y="3609"/>
              <a:ext cx="8" cy="8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7" y="21"/>
                </a:cxn>
                <a:cxn ang="0">
                  <a:pos x="10" y="22"/>
                </a:cxn>
                <a:cxn ang="0">
                  <a:pos x="3" y="20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5" y="2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7" y="11"/>
                </a:cxn>
              </a:cxnLst>
              <a:rect l="0" t="0" r="r" b="b"/>
              <a:pathLst>
                <a:path w="17" h="22">
                  <a:moveTo>
                    <a:pt x="17" y="11"/>
                  </a:moveTo>
                  <a:lnTo>
                    <a:pt x="17" y="21"/>
                  </a:lnTo>
                  <a:lnTo>
                    <a:pt x="10" y="22"/>
                  </a:lnTo>
                  <a:lnTo>
                    <a:pt x="3" y="20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" y="2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2006" y="3609"/>
              <a:ext cx="6" cy="9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0"/>
                </a:cxn>
                <a:cxn ang="0">
                  <a:pos x="13" y="17"/>
                </a:cxn>
                <a:cxn ang="0">
                  <a:pos x="0" y="27"/>
                </a:cxn>
              </a:cxnLst>
              <a:rect l="0" t="0" r="r" b="b"/>
              <a:pathLst>
                <a:path w="13" h="27">
                  <a:moveTo>
                    <a:pt x="0" y="27"/>
                  </a:moveTo>
                  <a:lnTo>
                    <a:pt x="0" y="0"/>
                  </a:lnTo>
                  <a:lnTo>
                    <a:pt x="13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2049" y="3613"/>
              <a:ext cx="4" cy="6"/>
            </a:xfrm>
            <a:custGeom>
              <a:avLst/>
              <a:gdLst/>
              <a:ahLst/>
              <a:cxnLst>
                <a:cxn ang="0">
                  <a:pos x="9" y="16"/>
                </a:cxn>
                <a:cxn ang="0">
                  <a:pos x="7" y="18"/>
                </a:cxn>
                <a:cxn ang="0">
                  <a:pos x="5" y="19"/>
                </a:cxn>
                <a:cxn ang="0">
                  <a:pos x="3" y="19"/>
                </a:cxn>
                <a:cxn ang="0">
                  <a:pos x="0" y="19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8" y="6"/>
                </a:cxn>
                <a:cxn ang="0">
                  <a:pos x="9" y="10"/>
                </a:cxn>
                <a:cxn ang="0">
                  <a:pos x="9" y="16"/>
                </a:cxn>
              </a:cxnLst>
              <a:rect l="0" t="0" r="r" b="b"/>
              <a:pathLst>
                <a:path w="9" h="19">
                  <a:moveTo>
                    <a:pt x="9" y="16"/>
                  </a:moveTo>
                  <a:lnTo>
                    <a:pt x="7" y="18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6"/>
                  </a:lnTo>
                  <a:lnTo>
                    <a:pt x="9" y="10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2023" y="3629"/>
              <a:ext cx="4" cy="7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6" y="18"/>
                </a:cxn>
                <a:cxn ang="0">
                  <a:pos x="4" y="19"/>
                </a:cxn>
                <a:cxn ang="0">
                  <a:pos x="2" y="19"/>
                </a:cxn>
                <a:cxn ang="0">
                  <a:pos x="0" y="19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7" y="6"/>
                </a:cxn>
                <a:cxn ang="0">
                  <a:pos x="8" y="10"/>
                </a:cxn>
                <a:cxn ang="0">
                  <a:pos x="8" y="16"/>
                </a:cxn>
              </a:cxnLst>
              <a:rect l="0" t="0" r="r" b="b"/>
              <a:pathLst>
                <a:path w="8" h="19">
                  <a:moveTo>
                    <a:pt x="8" y="16"/>
                  </a:moveTo>
                  <a:lnTo>
                    <a:pt x="6" y="18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0"/>
                  </a:lnTo>
                  <a:lnTo>
                    <a:pt x="4" y="2"/>
                  </a:lnTo>
                  <a:lnTo>
                    <a:pt x="7" y="6"/>
                  </a:lnTo>
                  <a:lnTo>
                    <a:pt x="8" y="10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2024" y="3647"/>
              <a:ext cx="4" cy="6"/>
            </a:xfrm>
            <a:custGeom>
              <a:avLst/>
              <a:gdLst/>
              <a:ahLst/>
              <a:cxnLst>
                <a:cxn ang="0">
                  <a:pos x="7" y="16"/>
                </a:cxn>
                <a:cxn ang="0">
                  <a:pos x="5" y="18"/>
                </a:cxn>
                <a:cxn ang="0">
                  <a:pos x="4" y="20"/>
                </a:cxn>
                <a:cxn ang="0">
                  <a:pos x="2" y="20"/>
                </a:cxn>
                <a:cxn ang="0">
                  <a:pos x="0" y="20"/>
                </a:cxn>
                <a:cxn ang="0">
                  <a:pos x="2" y="0"/>
                </a:cxn>
                <a:cxn ang="0">
                  <a:pos x="4" y="3"/>
                </a:cxn>
                <a:cxn ang="0">
                  <a:pos x="7" y="6"/>
                </a:cxn>
                <a:cxn ang="0">
                  <a:pos x="8" y="9"/>
                </a:cxn>
                <a:cxn ang="0">
                  <a:pos x="7" y="16"/>
                </a:cxn>
              </a:cxnLst>
              <a:rect l="0" t="0" r="r" b="b"/>
              <a:pathLst>
                <a:path w="8" h="20">
                  <a:moveTo>
                    <a:pt x="7" y="16"/>
                  </a:moveTo>
                  <a:lnTo>
                    <a:pt x="5" y="18"/>
                  </a:lnTo>
                  <a:lnTo>
                    <a:pt x="4" y="2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2" y="0"/>
                  </a:lnTo>
                  <a:lnTo>
                    <a:pt x="4" y="3"/>
                  </a:lnTo>
                  <a:lnTo>
                    <a:pt x="7" y="6"/>
                  </a:lnTo>
                  <a:lnTo>
                    <a:pt x="8" y="9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2089" y="3614"/>
              <a:ext cx="6" cy="5"/>
            </a:xfrm>
            <a:custGeom>
              <a:avLst/>
              <a:gdLst/>
              <a:ahLst/>
              <a:cxnLst>
                <a:cxn ang="0">
                  <a:pos x="5" y="16"/>
                </a:cxn>
                <a:cxn ang="0">
                  <a:pos x="0" y="0"/>
                </a:cxn>
                <a:cxn ang="0">
                  <a:pos x="12" y="7"/>
                </a:cxn>
                <a:cxn ang="0">
                  <a:pos x="5" y="16"/>
                </a:cxn>
              </a:cxnLst>
              <a:rect l="0" t="0" r="r" b="b"/>
              <a:pathLst>
                <a:path w="12" h="16">
                  <a:moveTo>
                    <a:pt x="5" y="16"/>
                  </a:moveTo>
                  <a:lnTo>
                    <a:pt x="0" y="0"/>
                  </a:lnTo>
                  <a:lnTo>
                    <a:pt x="12" y="7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1922" y="3619"/>
              <a:ext cx="6" cy="7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" y="20"/>
                </a:cxn>
                <a:cxn ang="0">
                  <a:pos x="0" y="1"/>
                </a:cxn>
                <a:cxn ang="0">
                  <a:pos x="5" y="0"/>
                </a:cxn>
                <a:cxn ang="0">
                  <a:pos x="8" y="2"/>
                </a:cxn>
                <a:cxn ang="0">
                  <a:pos x="10" y="7"/>
                </a:cxn>
                <a:cxn ang="0">
                  <a:pos x="13" y="11"/>
                </a:cxn>
              </a:cxnLst>
              <a:rect l="0" t="0" r="r" b="b"/>
              <a:pathLst>
                <a:path w="13" h="20">
                  <a:moveTo>
                    <a:pt x="13" y="11"/>
                  </a:moveTo>
                  <a:lnTo>
                    <a:pt x="8" y="20"/>
                  </a:lnTo>
                  <a:lnTo>
                    <a:pt x="0" y="1"/>
                  </a:lnTo>
                  <a:lnTo>
                    <a:pt x="5" y="0"/>
                  </a:lnTo>
                  <a:lnTo>
                    <a:pt x="8" y="2"/>
                  </a:lnTo>
                  <a:lnTo>
                    <a:pt x="10" y="7"/>
                  </a:lnTo>
                  <a:lnTo>
                    <a:pt x="13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1991" y="3619"/>
              <a:ext cx="8" cy="7"/>
            </a:xfrm>
            <a:custGeom>
              <a:avLst/>
              <a:gdLst/>
              <a:ahLst/>
              <a:cxnLst>
                <a:cxn ang="0">
                  <a:pos x="15" y="19"/>
                </a:cxn>
                <a:cxn ang="0">
                  <a:pos x="0" y="17"/>
                </a:cxn>
                <a:cxn ang="0">
                  <a:pos x="10" y="0"/>
                </a:cxn>
                <a:cxn ang="0">
                  <a:pos x="14" y="1"/>
                </a:cxn>
                <a:cxn ang="0">
                  <a:pos x="16" y="6"/>
                </a:cxn>
                <a:cxn ang="0">
                  <a:pos x="15" y="13"/>
                </a:cxn>
                <a:cxn ang="0">
                  <a:pos x="15" y="19"/>
                </a:cxn>
              </a:cxnLst>
              <a:rect l="0" t="0" r="r" b="b"/>
              <a:pathLst>
                <a:path w="16" h="19">
                  <a:moveTo>
                    <a:pt x="15" y="19"/>
                  </a:moveTo>
                  <a:lnTo>
                    <a:pt x="0" y="17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6" y="6"/>
                  </a:lnTo>
                  <a:lnTo>
                    <a:pt x="15" y="13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1999" y="3621"/>
              <a:ext cx="269" cy="191"/>
            </a:xfrm>
            <a:custGeom>
              <a:avLst/>
              <a:gdLst/>
              <a:ahLst/>
              <a:cxnLst>
                <a:cxn ang="0">
                  <a:pos x="341" y="23"/>
                </a:cxn>
                <a:cxn ang="0">
                  <a:pos x="357" y="67"/>
                </a:cxn>
                <a:cxn ang="0">
                  <a:pos x="374" y="109"/>
                </a:cxn>
                <a:cxn ang="0">
                  <a:pos x="388" y="154"/>
                </a:cxn>
                <a:cxn ang="0">
                  <a:pos x="401" y="193"/>
                </a:cxn>
                <a:cxn ang="0">
                  <a:pos x="409" y="227"/>
                </a:cxn>
                <a:cxn ang="0">
                  <a:pos x="400" y="234"/>
                </a:cxn>
                <a:cxn ang="0">
                  <a:pos x="375" y="233"/>
                </a:cxn>
                <a:cxn ang="0">
                  <a:pos x="350" y="228"/>
                </a:cxn>
                <a:cxn ang="0">
                  <a:pos x="326" y="220"/>
                </a:cxn>
                <a:cxn ang="0">
                  <a:pos x="301" y="211"/>
                </a:cxn>
                <a:cxn ang="0">
                  <a:pos x="275" y="203"/>
                </a:cxn>
                <a:cxn ang="0">
                  <a:pos x="250" y="196"/>
                </a:cxn>
                <a:cxn ang="0">
                  <a:pos x="223" y="192"/>
                </a:cxn>
                <a:cxn ang="0">
                  <a:pos x="204" y="192"/>
                </a:cxn>
                <a:cxn ang="0">
                  <a:pos x="195" y="188"/>
                </a:cxn>
                <a:cxn ang="0">
                  <a:pos x="187" y="184"/>
                </a:cxn>
                <a:cxn ang="0">
                  <a:pos x="178" y="185"/>
                </a:cxn>
                <a:cxn ang="0">
                  <a:pos x="188" y="208"/>
                </a:cxn>
                <a:cxn ang="0">
                  <a:pos x="219" y="217"/>
                </a:cxn>
                <a:cxn ang="0">
                  <a:pos x="251" y="229"/>
                </a:cxn>
                <a:cxn ang="0">
                  <a:pos x="281" y="242"/>
                </a:cxn>
                <a:cxn ang="0">
                  <a:pos x="313" y="255"/>
                </a:cxn>
                <a:cxn ang="0">
                  <a:pos x="343" y="266"/>
                </a:cxn>
                <a:cxn ang="0">
                  <a:pos x="375" y="274"/>
                </a:cxn>
                <a:cxn ang="0">
                  <a:pos x="407" y="278"/>
                </a:cxn>
                <a:cxn ang="0">
                  <a:pos x="441" y="274"/>
                </a:cxn>
                <a:cxn ang="0">
                  <a:pos x="463" y="278"/>
                </a:cxn>
                <a:cxn ang="0">
                  <a:pos x="485" y="322"/>
                </a:cxn>
                <a:cxn ang="0">
                  <a:pos x="507" y="367"/>
                </a:cxn>
                <a:cxn ang="0">
                  <a:pos x="528" y="412"/>
                </a:cxn>
                <a:cxn ang="0">
                  <a:pos x="524" y="455"/>
                </a:cxn>
                <a:cxn ang="0">
                  <a:pos x="492" y="491"/>
                </a:cxn>
                <a:cxn ang="0">
                  <a:pos x="454" y="524"/>
                </a:cxn>
                <a:cxn ang="0">
                  <a:pos x="418" y="556"/>
                </a:cxn>
                <a:cxn ang="0">
                  <a:pos x="380" y="556"/>
                </a:cxn>
                <a:cxn ang="0">
                  <a:pos x="337" y="518"/>
                </a:cxn>
                <a:cxn ang="0">
                  <a:pos x="296" y="476"/>
                </a:cxn>
                <a:cxn ang="0">
                  <a:pos x="254" y="435"/>
                </a:cxn>
                <a:cxn ang="0">
                  <a:pos x="211" y="397"/>
                </a:cxn>
                <a:cxn ang="0">
                  <a:pos x="167" y="359"/>
                </a:cxn>
                <a:cxn ang="0">
                  <a:pos x="120" y="326"/>
                </a:cxn>
                <a:cxn ang="0">
                  <a:pos x="70" y="299"/>
                </a:cxn>
                <a:cxn ang="0">
                  <a:pos x="40" y="278"/>
                </a:cxn>
                <a:cxn ang="0">
                  <a:pos x="27" y="265"/>
                </a:cxn>
                <a:cxn ang="0">
                  <a:pos x="14" y="255"/>
                </a:cxn>
                <a:cxn ang="0">
                  <a:pos x="4" y="241"/>
                </a:cxn>
                <a:cxn ang="0">
                  <a:pos x="10" y="223"/>
                </a:cxn>
                <a:cxn ang="0">
                  <a:pos x="32" y="205"/>
                </a:cxn>
                <a:cxn ang="0">
                  <a:pos x="56" y="188"/>
                </a:cxn>
                <a:cxn ang="0">
                  <a:pos x="81" y="169"/>
                </a:cxn>
                <a:cxn ang="0">
                  <a:pos x="171" y="55"/>
                </a:cxn>
                <a:cxn ang="0">
                  <a:pos x="189" y="51"/>
                </a:cxn>
                <a:cxn ang="0">
                  <a:pos x="209" y="45"/>
                </a:cxn>
                <a:cxn ang="0">
                  <a:pos x="229" y="37"/>
                </a:cxn>
                <a:cxn ang="0">
                  <a:pos x="250" y="27"/>
                </a:cxn>
                <a:cxn ang="0">
                  <a:pos x="271" y="18"/>
                </a:cxn>
                <a:cxn ang="0">
                  <a:pos x="292" y="10"/>
                </a:cxn>
                <a:cxn ang="0">
                  <a:pos x="314" y="4"/>
                </a:cxn>
                <a:cxn ang="0">
                  <a:pos x="335" y="0"/>
                </a:cxn>
              </a:cxnLst>
              <a:rect l="0" t="0" r="r" b="b"/>
              <a:pathLst>
                <a:path w="538" h="574">
                  <a:moveTo>
                    <a:pt x="335" y="0"/>
                  </a:moveTo>
                  <a:lnTo>
                    <a:pt x="341" y="23"/>
                  </a:lnTo>
                  <a:lnTo>
                    <a:pt x="349" y="45"/>
                  </a:lnTo>
                  <a:lnTo>
                    <a:pt x="357" y="67"/>
                  </a:lnTo>
                  <a:lnTo>
                    <a:pt x="366" y="87"/>
                  </a:lnTo>
                  <a:lnTo>
                    <a:pt x="374" y="109"/>
                  </a:lnTo>
                  <a:lnTo>
                    <a:pt x="382" y="131"/>
                  </a:lnTo>
                  <a:lnTo>
                    <a:pt x="388" y="154"/>
                  </a:lnTo>
                  <a:lnTo>
                    <a:pt x="394" y="179"/>
                  </a:lnTo>
                  <a:lnTo>
                    <a:pt x="401" y="193"/>
                  </a:lnTo>
                  <a:lnTo>
                    <a:pt x="406" y="210"/>
                  </a:lnTo>
                  <a:lnTo>
                    <a:pt x="409" y="227"/>
                  </a:lnTo>
                  <a:lnTo>
                    <a:pt x="412" y="234"/>
                  </a:lnTo>
                  <a:lnTo>
                    <a:pt x="400" y="234"/>
                  </a:lnTo>
                  <a:lnTo>
                    <a:pt x="387" y="234"/>
                  </a:lnTo>
                  <a:lnTo>
                    <a:pt x="375" y="233"/>
                  </a:lnTo>
                  <a:lnTo>
                    <a:pt x="363" y="230"/>
                  </a:lnTo>
                  <a:lnTo>
                    <a:pt x="350" y="228"/>
                  </a:lnTo>
                  <a:lnTo>
                    <a:pt x="338" y="224"/>
                  </a:lnTo>
                  <a:lnTo>
                    <a:pt x="326" y="220"/>
                  </a:lnTo>
                  <a:lnTo>
                    <a:pt x="314" y="215"/>
                  </a:lnTo>
                  <a:lnTo>
                    <a:pt x="301" y="211"/>
                  </a:lnTo>
                  <a:lnTo>
                    <a:pt x="288" y="207"/>
                  </a:lnTo>
                  <a:lnTo>
                    <a:pt x="275" y="203"/>
                  </a:lnTo>
                  <a:lnTo>
                    <a:pt x="263" y="199"/>
                  </a:lnTo>
                  <a:lnTo>
                    <a:pt x="250" y="196"/>
                  </a:lnTo>
                  <a:lnTo>
                    <a:pt x="237" y="194"/>
                  </a:lnTo>
                  <a:lnTo>
                    <a:pt x="223" y="192"/>
                  </a:lnTo>
                  <a:lnTo>
                    <a:pt x="209" y="192"/>
                  </a:lnTo>
                  <a:lnTo>
                    <a:pt x="204" y="192"/>
                  </a:lnTo>
                  <a:lnTo>
                    <a:pt x="200" y="189"/>
                  </a:lnTo>
                  <a:lnTo>
                    <a:pt x="195" y="188"/>
                  </a:lnTo>
                  <a:lnTo>
                    <a:pt x="191" y="185"/>
                  </a:lnTo>
                  <a:lnTo>
                    <a:pt x="187" y="184"/>
                  </a:lnTo>
                  <a:lnTo>
                    <a:pt x="182" y="184"/>
                  </a:lnTo>
                  <a:lnTo>
                    <a:pt x="178" y="185"/>
                  </a:lnTo>
                  <a:lnTo>
                    <a:pt x="173" y="189"/>
                  </a:lnTo>
                  <a:lnTo>
                    <a:pt x="188" y="208"/>
                  </a:lnTo>
                  <a:lnTo>
                    <a:pt x="204" y="212"/>
                  </a:lnTo>
                  <a:lnTo>
                    <a:pt x="219" y="217"/>
                  </a:lnTo>
                  <a:lnTo>
                    <a:pt x="236" y="223"/>
                  </a:lnTo>
                  <a:lnTo>
                    <a:pt x="251" y="229"/>
                  </a:lnTo>
                  <a:lnTo>
                    <a:pt x="266" y="236"/>
                  </a:lnTo>
                  <a:lnTo>
                    <a:pt x="281" y="242"/>
                  </a:lnTo>
                  <a:lnTo>
                    <a:pt x="297" y="248"/>
                  </a:lnTo>
                  <a:lnTo>
                    <a:pt x="313" y="255"/>
                  </a:lnTo>
                  <a:lnTo>
                    <a:pt x="328" y="261"/>
                  </a:lnTo>
                  <a:lnTo>
                    <a:pt x="343" y="266"/>
                  </a:lnTo>
                  <a:lnTo>
                    <a:pt x="359" y="270"/>
                  </a:lnTo>
                  <a:lnTo>
                    <a:pt x="375" y="274"/>
                  </a:lnTo>
                  <a:lnTo>
                    <a:pt x="391" y="277"/>
                  </a:lnTo>
                  <a:lnTo>
                    <a:pt x="407" y="278"/>
                  </a:lnTo>
                  <a:lnTo>
                    <a:pt x="423" y="277"/>
                  </a:lnTo>
                  <a:lnTo>
                    <a:pt x="441" y="274"/>
                  </a:lnTo>
                  <a:lnTo>
                    <a:pt x="451" y="257"/>
                  </a:lnTo>
                  <a:lnTo>
                    <a:pt x="463" y="278"/>
                  </a:lnTo>
                  <a:lnTo>
                    <a:pt x="474" y="299"/>
                  </a:lnTo>
                  <a:lnTo>
                    <a:pt x="485" y="322"/>
                  </a:lnTo>
                  <a:lnTo>
                    <a:pt x="497" y="344"/>
                  </a:lnTo>
                  <a:lnTo>
                    <a:pt x="507" y="367"/>
                  </a:lnTo>
                  <a:lnTo>
                    <a:pt x="517" y="390"/>
                  </a:lnTo>
                  <a:lnTo>
                    <a:pt x="528" y="412"/>
                  </a:lnTo>
                  <a:lnTo>
                    <a:pt x="538" y="434"/>
                  </a:lnTo>
                  <a:lnTo>
                    <a:pt x="524" y="455"/>
                  </a:lnTo>
                  <a:lnTo>
                    <a:pt x="509" y="474"/>
                  </a:lnTo>
                  <a:lnTo>
                    <a:pt x="492" y="491"/>
                  </a:lnTo>
                  <a:lnTo>
                    <a:pt x="473" y="507"/>
                  </a:lnTo>
                  <a:lnTo>
                    <a:pt x="454" y="524"/>
                  </a:lnTo>
                  <a:lnTo>
                    <a:pt x="436" y="540"/>
                  </a:lnTo>
                  <a:lnTo>
                    <a:pt x="418" y="556"/>
                  </a:lnTo>
                  <a:lnTo>
                    <a:pt x="402" y="574"/>
                  </a:lnTo>
                  <a:lnTo>
                    <a:pt x="380" y="556"/>
                  </a:lnTo>
                  <a:lnTo>
                    <a:pt x="358" y="537"/>
                  </a:lnTo>
                  <a:lnTo>
                    <a:pt x="337" y="518"/>
                  </a:lnTo>
                  <a:lnTo>
                    <a:pt x="316" y="497"/>
                  </a:lnTo>
                  <a:lnTo>
                    <a:pt x="296" y="476"/>
                  </a:lnTo>
                  <a:lnTo>
                    <a:pt x="274" y="456"/>
                  </a:lnTo>
                  <a:lnTo>
                    <a:pt x="254" y="435"/>
                  </a:lnTo>
                  <a:lnTo>
                    <a:pt x="233" y="416"/>
                  </a:lnTo>
                  <a:lnTo>
                    <a:pt x="211" y="397"/>
                  </a:lnTo>
                  <a:lnTo>
                    <a:pt x="189" y="377"/>
                  </a:lnTo>
                  <a:lnTo>
                    <a:pt x="167" y="359"/>
                  </a:lnTo>
                  <a:lnTo>
                    <a:pt x="144" y="342"/>
                  </a:lnTo>
                  <a:lnTo>
                    <a:pt x="120" y="326"/>
                  </a:lnTo>
                  <a:lnTo>
                    <a:pt x="95" y="312"/>
                  </a:lnTo>
                  <a:lnTo>
                    <a:pt x="70" y="299"/>
                  </a:lnTo>
                  <a:lnTo>
                    <a:pt x="44" y="287"/>
                  </a:lnTo>
                  <a:lnTo>
                    <a:pt x="40" y="278"/>
                  </a:lnTo>
                  <a:lnTo>
                    <a:pt x="33" y="272"/>
                  </a:lnTo>
                  <a:lnTo>
                    <a:pt x="27" y="265"/>
                  </a:lnTo>
                  <a:lnTo>
                    <a:pt x="21" y="260"/>
                  </a:lnTo>
                  <a:lnTo>
                    <a:pt x="14" y="255"/>
                  </a:lnTo>
                  <a:lnTo>
                    <a:pt x="9" y="248"/>
                  </a:lnTo>
                  <a:lnTo>
                    <a:pt x="4" y="241"/>
                  </a:lnTo>
                  <a:lnTo>
                    <a:pt x="0" y="232"/>
                  </a:lnTo>
                  <a:lnTo>
                    <a:pt x="10" y="223"/>
                  </a:lnTo>
                  <a:lnTo>
                    <a:pt x="21" y="214"/>
                  </a:lnTo>
                  <a:lnTo>
                    <a:pt x="32" y="205"/>
                  </a:lnTo>
                  <a:lnTo>
                    <a:pt x="44" y="197"/>
                  </a:lnTo>
                  <a:lnTo>
                    <a:pt x="56" y="188"/>
                  </a:lnTo>
                  <a:lnTo>
                    <a:pt x="68" y="179"/>
                  </a:lnTo>
                  <a:lnTo>
                    <a:pt x="81" y="169"/>
                  </a:lnTo>
                  <a:lnTo>
                    <a:pt x="93" y="156"/>
                  </a:lnTo>
                  <a:lnTo>
                    <a:pt x="171" y="55"/>
                  </a:lnTo>
                  <a:lnTo>
                    <a:pt x="180" y="54"/>
                  </a:lnTo>
                  <a:lnTo>
                    <a:pt x="189" y="51"/>
                  </a:lnTo>
                  <a:lnTo>
                    <a:pt x="199" y="49"/>
                  </a:lnTo>
                  <a:lnTo>
                    <a:pt x="209" y="45"/>
                  </a:lnTo>
                  <a:lnTo>
                    <a:pt x="219" y="41"/>
                  </a:lnTo>
                  <a:lnTo>
                    <a:pt x="229" y="37"/>
                  </a:lnTo>
                  <a:lnTo>
                    <a:pt x="240" y="32"/>
                  </a:lnTo>
                  <a:lnTo>
                    <a:pt x="250" y="27"/>
                  </a:lnTo>
                  <a:lnTo>
                    <a:pt x="260" y="23"/>
                  </a:lnTo>
                  <a:lnTo>
                    <a:pt x="271" y="18"/>
                  </a:lnTo>
                  <a:lnTo>
                    <a:pt x="281" y="14"/>
                  </a:lnTo>
                  <a:lnTo>
                    <a:pt x="292" y="10"/>
                  </a:lnTo>
                  <a:lnTo>
                    <a:pt x="303" y="6"/>
                  </a:lnTo>
                  <a:lnTo>
                    <a:pt x="314" y="4"/>
                  </a:lnTo>
                  <a:lnTo>
                    <a:pt x="324" y="1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2035" y="3621"/>
              <a:ext cx="8" cy="7"/>
            </a:xfrm>
            <a:custGeom>
              <a:avLst/>
              <a:gdLst/>
              <a:ahLst/>
              <a:cxnLst>
                <a:cxn ang="0">
                  <a:pos x="5" y="23"/>
                </a:cxn>
                <a:cxn ang="0">
                  <a:pos x="6" y="18"/>
                </a:cxn>
                <a:cxn ang="0">
                  <a:pos x="5" y="14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5" y="0"/>
                </a:cxn>
                <a:cxn ang="0">
                  <a:pos x="15" y="15"/>
                </a:cxn>
                <a:cxn ang="0">
                  <a:pos x="5" y="23"/>
                </a:cxn>
              </a:cxnLst>
              <a:rect l="0" t="0" r="r" b="b"/>
              <a:pathLst>
                <a:path w="15" h="23">
                  <a:moveTo>
                    <a:pt x="5" y="23"/>
                  </a:moveTo>
                  <a:lnTo>
                    <a:pt x="6" y="18"/>
                  </a:lnTo>
                  <a:lnTo>
                    <a:pt x="5" y="14"/>
                  </a:lnTo>
                  <a:lnTo>
                    <a:pt x="2" y="10"/>
                  </a:lnTo>
                  <a:lnTo>
                    <a:pt x="0" y="6"/>
                  </a:lnTo>
                  <a:lnTo>
                    <a:pt x="5" y="0"/>
                  </a:lnTo>
                  <a:lnTo>
                    <a:pt x="15" y="15"/>
                  </a:lnTo>
                  <a:lnTo>
                    <a:pt x="5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2015" y="3621"/>
              <a:ext cx="6" cy="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1" y="15"/>
                </a:cxn>
                <a:cxn ang="0">
                  <a:pos x="7" y="16"/>
                </a:cxn>
                <a:cxn ang="0">
                  <a:pos x="2" y="16"/>
                </a:cxn>
                <a:cxn ang="0">
                  <a:pos x="0" y="11"/>
                </a:cxn>
                <a:cxn ang="0">
                  <a:pos x="2" y="3"/>
                </a:cxn>
                <a:cxn ang="0">
                  <a:pos x="8" y="0"/>
                </a:cxn>
                <a:cxn ang="0">
                  <a:pos x="12" y="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lnTo>
                    <a:pt x="11" y="15"/>
                  </a:lnTo>
                  <a:lnTo>
                    <a:pt x="7" y="16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2" y="3"/>
                  </a:lnTo>
                  <a:lnTo>
                    <a:pt x="8" y="0"/>
                  </a:lnTo>
                  <a:lnTo>
                    <a:pt x="12" y="3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1990" y="3666"/>
              <a:ext cx="7" cy="5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1" y="14"/>
                </a:cxn>
                <a:cxn ang="0">
                  <a:pos x="7" y="16"/>
                </a:cxn>
                <a:cxn ang="0">
                  <a:pos x="2" y="16"/>
                </a:cxn>
                <a:cxn ang="0">
                  <a:pos x="0" y="11"/>
                </a:cxn>
                <a:cxn ang="0">
                  <a:pos x="2" y="3"/>
                </a:cxn>
                <a:cxn ang="0">
                  <a:pos x="7" y="0"/>
                </a:cxn>
                <a:cxn ang="0">
                  <a:pos x="12" y="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lnTo>
                    <a:pt x="11" y="14"/>
                  </a:lnTo>
                  <a:lnTo>
                    <a:pt x="7" y="16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2" y="3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1949" y="3615"/>
              <a:ext cx="7" cy="4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8" y="13"/>
                </a:cxn>
                <a:cxn ang="0">
                  <a:pos x="4" y="12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4" y="1"/>
                </a:cxn>
                <a:cxn ang="0">
                  <a:pos x="11" y="0"/>
                </a:cxn>
                <a:cxn ang="0">
                  <a:pos x="15" y="1"/>
                </a:cxn>
                <a:cxn ang="0">
                  <a:pos x="14" y="8"/>
                </a:cxn>
              </a:cxnLst>
              <a:rect l="0" t="0" r="r" b="b"/>
              <a:pathLst>
                <a:path w="15" h="13">
                  <a:moveTo>
                    <a:pt x="14" y="8"/>
                  </a:moveTo>
                  <a:lnTo>
                    <a:pt x="8" y="13"/>
                  </a:lnTo>
                  <a:lnTo>
                    <a:pt x="4" y="12"/>
                  </a:lnTo>
                  <a:lnTo>
                    <a:pt x="1" y="6"/>
                  </a:lnTo>
                  <a:lnTo>
                    <a:pt x="0" y="4"/>
                  </a:lnTo>
                  <a:lnTo>
                    <a:pt x="4" y="1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2076" y="3621"/>
              <a:ext cx="9" cy="9"/>
            </a:xfrm>
            <a:custGeom>
              <a:avLst/>
              <a:gdLst/>
              <a:ahLst/>
              <a:cxnLst>
                <a:cxn ang="0">
                  <a:pos x="19" y="13"/>
                </a:cxn>
                <a:cxn ang="0">
                  <a:pos x="16" y="17"/>
                </a:cxn>
                <a:cxn ang="0">
                  <a:pos x="13" y="22"/>
                </a:cxn>
                <a:cxn ang="0">
                  <a:pos x="8" y="25"/>
                </a:cxn>
                <a:cxn ang="0">
                  <a:pos x="0" y="24"/>
                </a:cxn>
                <a:cxn ang="0">
                  <a:pos x="3" y="0"/>
                </a:cxn>
                <a:cxn ang="0">
                  <a:pos x="19" y="13"/>
                </a:cxn>
              </a:cxnLst>
              <a:rect l="0" t="0" r="r" b="b"/>
              <a:pathLst>
                <a:path w="19" h="25">
                  <a:moveTo>
                    <a:pt x="19" y="13"/>
                  </a:moveTo>
                  <a:lnTo>
                    <a:pt x="16" y="17"/>
                  </a:lnTo>
                  <a:lnTo>
                    <a:pt x="13" y="22"/>
                  </a:lnTo>
                  <a:lnTo>
                    <a:pt x="8" y="25"/>
                  </a:lnTo>
                  <a:lnTo>
                    <a:pt x="0" y="24"/>
                  </a:lnTo>
                  <a:lnTo>
                    <a:pt x="3" y="0"/>
                  </a:lnTo>
                  <a:lnTo>
                    <a:pt x="19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1911" y="3626"/>
              <a:ext cx="8" cy="8"/>
            </a:xfrm>
            <a:custGeom>
              <a:avLst/>
              <a:gdLst/>
              <a:ahLst/>
              <a:cxnLst>
                <a:cxn ang="0">
                  <a:pos x="17" y="21"/>
                </a:cxn>
                <a:cxn ang="0">
                  <a:pos x="14" y="22"/>
                </a:cxn>
                <a:cxn ang="0">
                  <a:pos x="11" y="23"/>
                </a:cxn>
                <a:cxn ang="0">
                  <a:pos x="8" y="25"/>
                </a:cxn>
                <a:cxn ang="0">
                  <a:pos x="5" y="23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3" y="7"/>
                </a:cxn>
                <a:cxn ang="0">
                  <a:pos x="5" y="0"/>
                </a:cxn>
                <a:cxn ang="0">
                  <a:pos x="17" y="21"/>
                </a:cxn>
              </a:cxnLst>
              <a:rect l="0" t="0" r="r" b="b"/>
              <a:pathLst>
                <a:path w="17" h="25">
                  <a:moveTo>
                    <a:pt x="17" y="21"/>
                  </a:moveTo>
                  <a:lnTo>
                    <a:pt x="14" y="22"/>
                  </a:lnTo>
                  <a:lnTo>
                    <a:pt x="11" y="23"/>
                  </a:lnTo>
                  <a:lnTo>
                    <a:pt x="8" y="25"/>
                  </a:lnTo>
                  <a:lnTo>
                    <a:pt x="5" y="23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0"/>
                  </a:lnTo>
                  <a:lnTo>
                    <a:pt x="17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1964" y="3626"/>
              <a:ext cx="5" cy="5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6"/>
                </a:cxn>
                <a:cxn ang="0">
                  <a:pos x="0" y="9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6" y="0"/>
                </a:cxn>
                <a:cxn ang="0">
                  <a:pos x="7" y="3"/>
                </a:cxn>
                <a:cxn ang="0">
                  <a:pos x="9" y="8"/>
                </a:cxn>
                <a:cxn ang="0">
                  <a:pos x="10" y="13"/>
                </a:cxn>
                <a:cxn ang="0">
                  <a:pos x="6" y="17"/>
                </a:cxn>
              </a:cxnLst>
              <a:rect l="0" t="0" r="r" b="b"/>
              <a:pathLst>
                <a:path w="10" h="17">
                  <a:moveTo>
                    <a:pt x="6" y="17"/>
                  </a:moveTo>
                  <a:lnTo>
                    <a:pt x="1" y="16"/>
                  </a:lnTo>
                  <a:lnTo>
                    <a:pt x="0" y="9"/>
                  </a:lnTo>
                  <a:lnTo>
                    <a:pt x="1" y="3"/>
                  </a:lnTo>
                  <a:lnTo>
                    <a:pt x="1" y="0"/>
                  </a:lnTo>
                  <a:lnTo>
                    <a:pt x="6" y="0"/>
                  </a:lnTo>
                  <a:lnTo>
                    <a:pt x="7" y="3"/>
                  </a:lnTo>
                  <a:lnTo>
                    <a:pt x="9" y="8"/>
                  </a:lnTo>
                  <a:lnTo>
                    <a:pt x="10" y="13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1976" y="3664"/>
              <a:ext cx="5" cy="6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6"/>
                </a:cxn>
                <a:cxn ang="0">
                  <a:pos x="0" y="9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6" y="0"/>
                </a:cxn>
                <a:cxn ang="0">
                  <a:pos x="7" y="3"/>
                </a:cxn>
                <a:cxn ang="0">
                  <a:pos x="9" y="8"/>
                </a:cxn>
                <a:cxn ang="0">
                  <a:pos x="10" y="13"/>
                </a:cxn>
                <a:cxn ang="0">
                  <a:pos x="6" y="17"/>
                </a:cxn>
              </a:cxnLst>
              <a:rect l="0" t="0" r="r" b="b"/>
              <a:pathLst>
                <a:path w="10" h="17">
                  <a:moveTo>
                    <a:pt x="6" y="17"/>
                  </a:moveTo>
                  <a:lnTo>
                    <a:pt x="1" y="16"/>
                  </a:lnTo>
                  <a:lnTo>
                    <a:pt x="0" y="9"/>
                  </a:lnTo>
                  <a:lnTo>
                    <a:pt x="1" y="3"/>
                  </a:lnTo>
                  <a:lnTo>
                    <a:pt x="1" y="0"/>
                  </a:lnTo>
                  <a:lnTo>
                    <a:pt x="6" y="0"/>
                  </a:lnTo>
                  <a:lnTo>
                    <a:pt x="7" y="3"/>
                  </a:lnTo>
                  <a:lnTo>
                    <a:pt x="9" y="8"/>
                  </a:lnTo>
                  <a:lnTo>
                    <a:pt x="10" y="13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2003" y="3628"/>
              <a:ext cx="6" cy="8"/>
            </a:xfrm>
            <a:custGeom>
              <a:avLst/>
              <a:gdLst/>
              <a:ahLst/>
              <a:cxnLst>
                <a:cxn ang="0">
                  <a:pos x="11" y="22"/>
                </a:cxn>
                <a:cxn ang="0">
                  <a:pos x="7" y="23"/>
                </a:cxn>
                <a:cxn ang="0">
                  <a:pos x="4" y="21"/>
                </a:cxn>
                <a:cxn ang="0">
                  <a:pos x="2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2" y="4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2" y="3"/>
                </a:cxn>
                <a:cxn ang="0">
                  <a:pos x="13" y="9"/>
                </a:cxn>
                <a:cxn ang="0">
                  <a:pos x="13" y="17"/>
                </a:cxn>
                <a:cxn ang="0">
                  <a:pos x="11" y="22"/>
                </a:cxn>
              </a:cxnLst>
              <a:rect l="0" t="0" r="r" b="b"/>
              <a:pathLst>
                <a:path w="13" h="23">
                  <a:moveTo>
                    <a:pt x="11" y="22"/>
                  </a:moveTo>
                  <a:lnTo>
                    <a:pt x="7" y="23"/>
                  </a:lnTo>
                  <a:lnTo>
                    <a:pt x="4" y="21"/>
                  </a:lnTo>
                  <a:lnTo>
                    <a:pt x="2" y="17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2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2" y="3"/>
                  </a:lnTo>
                  <a:lnTo>
                    <a:pt x="13" y="9"/>
                  </a:lnTo>
                  <a:lnTo>
                    <a:pt x="13" y="17"/>
                  </a:lnTo>
                  <a:lnTo>
                    <a:pt x="11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2068" y="3631"/>
              <a:ext cx="6" cy="7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9" y="14"/>
                </a:cxn>
                <a:cxn ang="0">
                  <a:pos x="6" y="17"/>
                </a:cxn>
                <a:cxn ang="0">
                  <a:pos x="3" y="19"/>
                </a:cxn>
                <a:cxn ang="0">
                  <a:pos x="0" y="19"/>
                </a:cxn>
                <a:cxn ang="0">
                  <a:pos x="2" y="0"/>
                </a:cxn>
                <a:cxn ang="0">
                  <a:pos x="12" y="10"/>
                </a:cxn>
              </a:cxnLst>
              <a:rect l="0" t="0" r="r" b="b"/>
              <a:pathLst>
                <a:path w="12" h="19">
                  <a:moveTo>
                    <a:pt x="12" y="10"/>
                  </a:moveTo>
                  <a:lnTo>
                    <a:pt x="9" y="14"/>
                  </a:lnTo>
                  <a:lnTo>
                    <a:pt x="6" y="17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2" y="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1954" y="3633"/>
              <a:ext cx="5" cy="6"/>
            </a:xfrm>
            <a:custGeom>
              <a:avLst/>
              <a:gdLst/>
              <a:ahLst/>
              <a:cxnLst>
                <a:cxn ang="0">
                  <a:pos x="7" y="17"/>
                </a:cxn>
                <a:cxn ang="0">
                  <a:pos x="3" y="16"/>
                </a:cxn>
                <a:cxn ang="0">
                  <a:pos x="1" y="9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8" y="3"/>
                </a:cxn>
                <a:cxn ang="0">
                  <a:pos x="10" y="7"/>
                </a:cxn>
                <a:cxn ang="0">
                  <a:pos x="10" y="13"/>
                </a:cxn>
                <a:cxn ang="0">
                  <a:pos x="7" y="17"/>
                </a:cxn>
              </a:cxnLst>
              <a:rect l="0" t="0" r="r" b="b"/>
              <a:pathLst>
                <a:path w="10" h="17">
                  <a:moveTo>
                    <a:pt x="7" y="17"/>
                  </a:moveTo>
                  <a:lnTo>
                    <a:pt x="3" y="16"/>
                  </a:lnTo>
                  <a:lnTo>
                    <a:pt x="1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7" y="0"/>
                  </a:lnTo>
                  <a:lnTo>
                    <a:pt x="8" y="3"/>
                  </a:lnTo>
                  <a:lnTo>
                    <a:pt x="10" y="7"/>
                  </a:lnTo>
                  <a:lnTo>
                    <a:pt x="10" y="13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1922" y="3637"/>
              <a:ext cx="5" cy="5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4" y="15"/>
                </a:cxn>
                <a:cxn ang="0">
                  <a:pos x="1" y="9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9" y="2"/>
                </a:cxn>
                <a:cxn ang="0">
                  <a:pos x="10" y="6"/>
                </a:cxn>
                <a:cxn ang="0">
                  <a:pos x="11" y="13"/>
                </a:cxn>
                <a:cxn ang="0">
                  <a:pos x="8" y="16"/>
                </a:cxn>
              </a:cxnLst>
              <a:rect l="0" t="0" r="r" b="b"/>
              <a:pathLst>
                <a:path w="11" h="16">
                  <a:moveTo>
                    <a:pt x="8" y="16"/>
                  </a:moveTo>
                  <a:lnTo>
                    <a:pt x="4" y="15"/>
                  </a:lnTo>
                  <a:lnTo>
                    <a:pt x="1" y="9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9" y="2"/>
                  </a:lnTo>
                  <a:lnTo>
                    <a:pt x="10" y="6"/>
                  </a:lnTo>
                  <a:lnTo>
                    <a:pt x="11" y="13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1974" y="3635"/>
              <a:ext cx="6" cy="6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0" y="11"/>
                </a:cxn>
                <a:cxn ang="0">
                  <a:pos x="9" y="16"/>
                </a:cxn>
                <a:cxn ang="0">
                  <a:pos x="6" y="18"/>
                </a:cxn>
                <a:cxn ang="0">
                  <a:pos x="0" y="20"/>
                </a:cxn>
                <a:cxn ang="0">
                  <a:pos x="0" y="0"/>
                </a:cxn>
                <a:cxn ang="0">
                  <a:pos x="12" y="3"/>
                </a:cxn>
              </a:cxnLst>
              <a:rect l="0" t="0" r="r" b="b"/>
              <a:pathLst>
                <a:path w="12" h="20">
                  <a:moveTo>
                    <a:pt x="12" y="3"/>
                  </a:moveTo>
                  <a:lnTo>
                    <a:pt x="10" y="11"/>
                  </a:lnTo>
                  <a:lnTo>
                    <a:pt x="9" y="16"/>
                  </a:lnTo>
                  <a:lnTo>
                    <a:pt x="6" y="18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1994" y="3651"/>
              <a:ext cx="6" cy="7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12"/>
                </a:cxn>
                <a:cxn ang="0">
                  <a:pos x="10" y="17"/>
                </a:cxn>
                <a:cxn ang="0">
                  <a:pos x="7" y="20"/>
                </a:cxn>
                <a:cxn ang="0">
                  <a:pos x="0" y="20"/>
                </a:cxn>
                <a:cxn ang="0">
                  <a:pos x="0" y="0"/>
                </a:cxn>
                <a:cxn ang="0">
                  <a:pos x="13" y="4"/>
                </a:cxn>
              </a:cxnLst>
              <a:rect l="0" t="0" r="r" b="b"/>
              <a:pathLst>
                <a:path w="13" h="20">
                  <a:moveTo>
                    <a:pt x="13" y="4"/>
                  </a:moveTo>
                  <a:lnTo>
                    <a:pt x="11" y="12"/>
                  </a:lnTo>
                  <a:lnTo>
                    <a:pt x="10" y="17"/>
                  </a:lnTo>
                  <a:lnTo>
                    <a:pt x="7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1991" y="3636"/>
              <a:ext cx="7" cy="5"/>
            </a:xfrm>
            <a:custGeom>
              <a:avLst/>
              <a:gdLst/>
              <a:ahLst/>
              <a:cxnLst>
                <a:cxn ang="0">
                  <a:pos x="13" y="17"/>
                </a:cxn>
                <a:cxn ang="0">
                  <a:pos x="0" y="13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12" y="8"/>
                </a:cxn>
                <a:cxn ang="0">
                  <a:pos x="13" y="13"/>
                </a:cxn>
                <a:cxn ang="0">
                  <a:pos x="13" y="17"/>
                </a:cxn>
              </a:cxnLst>
              <a:rect l="0" t="0" r="r" b="b"/>
              <a:pathLst>
                <a:path w="13" h="17">
                  <a:moveTo>
                    <a:pt x="13" y="17"/>
                  </a:moveTo>
                  <a:lnTo>
                    <a:pt x="0" y="13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2" y="8"/>
                  </a:lnTo>
                  <a:lnTo>
                    <a:pt x="13" y="13"/>
                  </a:lnTo>
                  <a:lnTo>
                    <a:pt x="13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2012" y="3638"/>
              <a:ext cx="9" cy="7"/>
            </a:xfrm>
            <a:custGeom>
              <a:avLst/>
              <a:gdLst/>
              <a:ahLst/>
              <a:cxnLst>
                <a:cxn ang="0">
                  <a:pos x="5" y="21"/>
                </a:cxn>
                <a:cxn ang="0">
                  <a:pos x="4" y="19"/>
                </a:cxn>
                <a:cxn ang="0">
                  <a:pos x="1" y="14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7" y="3"/>
                </a:cxn>
                <a:cxn ang="0">
                  <a:pos x="18" y="9"/>
                </a:cxn>
                <a:cxn ang="0">
                  <a:pos x="16" y="15"/>
                </a:cxn>
                <a:cxn ang="0">
                  <a:pos x="12" y="19"/>
                </a:cxn>
                <a:cxn ang="0">
                  <a:pos x="7" y="20"/>
                </a:cxn>
                <a:cxn ang="0">
                  <a:pos x="5" y="21"/>
                </a:cxn>
              </a:cxnLst>
              <a:rect l="0" t="0" r="r" b="b"/>
              <a:pathLst>
                <a:path w="18" h="21">
                  <a:moveTo>
                    <a:pt x="5" y="21"/>
                  </a:moveTo>
                  <a:lnTo>
                    <a:pt x="4" y="19"/>
                  </a:lnTo>
                  <a:lnTo>
                    <a:pt x="1" y="14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7" y="3"/>
                  </a:lnTo>
                  <a:lnTo>
                    <a:pt x="18" y="9"/>
                  </a:lnTo>
                  <a:lnTo>
                    <a:pt x="16" y="15"/>
                  </a:lnTo>
                  <a:lnTo>
                    <a:pt x="12" y="19"/>
                  </a:lnTo>
                  <a:lnTo>
                    <a:pt x="7" y="20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2051" y="3639"/>
              <a:ext cx="8" cy="6"/>
            </a:xfrm>
            <a:custGeom>
              <a:avLst/>
              <a:gdLst/>
              <a:ahLst/>
              <a:cxnLst>
                <a:cxn ang="0">
                  <a:pos x="15" y="19"/>
                </a:cxn>
                <a:cxn ang="0">
                  <a:pos x="0" y="13"/>
                </a:cxn>
                <a:cxn ang="0">
                  <a:pos x="8" y="0"/>
                </a:cxn>
                <a:cxn ang="0">
                  <a:pos x="12" y="1"/>
                </a:cxn>
                <a:cxn ang="0">
                  <a:pos x="14" y="5"/>
                </a:cxn>
                <a:cxn ang="0">
                  <a:pos x="15" y="12"/>
                </a:cxn>
                <a:cxn ang="0">
                  <a:pos x="15" y="19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0" y="13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4" y="5"/>
                  </a:lnTo>
                  <a:lnTo>
                    <a:pt x="15" y="12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1944" y="3640"/>
              <a:ext cx="6" cy="8"/>
            </a:xfrm>
            <a:custGeom>
              <a:avLst/>
              <a:gdLst/>
              <a:ahLst/>
              <a:cxnLst>
                <a:cxn ang="0">
                  <a:pos x="11" y="20"/>
                </a:cxn>
                <a:cxn ang="0">
                  <a:pos x="8" y="23"/>
                </a:cxn>
                <a:cxn ang="0">
                  <a:pos x="4" y="23"/>
                </a:cxn>
                <a:cxn ang="0">
                  <a:pos x="1" y="22"/>
                </a:cxn>
                <a:cxn ang="0">
                  <a:pos x="0" y="20"/>
                </a:cxn>
                <a:cxn ang="0">
                  <a:pos x="3" y="0"/>
                </a:cxn>
                <a:cxn ang="0">
                  <a:pos x="9" y="2"/>
                </a:cxn>
                <a:cxn ang="0">
                  <a:pos x="12" y="7"/>
                </a:cxn>
                <a:cxn ang="0">
                  <a:pos x="12" y="14"/>
                </a:cxn>
                <a:cxn ang="0">
                  <a:pos x="11" y="20"/>
                </a:cxn>
              </a:cxnLst>
              <a:rect l="0" t="0" r="r" b="b"/>
              <a:pathLst>
                <a:path w="12" h="23">
                  <a:moveTo>
                    <a:pt x="11" y="20"/>
                  </a:moveTo>
                  <a:lnTo>
                    <a:pt x="8" y="23"/>
                  </a:lnTo>
                  <a:lnTo>
                    <a:pt x="4" y="23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3" y="0"/>
                  </a:lnTo>
                  <a:lnTo>
                    <a:pt x="9" y="2"/>
                  </a:lnTo>
                  <a:lnTo>
                    <a:pt x="12" y="7"/>
                  </a:lnTo>
                  <a:lnTo>
                    <a:pt x="12" y="14"/>
                  </a:lnTo>
                  <a:lnTo>
                    <a:pt x="11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1964" y="3642"/>
              <a:ext cx="3" cy="6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1" y="4"/>
                </a:cxn>
                <a:cxn ang="0">
                  <a:pos x="4" y="5"/>
                </a:cxn>
                <a:cxn ang="0">
                  <a:pos x="5" y="7"/>
                </a:cxn>
                <a:cxn ang="0">
                  <a:pos x="5" y="10"/>
                </a:cxn>
              </a:cxnLst>
              <a:rect l="0" t="0" r="r" b="b"/>
              <a:pathLst>
                <a:path w="5" h="17">
                  <a:moveTo>
                    <a:pt x="5" y="10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1" y="4"/>
                  </a:lnTo>
                  <a:lnTo>
                    <a:pt x="4" y="5"/>
                  </a:lnTo>
                  <a:lnTo>
                    <a:pt x="5" y="7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1982" y="3644"/>
              <a:ext cx="6" cy="4"/>
            </a:xfrm>
            <a:custGeom>
              <a:avLst/>
              <a:gdLst/>
              <a:ahLst/>
              <a:cxnLst>
                <a:cxn ang="0">
                  <a:pos x="12" y="12"/>
                </a:cxn>
                <a:cxn ang="0">
                  <a:pos x="0" y="12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7" y="3"/>
                </a:cxn>
                <a:cxn ang="0">
                  <a:pos x="9" y="8"/>
                </a:cxn>
                <a:cxn ang="0">
                  <a:pos x="12" y="12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0" y="12"/>
                  </a:lnTo>
                  <a:lnTo>
                    <a:pt x="0" y="3"/>
                  </a:lnTo>
                  <a:lnTo>
                    <a:pt x="4" y="0"/>
                  </a:lnTo>
                  <a:lnTo>
                    <a:pt x="7" y="3"/>
                  </a:lnTo>
                  <a:lnTo>
                    <a:pt x="9" y="8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2005" y="3647"/>
              <a:ext cx="6" cy="5"/>
            </a:xfrm>
            <a:custGeom>
              <a:avLst/>
              <a:gdLst/>
              <a:ahLst/>
              <a:cxnLst>
                <a:cxn ang="0">
                  <a:pos x="7" y="16"/>
                </a:cxn>
                <a:cxn ang="0">
                  <a:pos x="1" y="13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7" y="3"/>
                </a:cxn>
                <a:cxn ang="0">
                  <a:pos x="9" y="6"/>
                </a:cxn>
                <a:cxn ang="0">
                  <a:pos x="12" y="11"/>
                </a:cxn>
                <a:cxn ang="0">
                  <a:pos x="12" y="15"/>
                </a:cxn>
                <a:cxn ang="0">
                  <a:pos x="7" y="16"/>
                </a:cxn>
              </a:cxnLst>
              <a:rect l="0" t="0" r="r" b="b"/>
              <a:pathLst>
                <a:path w="12" h="16">
                  <a:moveTo>
                    <a:pt x="7" y="16"/>
                  </a:moveTo>
                  <a:lnTo>
                    <a:pt x="1" y="13"/>
                  </a:lnTo>
                  <a:lnTo>
                    <a:pt x="0" y="8"/>
                  </a:lnTo>
                  <a:lnTo>
                    <a:pt x="1" y="3"/>
                  </a:lnTo>
                  <a:lnTo>
                    <a:pt x="2" y="0"/>
                  </a:lnTo>
                  <a:lnTo>
                    <a:pt x="7" y="3"/>
                  </a:lnTo>
                  <a:lnTo>
                    <a:pt x="9" y="6"/>
                  </a:lnTo>
                  <a:lnTo>
                    <a:pt x="12" y="11"/>
                  </a:lnTo>
                  <a:lnTo>
                    <a:pt x="12" y="15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1953" y="3651"/>
              <a:ext cx="5" cy="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4"/>
                </a:cxn>
                <a:cxn ang="0">
                  <a:pos x="9" y="8"/>
                </a:cxn>
                <a:cxn ang="0">
                  <a:pos x="9" y="11"/>
                </a:cxn>
                <a:cxn ang="0">
                  <a:pos x="4" y="13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 h="13">
                  <a:moveTo>
                    <a:pt x="11" y="0"/>
                  </a:moveTo>
                  <a:lnTo>
                    <a:pt x="9" y="4"/>
                  </a:lnTo>
                  <a:lnTo>
                    <a:pt x="9" y="8"/>
                  </a:lnTo>
                  <a:lnTo>
                    <a:pt x="9" y="11"/>
                  </a:lnTo>
                  <a:lnTo>
                    <a:pt x="4" y="13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2000" y="3675"/>
              <a:ext cx="3" cy="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5" y="0"/>
                </a:cxn>
                <a:cxn ang="0">
                  <a:pos x="5" y="16"/>
                </a:cxn>
                <a:cxn ang="0">
                  <a:pos x="0" y="9"/>
                </a:cxn>
              </a:cxnLst>
              <a:rect l="0" t="0" r="r" b="b"/>
              <a:pathLst>
                <a:path w="5" h="16">
                  <a:moveTo>
                    <a:pt x="0" y="9"/>
                  </a:moveTo>
                  <a:lnTo>
                    <a:pt x="5" y="0"/>
                  </a:lnTo>
                  <a:lnTo>
                    <a:pt x="5" y="1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2015" y="3658"/>
              <a:ext cx="5" cy="3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3" y="10"/>
                </a:cxn>
                <a:cxn ang="0">
                  <a:pos x="1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9" y="1"/>
                </a:cxn>
                <a:cxn ang="0">
                  <a:pos x="11" y="3"/>
                </a:cxn>
                <a:cxn ang="0">
                  <a:pos x="11" y="6"/>
                </a:cxn>
                <a:cxn ang="0">
                  <a:pos x="8" y="10"/>
                </a:cxn>
              </a:cxnLst>
              <a:rect l="0" t="0" r="r" b="b"/>
              <a:pathLst>
                <a:path w="11" h="10">
                  <a:moveTo>
                    <a:pt x="8" y="10"/>
                  </a:moveTo>
                  <a:lnTo>
                    <a:pt x="3" y="10"/>
                  </a:lnTo>
                  <a:lnTo>
                    <a:pt x="1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11" y="3"/>
                  </a:lnTo>
                  <a:lnTo>
                    <a:pt x="11" y="6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1983" y="3659"/>
              <a:ext cx="5" cy="3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3" y="11"/>
                </a:cxn>
                <a:cxn ang="0">
                  <a:pos x="1" y="7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9" y="11"/>
                </a:cxn>
              </a:cxnLst>
              <a:rect l="0" t="0" r="r" b="b"/>
              <a:pathLst>
                <a:path w="12" h="11">
                  <a:moveTo>
                    <a:pt x="9" y="11"/>
                  </a:moveTo>
                  <a:lnTo>
                    <a:pt x="3" y="11"/>
                  </a:lnTo>
                  <a:lnTo>
                    <a:pt x="1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9" y="0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2030" y="3655"/>
              <a:ext cx="9" cy="7"/>
            </a:xfrm>
            <a:custGeom>
              <a:avLst/>
              <a:gdLst/>
              <a:ahLst/>
              <a:cxnLst>
                <a:cxn ang="0">
                  <a:pos x="18" y="10"/>
                </a:cxn>
                <a:cxn ang="0">
                  <a:pos x="18" y="21"/>
                </a:cxn>
                <a:cxn ang="0">
                  <a:pos x="3" y="21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5" y="1"/>
                </a:cxn>
                <a:cxn ang="0">
                  <a:pos x="18" y="4"/>
                </a:cxn>
                <a:cxn ang="0">
                  <a:pos x="18" y="10"/>
                </a:cxn>
              </a:cxnLst>
              <a:rect l="0" t="0" r="r" b="b"/>
              <a:pathLst>
                <a:path w="18" h="21">
                  <a:moveTo>
                    <a:pt x="18" y="10"/>
                  </a:moveTo>
                  <a:lnTo>
                    <a:pt x="18" y="21"/>
                  </a:lnTo>
                  <a:lnTo>
                    <a:pt x="3" y="21"/>
                  </a:lnTo>
                  <a:lnTo>
                    <a:pt x="0" y="13"/>
                  </a:lnTo>
                  <a:lnTo>
                    <a:pt x="0" y="8"/>
                  </a:lnTo>
                  <a:lnTo>
                    <a:pt x="3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8" y="4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1943" y="3658"/>
              <a:ext cx="6" cy="4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3" y="10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13" y="4"/>
                </a:cxn>
              </a:cxnLst>
              <a:rect l="0" t="0" r="r" b="b"/>
              <a:pathLst>
                <a:path w="13" h="10">
                  <a:moveTo>
                    <a:pt x="13" y="4"/>
                  </a:moveTo>
                  <a:lnTo>
                    <a:pt x="13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1"/>
                  </a:lnTo>
                  <a:lnTo>
                    <a:pt x="8" y="0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1971" y="3674"/>
              <a:ext cx="3" cy="4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12"/>
                </a:cxn>
              </a:cxnLst>
              <a:rect l="0" t="0" r="r" b="b"/>
              <a:pathLst>
                <a:path w="5" h="12">
                  <a:moveTo>
                    <a:pt x="5" y="12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2023" y="3665"/>
              <a:ext cx="7" cy="7"/>
            </a:xfrm>
            <a:custGeom>
              <a:avLst/>
              <a:gdLst/>
              <a:ahLst/>
              <a:cxnLst>
                <a:cxn ang="0">
                  <a:pos x="13" y="15"/>
                </a:cxn>
                <a:cxn ang="0">
                  <a:pos x="11" y="18"/>
                </a:cxn>
                <a:cxn ang="0">
                  <a:pos x="8" y="18"/>
                </a:cxn>
                <a:cxn ang="0">
                  <a:pos x="4" y="18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4" y="7"/>
                </a:cxn>
                <a:cxn ang="0">
                  <a:pos x="13" y="15"/>
                </a:cxn>
              </a:cxnLst>
              <a:rect l="0" t="0" r="r" b="b"/>
              <a:pathLst>
                <a:path w="14" h="19">
                  <a:moveTo>
                    <a:pt x="13" y="15"/>
                  </a:moveTo>
                  <a:lnTo>
                    <a:pt x="11" y="18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0" y="19"/>
                  </a:lnTo>
                  <a:lnTo>
                    <a:pt x="0" y="0"/>
                  </a:lnTo>
                  <a:lnTo>
                    <a:pt x="6" y="0"/>
                  </a:lnTo>
                  <a:lnTo>
                    <a:pt x="11" y="2"/>
                  </a:lnTo>
                  <a:lnTo>
                    <a:pt x="14" y="7"/>
                  </a:lnTo>
                  <a:lnTo>
                    <a:pt x="13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1956" y="3665"/>
              <a:ext cx="4" cy="7"/>
            </a:xfrm>
            <a:custGeom>
              <a:avLst/>
              <a:gdLst/>
              <a:ahLst/>
              <a:cxnLst>
                <a:cxn ang="0">
                  <a:pos x="7" y="17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4" y="3"/>
                </a:cxn>
                <a:cxn ang="0">
                  <a:pos x="6" y="7"/>
                </a:cxn>
                <a:cxn ang="0">
                  <a:pos x="7" y="11"/>
                </a:cxn>
                <a:cxn ang="0">
                  <a:pos x="7" y="17"/>
                </a:cxn>
              </a:cxnLst>
              <a:rect l="0" t="0" r="r" b="b"/>
              <a:pathLst>
                <a:path w="7" h="21">
                  <a:moveTo>
                    <a:pt x="7" y="17"/>
                  </a:moveTo>
                  <a:lnTo>
                    <a:pt x="1" y="21"/>
                  </a:lnTo>
                  <a:lnTo>
                    <a:pt x="0" y="15"/>
                  </a:lnTo>
                  <a:lnTo>
                    <a:pt x="0" y="6"/>
                  </a:lnTo>
                  <a:lnTo>
                    <a:pt x="0" y="0"/>
                  </a:lnTo>
                  <a:lnTo>
                    <a:pt x="4" y="3"/>
                  </a:lnTo>
                  <a:lnTo>
                    <a:pt x="6" y="7"/>
                  </a:lnTo>
                  <a:lnTo>
                    <a:pt x="7" y="11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012" y="3672"/>
              <a:ext cx="9" cy="7"/>
            </a:xfrm>
            <a:custGeom>
              <a:avLst/>
              <a:gdLst/>
              <a:ahLst/>
              <a:cxnLst>
                <a:cxn ang="0">
                  <a:pos x="18" y="17"/>
                </a:cxn>
                <a:cxn ang="0">
                  <a:pos x="14" y="18"/>
                </a:cxn>
                <a:cxn ang="0">
                  <a:pos x="9" y="22"/>
                </a:cxn>
                <a:cxn ang="0">
                  <a:pos x="4" y="23"/>
                </a:cxn>
                <a:cxn ang="0">
                  <a:pos x="0" y="19"/>
                </a:cxn>
                <a:cxn ang="0">
                  <a:pos x="2" y="0"/>
                </a:cxn>
                <a:cxn ang="0">
                  <a:pos x="18" y="17"/>
                </a:cxn>
              </a:cxnLst>
              <a:rect l="0" t="0" r="r" b="b"/>
              <a:pathLst>
                <a:path w="18" h="23">
                  <a:moveTo>
                    <a:pt x="18" y="17"/>
                  </a:moveTo>
                  <a:lnTo>
                    <a:pt x="14" y="18"/>
                  </a:lnTo>
                  <a:lnTo>
                    <a:pt x="9" y="22"/>
                  </a:lnTo>
                  <a:lnTo>
                    <a:pt x="4" y="23"/>
                  </a:lnTo>
                  <a:lnTo>
                    <a:pt x="0" y="19"/>
                  </a:lnTo>
                  <a:lnTo>
                    <a:pt x="2" y="0"/>
                  </a:lnTo>
                  <a:lnTo>
                    <a:pt x="18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1983" y="3678"/>
              <a:ext cx="6" cy="6"/>
            </a:xfrm>
            <a:custGeom>
              <a:avLst/>
              <a:gdLst/>
              <a:ahLst/>
              <a:cxnLst>
                <a:cxn ang="0">
                  <a:pos x="4" y="17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4" y="0"/>
                </a:cxn>
                <a:cxn ang="0">
                  <a:pos x="13" y="7"/>
                </a:cxn>
                <a:cxn ang="0">
                  <a:pos x="4" y="17"/>
                </a:cxn>
              </a:cxnLst>
              <a:rect l="0" t="0" r="r" b="b"/>
              <a:pathLst>
                <a:path w="13" h="17">
                  <a:moveTo>
                    <a:pt x="4" y="17"/>
                  </a:moveTo>
                  <a:lnTo>
                    <a:pt x="0" y="13"/>
                  </a:lnTo>
                  <a:lnTo>
                    <a:pt x="0" y="8"/>
                  </a:lnTo>
                  <a:lnTo>
                    <a:pt x="1" y="4"/>
                  </a:lnTo>
                  <a:lnTo>
                    <a:pt x="4" y="0"/>
                  </a:lnTo>
                  <a:lnTo>
                    <a:pt x="13" y="7"/>
                  </a:lnTo>
                  <a:lnTo>
                    <a:pt x="4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2093" y="3711"/>
              <a:ext cx="68" cy="22"/>
            </a:xfrm>
            <a:custGeom>
              <a:avLst/>
              <a:gdLst/>
              <a:ahLst/>
              <a:cxnLst>
                <a:cxn ang="0">
                  <a:pos x="137" y="66"/>
                </a:cxn>
                <a:cxn ang="0">
                  <a:pos x="120" y="65"/>
                </a:cxn>
                <a:cxn ang="0">
                  <a:pos x="103" y="61"/>
                </a:cxn>
                <a:cxn ang="0">
                  <a:pos x="86" y="54"/>
                </a:cxn>
                <a:cxn ang="0">
                  <a:pos x="69" y="47"/>
                </a:cxn>
                <a:cxn ang="0">
                  <a:pos x="52" y="38"/>
                </a:cxn>
                <a:cxn ang="0">
                  <a:pos x="34" y="27"/>
                </a:cxn>
                <a:cxn ang="0">
                  <a:pos x="17" y="18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137" y="49"/>
                </a:cxn>
                <a:cxn ang="0">
                  <a:pos x="137" y="66"/>
                </a:cxn>
              </a:cxnLst>
              <a:rect l="0" t="0" r="r" b="b"/>
              <a:pathLst>
                <a:path w="137" h="66">
                  <a:moveTo>
                    <a:pt x="137" y="66"/>
                  </a:moveTo>
                  <a:lnTo>
                    <a:pt x="120" y="65"/>
                  </a:lnTo>
                  <a:lnTo>
                    <a:pt x="103" y="61"/>
                  </a:lnTo>
                  <a:lnTo>
                    <a:pt x="86" y="54"/>
                  </a:lnTo>
                  <a:lnTo>
                    <a:pt x="69" y="47"/>
                  </a:lnTo>
                  <a:lnTo>
                    <a:pt x="52" y="38"/>
                  </a:lnTo>
                  <a:lnTo>
                    <a:pt x="34" y="27"/>
                  </a:lnTo>
                  <a:lnTo>
                    <a:pt x="17" y="18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37" y="49"/>
                  </a:lnTo>
                  <a:lnTo>
                    <a:pt x="137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1975" y="3720"/>
              <a:ext cx="108" cy="70"/>
            </a:xfrm>
            <a:custGeom>
              <a:avLst/>
              <a:gdLst/>
              <a:ahLst/>
              <a:cxnLst>
                <a:cxn ang="0">
                  <a:pos x="217" y="137"/>
                </a:cxn>
                <a:cxn ang="0">
                  <a:pos x="91" y="212"/>
                </a:cxn>
                <a:cxn ang="0">
                  <a:pos x="74" y="192"/>
                </a:cxn>
                <a:cxn ang="0">
                  <a:pos x="60" y="172"/>
                </a:cxn>
                <a:cxn ang="0">
                  <a:pos x="49" y="152"/>
                </a:cxn>
                <a:cxn ang="0">
                  <a:pos x="40" y="130"/>
                </a:cxn>
                <a:cxn ang="0">
                  <a:pos x="31" y="110"/>
                </a:cxn>
                <a:cxn ang="0">
                  <a:pos x="22" y="88"/>
                </a:cxn>
                <a:cxn ang="0">
                  <a:pos x="11" y="63"/>
                </a:cxn>
                <a:cxn ang="0">
                  <a:pos x="0" y="39"/>
                </a:cxn>
                <a:cxn ang="0">
                  <a:pos x="15" y="11"/>
                </a:cxn>
                <a:cxn ang="0">
                  <a:pos x="32" y="0"/>
                </a:cxn>
                <a:cxn ang="0">
                  <a:pos x="48" y="4"/>
                </a:cxn>
                <a:cxn ang="0">
                  <a:pos x="65" y="16"/>
                </a:cxn>
                <a:cxn ang="0">
                  <a:pos x="81" y="34"/>
                </a:cxn>
                <a:cxn ang="0">
                  <a:pos x="100" y="52"/>
                </a:cxn>
                <a:cxn ang="0">
                  <a:pos x="118" y="67"/>
                </a:cxn>
                <a:cxn ang="0">
                  <a:pos x="136" y="75"/>
                </a:cxn>
                <a:cxn ang="0">
                  <a:pos x="147" y="80"/>
                </a:cxn>
                <a:cxn ang="0">
                  <a:pos x="159" y="87"/>
                </a:cxn>
                <a:cxn ang="0">
                  <a:pos x="170" y="93"/>
                </a:cxn>
                <a:cxn ang="0">
                  <a:pos x="180" y="100"/>
                </a:cxn>
                <a:cxn ang="0">
                  <a:pos x="189" y="107"/>
                </a:cxn>
                <a:cxn ang="0">
                  <a:pos x="198" y="115"/>
                </a:cxn>
                <a:cxn ang="0">
                  <a:pos x="207" y="125"/>
                </a:cxn>
                <a:cxn ang="0">
                  <a:pos x="217" y="137"/>
                </a:cxn>
              </a:cxnLst>
              <a:rect l="0" t="0" r="r" b="b"/>
              <a:pathLst>
                <a:path w="217" h="212">
                  <a:moveTo>
                    <a:pt x="217" y="137"/>
                  </a:moveTo>
                  <a:lnTo>
                    <a:pt x="91" y="212"/>
                  </a:lnTo>
                  <a:lnTo>
                    <a:pt x="74" y="192"/>
                  </a:lnTo>
                  <a:lnTo>
                    <a:pt x="60" y="172"/>
                  </a:lnTo>
                  <a:lnTo>
                    <a:pt x="49" y="152"/>
                  </a:lnTo>
                  <a:lnTo>
                    <a:pt x="40" y="130"/>
                  </a:lnTo>
                  <a:lnTo>
                    <a:pt x="31" y="110"/>
                  </a:lnTo>
                  <a:lnTo>
                    <a:pt x="22" y="88"/>
                  </a:lnTo>
                  <a:lnTo>
                    <a:pt x="11" y="63"/>
                  </a:lnTo>
                  <a:lnTo>
                    <a:pt x="0" y="39"/>
                  </a:lnTo>
                  <a:lnTo>
                    <a:pt x="15" y="11"/>
                  </a:lnTo>
                  <a:lnTo>
                    <a:pt x="32" y="0"/>
                  </a:lnTo>
                  <a:lnTo>
                    <a:pt x="48" y="4"/>
                  </a:lnTo>
                  <a:lnTo>
                    <a:pt x="65" y="16"/>
                  </a:lnTo>
                  <a:lnTo>
                    <a:pt x="81" y="34"/>
                  </a:lnTo>
                  <a:lnTo>
                    <a:pt x="100" y="52"/>
                  </a:lnTo>
                  <a:lnTo>
                    <a:pt x="118" y="67"/>
                  </a:lnTo>
                  <a:lnTo>
                    <a:pt x="136" y="75"/>
                  </a:lnTo>
                  <a:lnTo>
                    <a:pt x="147" y="80"/>
                  </a:lnTo>
                  <a:lnTo>
                    <a:pt x="159" y="87"/>
                  </a:lnTo>
                  <a:lnTo>
                    <a:pt x="170" y="93"/>
                  </a:lnTo>
                  <a:lnTo>
                    <a:pt x="180" y="100"/>
                  </a:lnTo>
                  <a:lnTo>
                    <a:pt x="189" y="107"/>
                  </a:lnTo>
                  <a:lnTo>
                    <a:pt x="198" y="115"/>
                  </a:lnTo>
                  <a:lnTo>
                    <a:pt x="207" y="125"/>
                  </a:lnTo>
                  <a:lnTo>
                    <a:pt x="217" y="137"/>
                  </a:lnTo>
                  <a:close/>
                </a:path>
              </a:pathLst>
            </a:custGeom>
            <a:solidFill>
              <a:srgbClr val="99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2" name="Text Box 201"/>
            <p:cNvSpPr txBox="1">
              <a:spLocks noChangeArrowheads="1"/>
            </p:cNvSpPr>
            <p:nvPr/>
          </p:nvSpPr>
          <p:spPr bwMode="auto">
            <a:xfrm rot="-508700">
              <a:off x="2019" y="3033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b="1" dirty="0">
                  <a:solidFill>
                    <a:srgbClr val="0000CC"/>
                  </a:solidFill>
                  <a:effectLst/>
                  <a:latin typeface="Times New Roman" pitchFamily="18" charset="0"/>
                </a:rPr>
                <a:t>ЭТО Я</a:t>
              </a:r>
            </a:p>
          </p:txBody>
        </p:sp>
      </p:grpSp>
      <p:pic>
        <p:nvPicPr>
          <p:cNvPr id="20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88640"/>
            <a:ext cx="1083802" cy="152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:\Documents and Settings\Aida\Рабочий стол\ПРО создание презнетаций шаблонов... и всё!\МОИ шаблоны ЭКСПЕРИМЕНТы\c6083dc3afa8a7a217aa7cd89793e60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3" y="696497"/>
            <a:ext cx="2428892" cy="1285884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762000" y="2464594"/>
            <a:ext cx="7620000" cy="208954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3A1D00"/>
                </a:solidFill>
                <a:latin typeface="Times New Roman" pitchFamily="18" charset="0"/>
                <a:cs typeface="Times New Roman" pitchFamily="18" charset="0"/>
              </a:rPr>
              <a:t>Раздел 2</a:t>
            </a:r>
          </a:p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3A1D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rgbClr val="3A1D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3A1D00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</a:p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3A1D00"/>
                </a:solidFill>
                <a:latin typeface="Times New Roman" pitchFamily="18" charset="0"/>
                <a:cs typeface="Times New Roman" pitchFamily="18" charset="0"/>
              </a:rPr>
              <a:t>педагогической деятельности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368152"/>
          </a:xfrm>
        </p:spPr>
        <p:txBody>
          <a:bodyPr/>
          <a:lstStyle/>
          <a:p>
            <a:r>
              <a:rPr lang="ru-RU" sz="2000" b="1" dirty="0" smtClean="0"/>
              <a:t> </a:t>
            </a:r>
            <a:r>
              <a:rPr lang="en-US" sz="2000" b="1" dirty="0" smtClean="0"/>
              <a:t>III</a:t>
            </a:r>
            <a:r>
              <a:rPr lang="ru-RU" sz="2000" b="1" dirty="0" smtClean="0"/>
              <a:t>. РЕЗУЛЬТАТЫ ЭКСПЕРТИЗЫ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3. 1  Продуктивность образовательной деятельности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Показатель результативности учащихся за 3 года (на основе итоговых годовых оценок)</a:t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16013" y="1989138"/>
          <a:ext cx="7570785" cy="4032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157"/>
                <a:gridCol w="1514157"/>
                <a:gridCol w="1514157"/>
                <a:gridCol w="1514157"/>
                <a:gridCol w="1514157"/>
              </a:tblGrid>
              <a:tr h="336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Учебный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Класс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Предмет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Успеваемость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Качество знаний</a:t>
                      </a:r>
                    </a:p>
                  </a:txBody>
                  <a:tcPr marL="68580" marR="68580" marT="0" marB="0" anchor="ctr"/>
                </a:tc>
              </a:tr>
              <a:tr h="336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2008 - 2009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математика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60</a:t>
                      </a:r>
                    </a:p>
                  </a:txBody>
                  <a:tcPr marL="68580" marR="68580" marT="0" marB="0" anchor="ctr"/>
                </a:tc>
              </a:tr>
              <a:tr h="336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47,6</a:t>
                      </a:r>
                    </a:p>
                  </a:txBody>
                  <a:tcPr marL="68580" marR="68580" marT="0" marB="0" anchor="ctr"/>
                </a:tc>
              </a:tr>
              <a:tr h="336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57,9</a:t>
                      </a:r>
                    </a:p>
                  </a:txBody>
                  <a:tcPr marL="68580" marR="68580" marT="0" marB="0" anchor="ctr"/>
                </a:tc>
              </a:tr>
              <a:tr h="336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</a:tr>
              <a:tr h="336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 2009-2010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математика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56,3</a:t>
                      </a:r>
                    </a:p>
                  </a:txBody>
                  <a:tcPr marL="68580" marR="68580" marT="0" marB="0" anchor="ctr"/>
                </a:tc>
              </a:tr>
              <a:tr h="336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47</a:t>
                      </a:r>
                    </a:p>
                  </a:txBody>
                  <a:tcPr marL="68580" marR="68580" marT="0" marB="0" anchor="ctr"/>
                </a:tc>
              </a:tr>
              <a:tr h="336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60</a:t>
                      </a:r>
                    </a:p>
                  </a:txBody>
                  <a:tcPr marL="68580" marR="68580" marT="0" marB="0" anchor="ctr"/>
                </a:tc>
              </a:tr>
              <a:tr h="336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</a:tr>
              <a:tr h="336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2010-2011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математика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56,3</a:t>
                      </a:r>
                    </a:p>
                  </a:txBody>
                  <a:tcPr marL="68580" marR="68580" marT="0" marB="0" anchor="ctr"/>
                </a:tc>
              </a:tr>
              <a:tr h="336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36,8</a:t>
                      </a:r>
                    </a:p>
                  </a:txBody>
                  <a:tcPr marL="68580" marR="68580" marT="0" marB="0" anchor="ctr"/>
                </a:tc>
              </a:tr>
              <a:tr h="336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47,1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8264" y="2276872"/>
            <a:ext cx="792088" cy="432048"/>
          </a:xfrm>
        </p:spPr>
        <p:txBody>
          <a:bodyPr/>
          <a:lstStyle/>
          <a:p>
            <a:endParaRPr lang="ru-RU" sz="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35696" y="188640"/>
          <a:ext cx="6984776" cy="5937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0232" y="2708920"/>
            <a:ext cx="720080" cy="504056"/>
          </a:xfrm>
        </p:spPr>
        <p:txBody>
          <a:bodyPr/>
          <a:lstStyle/>
          <a:p>
            <a:endParaRPr lang="ru-RU" sz="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35696" y="476672"/>
          <a:ext cx="6912768" cy="5649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084168" y="2348880"/>
            <a:ext cx="1368152" cy="288032"/>
          </a:xfrm>
        </p:spPr>
        <p:txBody>
          <a:bodyPr/>
          <a:lstStyle/>
          <a:p>
            <a:endParaRPr lang="ru-RU" sz="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75656" y="404664"/>
          <a:ext cx="7272808" cy="5721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5109052</TotalTime>
  <Words>1371</Words>
  <Application>Microsoft Office PowerPoint</Application>
  <PresentationFormat>Экран (4:3)</PresentationFormat>
  <Paragraphs>346</Paragraphs>
  <Slides>28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Оформление по умолчанию</vt:lpstr>
      <vt:lpstr>Слайд 1</vt:lpstr>
      <vt:lpstr>Слайд 2</vt:lpstr>
      <vt:lpstr>Общие сведения об учителе  математики и информатики </vt:lpstr>
      <vt:lpstr>Слайд 4</vt:lpstr>
      <vt:lpstr>Слайд 5</vt:lpstr>
      <vt:lpstr> III. РЕЗУЛЬТАТЫ ЭКСПЕРТИЗЫ 3. 1  Продуктивность образовательной деятельности - Показатель результативности учащихся за 3 года (на основе итоговых годовых оценок) </vt:lpstr>
      <vt:lpstr>Слайд 7</vt:lpstr>
      <vt:lpstr>Слайд 8</vt:lpstr>
      <vt:lpstr>Слайд 9</vt:lpstr>
      <vt:lpstr>Результаты ЕГЭ,  ГИА (с указанием года) </vt:lpstr>
      <vt:lpstr>Слайд 11</vt:lpstr>
      <vt:lpstr>Спецефические свойства</vt:lpstr>
      <vt:lpstr>Наградные материалы:  «Ветеран труда» Почетная грамота  Главы администрации Можайского муниципального района</vt:lpstr>
      <vt:lpstr>Повышение квалификации:</vt:lpstr>
      <vt:lpstr>Позитивные результаты деятельности учителя  по выполнению функций классного руководителя.  </vt:lpstr>
      <vt:lpstr>Методическая тема : </vt:lpstr>
      <vt:lpstr>Для  активизации познавательного интереса обучающихся к другим областям знаний на уроках информатики средствами информационных технологий помогают межпредметные связи.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Методическая работа</vt:lpstr>
      <vt:lpstr>Мое педагогическое кредо </vt:lpstr>
      <vt:lpstr> </vt:lpstr>
      <vt:lpstr>Участие в сетевых содружествах </vt:lpstr>
    </vt:vector>
  </TitlesOfParts>
  <Company>мамамамамам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Admin</cp:lastModifiedBy>
  <cp:revision>55</cp:revision>
  <dcterms:created xsi:type="dcterms:W3CDTF">2010-08-06T14:16:55Z</dcterms:created>
  <dcterms:modified xsi:type="dcterms:W3CDTF">2012-02-12T08:10:46Z</dcterms:modified>
</cp:coreProperties>
</file>