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0" r:id="rId3"/>
    <p:sldId id="273" r:id="rId4"/>
    <p:sldId id="260" r:id="rId5"/>
    <p:sldId id="257" r:id="rId6"/>
    <p:sldId id="275" r:id="rId7"/>
    <p:sldId id="276" r:id="rId8"/>
    <p:sldId id="265" r:id="rId9"/>
    <p:sldId id="267" r:id="rId10"/>
    <p:sldId id="281" r:id="rId11"/>
    <p:sldId id="282" r:id="rId12"/>
    <p:sldId id="283" r:id="rId13"/>
    <p:sldId id="258" r:id="rId14"/>
    <p:sldId id="259" r:id="rId15"/>
    <p:sldId id="261" r:id="rId16"/>
    <p:sldId id="263" r:id="rId17"/>
    <p:sldId id="264" r:id="rId18"/>
    <p:sldId id="268" r:id="rId19"/>
    <p:sldId id="269" r:id="rId20"/>
    <p:sldId id="270" r:id="rId21"/>
    <p:sldId id="271" r:id="rId22"/>
    <p:sldId id="272" r:id="rId23"/>
    <p:sldId id="277" r:id="rId24"/>
    <p:sldId id="278" r:id="rId25"/>
    <p:sldId id="274" r:id="rId26"/>
    <p:sldId id="284" r:id="rId27"/>
    <p:sldId id="285" r:id="rId28"/>
    <p:sldId id="286" r:id="rId29"/>
    <p:sldId id="288"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A09FF-1089-4B83-868E-272219D81C4A}" type="datetimeFigureOut">
              <a:rPr lang="ru-RU" smtClean="0"/>
              <a:pPr/>
              <a:t>12.02.2012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1ADE20-4025-4575-A9C8-883C8A7C369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97B2DA-7D73-4ABC-8B3A-57F1FBF262CB}" type="slidenum">
              <a:rPr lang="ru-RU"/>
              <a:pPr/>
              <a:t>29</a:t>
            </a:fld>
            <a:endParaRPr lang="ru-RU"/>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a:xfrm>
            <a:off x="685800" y="4343400"/>
            <a:ext cx="5486400" cy="4114800"/>
          </a:xfrm>
        </p:spPr>
        <p:txBody>
          <a:bodyPr lIns="92075" tIns="46037" rIns="92075" bIns="46037"/>
          <a:lstStyle/>
          <a:p>
            <a:pPr defTabSz="909638"/>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A9B5C15-718C-4A72-8355-D7CB8C5ABDEB}" type="datetimeFigureOut">
              <a:rPr lang="ru-RU" smtClean="0"/>
              <a:pPr/>
              <a:t>12.02.2012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B8D89F-BE82-4FDD-8C3E-554C4910E8E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B5C15-718C-4A72-8355-D7CB8C5ABDEB}" type="datetimeFigureOut">
              <a:rPr lang="ru-RU" smtClean="0"/>
              <a:pPr/>
              <a:t>12.02.2012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8D89F-BE82-4FDD-8C3E-554C4910E8E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5.png"/><Relationship Id="rId12"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4.png"/><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6.png"/><Relationship Id="rId14" Type="http://schemas.openxmlformats.org/officeDocument/2006/relationships/image" Target="../media/image18.png"/></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3.png"/><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1044;&#1080;&#1085;&#1072;&#1084;&#1080;&#1082;&#1072;%20&#1082;&#1072;&#1095;&#1077;&#1089;&#1090;&#1074;&#1072;.do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9.emf"/><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1040;&#1085;&#1082;&#1077;&#1090;&#1072;.do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1040;&#1085;&#1082;&#1077;&#1090;&#1072;.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296143"/>
          </a:xfrm>
        </p:spPr>
        <p:txBody>
          <a:bodyPr>
            <a:normAutofit/>
          </a:bodyPr>
          <a:lstStyle/>
          <a:p>
            <a:r>
              <a:rPr lang="ru-RU" sz="2400" b="1" dirty="0" smtClean="0">
                <a:latin typeface="Times New Roman" pitchFamily="18" charset="0"/>
              </a:rPr>
              <a:t>Муниципальное общеобразовательное учреждение </a:t>
            </a:r>
            <a:br>
              <a:rPr lang="ru-RU" sz="2400" b="1" dirty="0" smtClean="0">
                <a:latin typeface="Times New Roman" pitchFamily="18" charset="0"/>
              </a:rPr>
            </a:br>
            <a:r>
              <a:rPr lang="ru-RU" sz="2400" b="1" dirty="0" smtClean="0">
                <a:latin typeface="Times New Roman" pitchFamily="18" charset="0"/>
              </a:rPr>
              <a:t> </a:t>
            </a:r>
            <a:r>
              <a:rPr lang="ru-RU" sz="2400" b="1" dirty="0" err="1" smtClean="0">
                <a:latin typeface="Times New Roman" pitchFamily="18" charset="0"/>
              </a:rPr>
              <a:t>Порецкая</a:t>
            </a:r>
            <a:r>
              <a:rPr lang="ru-RU" sz="2400" b="1" dirty="0" smtClean="0">
                <a:latin typeface="Times New Roman" pitchFamily="18" charset="0"/>
              </a:rPr>
              <a:t>  средняя общеобразовательная  школа</a:t>
            </a:r>
            <a:r>
              <a:rPr lang="ru-RU" sz="2400" dirty="0" smtClean="0">
                <a:latin typeface="Times New Roman" pitchFamily="18" charset="0"/>
              </a:rPr>
              <a:t> </a:t>
            </a:r>
            <a:r>
              <a:rPr lang="ru-RU" sz="2400" b="1" i="1" dirty="0" smtClean="0">
                <a:latin typeface="Times New Roman" pitchFamily="18" charset="0"/>
              </a:rPr>
              <a:t/>
            </a:r>
            <a:br>
              <a:rPr lang="ru-RU" sz="2400" b="1" i="1" dirty="0" smtClean="0">
                <a:latin typeface="Times New Roman" pitchFamily="18" charset="0"/>
              </a:rPr>
            </a:br>
            <a:r>
              <a:rPr lang="ru-RU" sz="2400" b="1" i="1" dirty="0" smtClean="0">
                <a:latin typeface="Times New Roman" pitchFamily="18" charset="0"/>
              </a:rPr>
              <a:t>С. Поречье Можайского района</a:t>
            </a:r>
            <a:endParaRPr lang="ru-RU" sz="2400" dirty="0"/>
          </a:p>
        </p:txBody>
      </p:sp>
      <p:sp>
        <p:nvSpPr>
          <p:cNvPr id="3" name="Подзаголовок 2"/>
          <p:cNvSpPr>
            <a:spLocks noGrp="1"/>
          </p:cNvSpPr>
          <p:nvPr>
            <p:ph type="subTitle" idx="1"/>
          </p:nvPr>
        </p:nvSpPr>
        <p:spPr>
          <a:xfrm>
            <a:off x="1979712" y="4725144"/>
            <a:ext cx="6768752" cy="1440160"/>
          </a:xfrm>
        </p:spPr>
        <p:txBody>
          <a:bodyPr>
            <a:normAutofit fontScale="85000" lnSpcReduction="10000"/>
          </a:bodyPr>
          <a:lstStyle/>
          <a:p>
            <a:r>
              <a:rPr kumimoji="0" lang="ru-RU"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r>
              <a:rPr kumimoji="0" lang="ru-RU"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Современные</a:t>
            </a:r>
            <a:r>
              <a:rPr kumimoji="0" lang="ru-RU" b="0" i="0" u="sng" strike="noStrike" cap="none" normalizeH="0" dirty="0" smtClean="0">
                <a:ln>
                  <a:noFill/>
                </a:ln>
                <a:solidFill>
                  <a:schemeClr val="tx1"/>
                </a:solidFill>
                <a:effectLst/>
                <a:latin typeface="Calibri" pitchFamily="34" charset="0"/>
                <a:ea typeface="Times New Roman" pitchFamily="18" charset="0"/>
                <a:cs typeface="Times New Roman" pitchFamily="18" charset="0"/>
              </a:rPr>
              <a:t> образовательные технологии и методики в практической деятельности</a:t>
            </a:r>
            <a:endParaRPr lang="ru-RU" dirty="0"/>
          </a:p>
        </p:txBody>
      </p:sp>
      <p:pic>
        <p:nvPicPr>
          <p:cNvPr id="4" name="Picture 4" descr="DSC08483"/>
          <p:cNvPicPr>
            <a:picLocks noChangeAspect="1" noChangeArrowheads="1"/>
          </p:cNvPicPr>
          <p:nvPr/>
        </p:nvPicPr>
        <p:blipFill>
          <a:blip r:embed="rId2" cstate="print"/>
          <a:srcRect/>
          <a:stretch>
            <a:fillRect/>
          </a:stretch>
        </p:blipFill>
        <p:spPr bwMode="auto">
          <a:xfrm>
            <a:off x="1979712" y="1700808"/>
            <a:ext cx="5378322" cy="2928958"/>
          </a:xfrm>
          <a:prstGeom prst="rect">
            <a:avLst/>
          </a:prstGeom>
          <a:noFill/>
          <a:ln w="9525">
            <a:noFill/>
            <a:miter lim="800000"/>
            <a:headEnd/>
            <a:tailEnd/>
          </a:ln>
          <a:effectLst/>
        </p:spPr>
      </p:pic>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9513" y="4900835"/>
            <a:ext cx="1800200" cy="1772320"/>
          </a:xfrm>
          <a:prstGeom prst="rect">
            <a:avLst/>
          </a:prstGeom>
          <a:noFill/>
          <a:ln w="9525">
            <a:noFill/>
            <a:miter lim="800000"/>
            <a:headEnd/>
            <a:tailEnd/>
          </a:ln>
          <a:effectLst/>
        </p:spPr>
      </p:pic>
      <p:sp>
        <p:nvSpPr>
          <p:cNvPr id="11" name="Дата 10"/>
          <p:cNvSpPr>
            <a:spLocks noGrp="1"/>
          </p:cNvSpPr>
          <p:nvPr>
            <p:ph type="dt" sz="half" idx="10"/>
          </p:nvPr>
        </p:nvSpPr>
        <p:spPr>
          <a:xfrm>
            <a:off x="2915816" y="6093296"/>
            <a:ext cx="3024336" cy="628179"/>
          </a:xfrm>
        </p:spPr>
        <p:txBody>
          <a:bodyPr/>
          <a:lstStyle/>
          <a:p>
            <a:fld id="{1A412525-C244-4712-8278-AA2D2B6085FE}" type="datetime1">
              <a:rPr lang="ru-RU" sz="2400" smtClean="0">
                <a:solidFill>
                  <a:schemeClr val="tx1"/>
                </a:solidFill>
              </a:rPr>
              <a:pPr/>
              <a:t>12.02.2012</a:t>
            </a:fld>
            <a:endParaRPr lang="ru-RU" sz="24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780928"/>
          </a:xfrm>
        </p:spPr>
        <p:txBody>
          <a:bodyPr>
            <a:noAutofit/>
          </a:bodyPr>
          <a:lstStyle/>
          <a:p>
            <a:r>
              <a:rPr lang="ru-RU" sz="2400" dirty="0" smtClean="0">
                <a:latin typeface="Times New Roman" pitchFamily="18" charset="0"/>
                <a:cs typeface="Times New Roman" pitchFamily="18" charset="0"/>
              </a:rPr>
              <a:t>Дифференцированный подход осуществляется на определенных этапах урока. На этапе введения нового понятия, т.е. при изучении нового материала, работаю со всем классом без деления его на группы. Но после того как несколько упражнений выполнено на доске, учащиеся приступают к дифференцированной самостоятельной работе.</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780928"/>
            <a:ext cx="8229600" cy="3345235"/>
          </a:xfrm>
        </p:spPr>
        <p:txBody>
          <a:bodyPr>
            <a:normAutofit fontScale="92500" lnSpcReduction="20000"/>
          </a:bodyPr>
          <a:lstStyle/>
          <a:p>
            <a:pPr>
              <a:buNone/>
            </a:pPr>
            <a:r>
              <a:rPr lang="ru-RU" dirty="0" smtClean="0">
                <a:latin typeface="Times New Roman" pitchFamily="18" charset="0"/>
                <a:cs typeface="Times New Roman" pitchFamily="18" charset="0"/>
              </a:rPr>
              <a:t>Для каждой группы учащихся разрабатываются задания, которые позволяют детям показать свои знания и умения. Необходимость организации такой работы на уроке математики следует из требований развивающегося характера обучения и принципа индивидуального подхода к каждому учащемуся с целью максимально его развития.</a:t>
            </a:r>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ердце 6"/>
          <p:cNvSpPr/>
          <p:nvPr/>
        </p:nvSpPr>
        <p:spPr>
          <a:xfrm rot="6833655">
            <a:off x="4051300" y="2455863"/>
            <a:ext cx="4684713" cy="3786187"/>
          </a:xfrm>
          <a:prstGeom prst="heart">
            <a:avLst/>
          </a:prstGeom>
          <a:gradFill>
            <a:gsLst>
              <a:gs pos="0">
                <a:schemeClr val="accent5">
                  <a:lumMod val="60000"/>
                  <a:lumOff val="40000"/>
                  <a:alpha val="70000"/>
                </a:schemeClr>
              </a:gs>
              <a:gs pos="50000">
                <a:schemeClr val="accent1">
                  <a:tint val="44500"/>
                  <a:satMod val="160000"/>
                </a:schemeClr>
              </a:gs>
              <a:gs pos="100000">
                <a:schemeClr val="accent1">
                  <a:tint val="23500"/>
                  <a:satMod val="160000"/>
                </a:schemeClr>
              </a:gs>
            </a:gsLst>
            <a:lin ang="4800000" scaled="0"/>
          </a:gradFill>
          <a:ln>
            <a:solidFill>
              <a:srgbClr val="0070C0"/>
            </a:solidFill>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Сердце 7"/>
          <p:cNvSpPr/>
          <p:nvPr/>
        </p:nvSpPr>
        <p:spPr>
          <a:xfrm rot="14770940">
            <a:off x="709612" y="2428876"/>
            <a:ext cx="4640263" cy="3795712"/>
          </a:xfrm>
          <a:prstGeom prst="heart">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Сердце 5"/>
          <p:cNvSpPr/>
          <p:nvPr/>
        </p:nvSpPr>
        <p:spPr>
          <a:xfrm>
            <a:off x="2286000" y="-142875"/>
            <a:ext cx="5000625" cy="3714750"/>
          </a:xfrm>
          <a:prstGeom prst="heart">
            <a:avLst/>
          </a:prstGeom>
          <a:solidFill>
            <a:schemeClr val="accent2">
              <a:lumMod val="20000"/>
              <a:lumOff val="80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sz="2800" dirty="0"/>
          </a:p>
        </p:txBody>
      </p:sp>
      <p:sp>
        <p:nvSpPr>
          <p:cNvPr id="9" name="Овал 8"/>
          <p:cNvSpPr/>
          <p:nvPr/>
        </p:nvSpPr>
        <p:spPr>
          <a:xfrm>
            <a:off x="3786188" y="2928938"/>
            <a:ext cx="1571625" cy="1285875"/>
          </a:xfrm>
          <a:prstGeom prst="ellips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0" name="Прямоугольник 9"/>
          <p:cNvPicPr>
            <a:picLocks noChangeArrowheads="1"/>
          </p:cNvPicPr>
          <p:nvPr/>
        </p:nvPicPr>
        <p:blipFill>
          <a:blip r:embed="rId3" cstate="print"/>
          <a:srcRect/>
          <a:stretch>
            <a:fillRect/>
          </a:stretch>
        </p:blipFill>
        <p:spPr bwMode="auto">
          <a:xfrm>
            <a:off x="1590675" y="2992438"/>
            <a:ext cx="2060575" cy="3646487"/>
          </a:xfrm>
          <a:prstGeom prst="rect">
            <a:avLst/>
          </a:prstGeom>
          <a:noFill/>
        </p:spPr>
      </p:pic>
      <p:graphicFrame>
        <p:nvGraphicFramePr>
          <p:cNvPr id="11" name="Object 2"/>
          <p:cNvGraphicFramePr>
            <a:graphicFrameLocks noChangeAspect="1"/>
          </p:cNvGraphicFramePr>
          <p:nvPr/>
        </p:nvGraphicFramePr>
        <p:xfrm>
          <a:off x="1928813" y="3714750"/>
          <a:ext cx="1717675" cy="1125538"/>
        </p:xfrm>
        <a:graphic>
          <a:graphicData uri="http://schemas.openxmlformats.org/presentationml/2006/ole">
            <p:oleObj spid="_x0000_s57346" name="Формула" r:id="rId4" imgW="698400" imgH="457200" progId="Equation.3">
              <p:embed/>
            </p:oleObj>
          </a:graphicData>
        </a:graphic>
      </p:graphicFrame>
      <p:graphicFrame>
        <p:nvGraphicFramePr>
          <p:cNvPr id="12" name="Object 3"/>
          <p:cNvGraphicFramePr>
            <a:graphicFrameLocks noChangeAspect="1"/>
          </p:cNvGraphicFramePr>
          <p:nvPr/>
        </p:nvGraphicFramePr>
        <p:xfrm>
          <a:off x="3500438" y="5072063"/>
          <a:ext cx="388937" cy="500062"/>
        </p:xfrm>
        <a:graphic>
          <a:graphicData uri="http://schemas.openxmlformats.org/presentationml/2006/ole">
            <p:oleObj spid="_x0000_s57347" name="Формула" r:id="rId5" imgW="126720" imgH="139680" progId="Equation.3">
              <p:embed/>
            </p:oleObj>
          </a:graphicData>
        </a:graphic>
      </p:graphicFrame>
      <p:pic>
        <p:nvPicPr>
          <p:cNvPr id="13" name="Прямоугольник 12"/>
          <p:cNvPicPr>
            <a:picLocks noChangeArrowheads="1"/>
          </p:cNvPicPr>
          <p:nvPr/>
        </p:nvPicPr>
        <p:blipFill>
          <a:blip r:embed="rId6" cstate="print"/>
          <a:srcRect/>
          <a:stretch>
            <a:fillRect/>
          </a:stretch>
        </p:blipFill>
        <p:spPr bwMode="auto">
          <a:xfrm>
            <a:off x="536575" y="2468563"/>
            <a:ext cx="2219325" cy="1128712"/>
          </a:xfrm>
          <a:prstGeom prst="rect">
            <a:avLst/>
          </a:prstGeom>
          <a:noFill/>
        </p:spPr>
      </p:pic>
      <p:sp>
        <p:nvSpPr>
          <p:cNvPr id="14" name="Прямоугольник 13"/>
          <p:cNvSpPr/>
          <p:nvPr/>
        </p:nvSpPr>
        <p:spPr>
          <a:xfrm>
            <a:off x="2500298" y="0"/>
            <a:ext cx="1491114" cy="923330"/>
          </a:xfrm>
          <a:prstGeom prst="rect">
            <a:avLst/>
          </a:prstGeom>
          <a:noFill/>
        </p:spPr>
        <p:txBody>
          <a:bodyPr wrap="none">
            <a:spAutoFit/>
          </a:bodyPr>
          <a:lstStyle/>
          <a:p>
            <a:pPr algn="ctr">
              <a:defRPr/>
            </a:pP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“4”</a:t>
            </a:r>
            <a:endParaRPr lang="ru-RU"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5" name="Прямоугольник 14"/>
          <p:cNvSpPr/>
          <p:nvPr/>
        </p:nvSpPr>
        <p:spPr>
          <a:xfrm>
            <a:off x="6500826" y="2714620"/>
            <a:ext cx="1491114" cy="923330"/>
          </a:xfrm>
          <a:prstGeom prst="rect">
            <a:avLst/>
          </a:prstGeom>
          <a:noFill/>
        </p:spPr>
        <p:txBody>
          <a:bodyPr wrap="none">
            <a:spAutoFit/>
          </a:bodyPr>
          <a:lstStyle/>
          <a:p>
            <a:pPr algn="ctr">
              <a:defRPr/>
            </a:pP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“3”</a:t>
            </a:r>
            <a:endParaRPr lang="ru-RU"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6" name="Прямоугольник 15"/>
          <p:cNvPicPr>
            <a:picLocks noChangeArrowheads="1"/>
          </p:cNvPicPr>
          <p:nvPr/>
        </p:nvPicPr>
        <p:blipFill>
          <a:blip r:embed="rId7" cstate="print"/>
          <a:srcRect/>
          <a:stretch>
            <a:fillRect/>
          </a:stretch>
        </p:blipFill>
        <p:spPr bwMode="auto">
          <a:xfrm>
            <a:off x="2876550" y="719138"/>
            <a:ext cx="1616075" cy="596900"/>
          </a:xfrm>
          <a:prstGeom prst="rect">
            <a:avLst/>
          </a:prstGeom>
          <a:noFill/>
        </p:spPr>
      </p:pic>
      <p:graphicFrame>
        <p:nvGraphicFramePr>
          <p:cNvPr id="17" name="Object 4"/>
          <p:cNvGraphicFramePr>
            <a:graphicFrameLocks noChangeAspect="1"/>
          </p:cNvGraphicFramePr>
          <p:nvPr/>
        </p:nvGraphicFramePr>
        <p:xfrm>
          <a:off x="4929188" y="2214563"/>
          <a:ext cx="534987" cy="773112"/>
        </p:xfrm>
        <a:graphic>
          <a:graphicData uri="http://schemas.openxmlformats.org/presentationml/2006/ole">
            <p:oleObj spid="_x0000_s57348" name="Формула" r:id="rId8" imgW="177480" imgH="228600" progId="Equation.3">
              <p:embed/>
            </p:oleObj>
          </a:graphicData>
        </a:graphic>
      </p:graphicFrame>
      <p:pic>
        <p:nvPicPr>
          <p:cNvPr id="18" name="Прямоугольник 17"/>
          <p:cNvPicPr>
            <a:picLocks noChangeArrowheads="1"/>
          </p:cNvPicPr>
          <p:nvPr/>
        </p:nvPicPr>
        <p:blipFill>
          <a:blip r:embed="rId9" cstate="print"/>
          <a:srcRect/>
          <a:stretch>
            <a:fillRect/>
          </a:stretch>
        </p:blipFill>
        <p:spPr bwMode="auto">
          <a:xfrm>
            <a:off x="3376613" y="2292350"/>
            <a:ext cx="1817687" cy="596900"/>
          </a:xfrm>
          <a:prstGeom prst="rect">
            <a:avLst/>
          </a:prstGeom>
          <a:noFill/>
        </p:spPr>
      </p:pic>
      <p:graphicFrame>
        <p:nvGraphicFramePr>
          <p:cNvPr id="19" name="Object 5"/>
          <p:cNvGraphicFramePr>
            <a:graphicFrameLocks noChangeAspect="1"/>
          </p:cNvGraphicFramePr>
          <p:nvPr/>
        </p:nvGraphicFramePr>
        <p:xfrm>
          <a:off x="3000375" y="1285875"/>
          <a:ext cx="4095750" cy="1038225"/>
        </p:xfrm>
        <a:graphic>
          <a:graphicData uri="http://schemas.openxmlformats.org/presentationml/2006/ole">
            <p:oleObj spid="_x0000_s57349" name="Формула" r:id="rId10" imgW="1701720" imgH="431640" progId="Equation.3">
              <p:embed/>
            </p:oleObj>
          </a:graphicData>
        </a:graphic>
      </p:graphicFrame>
      <p:graphicFrame>
        <p:nvGraphicFramePr>
          <p:cNvPr id="2" name="Object 6"/>
          <p:cNvGraphicFramePr>
            <a:graphicFrameLocks noChangeAspect="1"/>
          </p:cNvGraphicFramePr>
          <p:nvPr/>
        </p:nvGraphicFramePr>
        <p:xfrm>
          <a:off x="5429250" y="3857625"/>
          <a:ext cx="1179513" cy="1217613"/>
        </p:xfrm>
        <a:graphic>
          <a:graphicData uri="http://schemas.openxmlformats.org/presentationml/2006/ole">
            <p:oleObj spid="_x0000_s57350" name="Формула" r:id="rId11" imgW="393480" imgH="406080" progId="Equation.3">
              <p:embed/>
            </p:oleObj>
          </a:graphicData>
        </a:graphic>
      </p:graphicFrame>
      <p:graphicFrame>
        <p:nvGraphicFramePr>
          <p:cNvPr id="3" name="Object 7"/>
          <p:cNvGraphicFramePr>
            <a:graphicFrameLocks noChangeAspect="1"/>
          </p:cNvGraphicFramePr>
          <p:nvPr/>
        </p:nvGraphicFramePr>
        <p:xfrm>
          <a:off x="6929438" y="5286375"/>
          <a:ext cx="450850" cy="623888"/>
        </p:xfrm>
        <a:graphic>
          <a:graphicData uri="http://schemas.openxmlformats.org/presentationml/2006/ole">
            <p:oleObj spid="_x0000_s57351" name="Формула" r:id="rId12" imgW="164880" imgH="228600" progId="Equation.3">
              <p:embed/>
            </p:oleObj>
          </a:graphicData>
        </a:graphic>
      </p:graphicFrame>
      <p:pic>
        <p:nvPicPr>
          <p:cNvPr id="28" name="Прямоугольник 27"/>
          <p:cNvPicPr>
            <a:picLocks noChangeArrowheads="1"/>
          </p:cNvPicPr>
          <p:nvPr/>
        </p:nvPicPr>
        <p:blipFill>
          <a:blip r:embed="rId13" cstate="print"/>
          <a:srcRect/>
          <a:stretch>
            <a:fillRect/>
          </a:stretch>
        </p:blipFill>
        <p:spPr bwMode="auto">
          <a:xfrm>
            <a:off x="5376863" y="3224213"/>
            <a:ext cx="1614487" cy="592137"/>
          </a:xfrm>
          <a:prstGeom prst="rect">
            <a:avLst/>
          </a:prstGeom>
          <a:noFill/>
        </p:spPr>
      </p:pic>
      <p:pic>
        <p:nvPicPr>
          <p:cNvPr id="29" name="Прямоугольник 28"/>
          <p:cNvPicPr>
            <a:picLocks noChangeArrowheads="1"/>
          </p:cNvPicPr>
          <p:nvPr/>
        </p:nvPicPr>
        <p:blipFill>
          <a:blip r:embed="rId14" cstate="print"/>
          <a:srcRect/>
          <a:stretch>
            <a:fillRect/>
          </a:stretch>
        </p:blipFill>
        <p:spPr bwMode="auto">
          <a:xfrm>
            <a:off x="5237163" y="5224463"/>
            <a:ext cx="1816100" cy="590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par>
                          <p:cTn id="10" fill="hold">
                            <p:stCondLst>
                              <p:cond delay="2000"/>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2000"/>
                                        <p:tgtEl>
                                          <p:spTgt spid="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2000"/>
                                        <p:tgtEl>
                                          <p:spTgt spid="7"/>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2000"/>
                                        <p:tgtEl>
                                          <p:spTgt spid="8"/>
                                        </p:tgtEl>
                                      </p:cBhvr>
                                    </p:animEffect>
                                  </p:childTnLst>
                                </p:cTn>
                              </p:par>
                              <p:par>
                                <p:cTn id="20" presetID="55" presetClass="entr" presetSubtype="0"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2000" fill="hold"/>
                                        <p:tgtEl>
                                          <p:spTgt spid="15"/>
                                        </p:tgtEl>
                                        <p:attrNameLst>
                                          <p:attrName>ppt_w</p:attrName>
                                        </p:attrNameLst>
                                      </p:cBhvr>
                                      <p:tavLst>
                                        <p:tav tm="0">
                                          <p:val>
                                            <p:strVal val="#ppt_w*0.70"/>
                                          </p:val>
                                        </p:tav>
                                        <p:tav tm="100000">
                                          <p:val>
                                            <p:strVal val="#ppt_w"/>
                                          </p:val>
                                        </p:tav>
                                      </p:tavLst>
                                    </p:anim>
                                    <p:anim calcmode="lin" valueType="num">
                                      <p:cBhvr>
                                        <p:cTn id="23" dur="2000" fill="hold"/>
                                        <p:tgtEl>
                                          <p:spTgt spid="15"/>
                                        </p:tgtEl>
                                        <p:attrNameLst>
                                          <p:attrName>ppt_h</p:attrName>
                                        </p:attrNameLst>
                                      </p:cBhvr>
                                      <p:tavLst>
                                        <p:tav tm="0">
                                          <p:val>
                                            <p:strVal val="#ppt_h"/>
                                          </p:val>
                                        </p:tav>
                                        <p:tav tm="100000">
                                          <p:val>
                                            <p:strVal val="#ppt_h"/>
                                          </p:val>
                                        </p:tav>
                                      </p:tavLst>
                                    </p:anim>
                                    <p:animEffect transition="in" filter="fade">
                                      <p:cBhvr>
                                        <p:cTn id="24" dur="2000"/>
                                        <p:tgtEl>
                                          <p:spTgt spid="15"/>
                                        </p:tgtEl>
                                      </p:cBhvr>
                                    </p:animEffect>
                                  </p:childTnLst>
                                </p:cTn>
                              </p:par>
                              <p:par>
                                <p:cTn id="25" presetID="55"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2000" fill="hold"/>
                                        <p:tgtEl>
                                          <p:spTgt spid="14"/>
                                        </p:tgtEl>
                                        <p:attrNameLst>
                                          <p:attrName>ppt_w</p:attrName>
                                        </p:attrNameLst>
                                      </p:cBhvr>
                                      <p:tavLst>
                                        <p:tav tm="0">
                                          <p:val>
                                            <p:strVal val="#ppt_w*0.70"/>
                                          </p:val>
                                        </p:tav>
                                        <p:tav tm="100000">
                                          <p:val>
                                            <p:strVal val="#ppt_w"/>
                                          </p:val>
                                        </p:tav>
                                      </p:tavLst>
                                    </p:anim>
                                    <p:anim calcmode="lin" valueType="num">
                                      <p:cBhvr>
                                        <p:cTn id="28" dur="2000" fill="hold"/>
                                        <p:tgtEl>
                                          <p:spTgt spid="14"/>
                                        </p:tgtEl>
                                        <p:attrNameLst>
                                          <p:attrName>ppt_h</p:attrName>
                                        </p:attrNameLst>
                                      </p:cBhvr>
                                      <p:tavLst>
                                        <p:tav tm="0">
                                          <p:val>
                                            <p:strVal val="#ppt_h"/>
                                          </p:val>
                                        </p:tav>
                                        <p:tav tm="100000">
                                          <p:val>
                                            <p:strVal val="#ppt_h"/>
                                          </p:val>
                                        </p:tav>
                                      </p:tavLst>
                                    </p:anim>
                                    <p:animEffect transition="in" filter="fade">
                                      <p:cBhvr>
                                        <p:cTn id="29" dur="2000"/>
                                        <p:tgtEl>
                                          <p:spTgt spid="14"/>
                                        </p:tgtEl>
                                      </p:cBhvr>
                                    </p:animEffect>
                                  </p:childTnLst>
                                </p:cTn>
                              </p:par>
                              <p:par>
                                <p:cTn id="30" presetID="55"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2000" fill="hold"/>
                                        <p:tgtEl>
                                          <p:spTgt spid="13"/>
                                        </p:tgtEl>
                                        <p:attrNameLst>
                                          <p:attrName>ppt_w</p:attrName>
                                        </p:attrNameLst>
                                      </p:cBhvr>
                                      <p:tavLst>
                                        <p:tav tm="0">
                                          <p:val>
                                            <p:strVal val="#ppt_w*0.70"/>
                                          </p:val>
                                        </p:tav>
                                        <p:tav tm="100000">
                                          <p:val>
                                            <p:strVal val="#ppt_w"/>
                                          </p:val>
                                        </p:tav>
                                      </p:tavLst>
                                    </p:anim>
                                    <p:anim calcmode="lin" valueType="num">
                                      <p:cBhvr>
                                        <p:cTn id="33" dur="2000" fill="hold"/>
                                        <p:tgtEl>
                                          <p:spTgt spid="13"/>
                                        </p:tgtEl>
                                        <p:attrNameLst>
                                          <p:attrName>ppt_h</p:attrName>
                                        </p:attrNameLst>
                                      </p:cBhvr>
                                      <p:tavLst>
                                        <p:tav tm="0">
                                          <p:val>
                                            <p:strVal val="#ppt_h"/>
                                          </p:val>
                                        </p:tav>
                                        <p:tav tm="100000">
                                          <p:val>
                                            <p:strVal val="#ppt_h"/>
                                          </p:val>
                                        </p:tav>
                                      </p:tavLst>
                                    </p:anim>
                                    <p:animEffect transition="in" filter="fade">
                                      <p:cBhvr>
                                        <p:cTn id="34" dur="2000"/>
                                        <p:tgtEl>
                                          <p:spTgt spid="13"/>
                                        </p:tgtEl>
                                      </p:cBhvr>
                                    </p:animEffect>
                                  </p:childTnLst>
                                </p:cTn>
                              </p:par>
                            </p:childTnLst>
                          </p:cTn>
                        </p:par>
                        <p:par>
                          <p:cTn id="35" fill="hold">
                            <p:stCondLst>
                              <p:cond delay="4000"/>
                            </p:stCondLst>
                            <p:childTnLst>
                              <p:par>
                                <p:cTn id="36" presetID="22" presetClass="entr" presetSubtype="4" fill="hold"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down)">
                                      <p:cBhvr>
                                        <p:cTn id="38" dur="500"/>
                                        <p:tgtEl>
                                          <p:spTgt spid="16"/>
                                        </p:tgtEl>
                                      </p:cBhvr>
                                    </p:animEffect>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1000"/>
                                        <p:tgtEl>
                                          <p:spTgt spid="28"/>
                                        </p:tgtEl>
                                      </p:cBhvr>
                                    </p:animEffect>
                                    <p:anim calcmode="lin" valueType="num">
                                      <p:cBhvr>
                                        <p:cTn id="43" dur="1000" fill="hold"/>
                                        <p:tgtEl>
                                          <p:spTgt spid="28"/>
                                        </p:tgtEl>
                                        <p:attrNameLst>
                                          <p:attrName>ppt_x</p:attrName>
                                        </p:attrNameLst>
                                      </p:cBhvr>
                                      <p:tavLst>
                                        <p:tav tm="0">
                                          <p:val>
                                            <p:strVal val="#ppt_x"/>
                                          </p:val>
                                        </p:tav>
                                        <p:tav tm="100000">
                                          <p:val>
                                            <p:strVal val="#ppt_x"/>
                                          </p:val>
                                        </p:tav>
                                      </p:tavLst>
                                    </p:anim>
                                    <p:anim calcmode="lin" valueType="num">
                                      <p:cBhvr>
                                        <p:cTn id="44" dur="1000" fill="hold"/>
                                        <p:tgtEl>
                                          <p:spTgt spid="28"/>
                                        </p:tgtEl>
                                        <p:attrNameLst>
                                          <p:attrName>ppt_y</p:attrName>
                                        </p:attrNameLst>
                                      </p:cBhvr>
                                      <p:tavLst>
                                        <p:tav tm="0">
                                          <p:val>
                                            <p:strVal val="#ppt_y+.1"/>
                                          </p:val>
                                        </p:tav>
                                        <p:tav tm="100000">
                                          <p:val>
                                            <p:strVal val="#ppt_y"/>
                                          </p:val>
                                        </p:tav>
                                      </p:tavLst>
                                    </p:anim>
                                  </p:childTnLst>
                                </p:cTn>
                              </p:par>
                              <p:par>
                                <p:cTn id="45" presetID="22" presetClass="entr" presetSubtype="4"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2000"/>
                                        <p:tgtEl>
                                          <p:spTgt spid="29"/>
                                        </p:tgtEl>
                                      </p:cBhvr>
                                    </p:animEffect>
                                  </p:childTnLst>
                                </p:cTn>
                              </p:par>
                              <p:par>
                                <p:cTn id="48" presetID="42" presetClass="entr" presetSubtype="0" fill="hold"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2000"/>
                                        <p:tgtEl>
                                          <p:spTgt spid="10"/>
                                        </p:tgtEl>
                                      </p:cBhvr>
                                    </p:animEffect>
                                    <p:anim calcmode="lin" valueType="num">
                                      <p:cBhvr>
                                        <p:cTn id="51" dur="2000" fill="hold"/>
                                        <p:tgtEl>
                                          <p:spTgt spid="10"/>
                                        </p:tgtEl>
                                        <p:attrNameLst>
                                          <p:attrName>ppt_x</p:attrName>
                                        </p:attrNameLst>
                                      </p:cBhvr>
                                      <p:tavLst>
                                        <p:tav tm="0">
                                          <p:val>
                                            <p:strVal val="#ppt_x"/>
                                          </p:val>
                                        </p:tav>
                                        <p:tav tm="100000">
                                          <p:val>
                                            <p:strVal val="#ppt_x"/>
                                          </p:val>
                                        </p:tav>
                                      </p:tavLst>
                                    </p:anim>
                                    <p:anim calcmode="lin" valueType="num">
                                      <p:cBhvr>
                                        <p:cTn id="52" dur="2000" fill="hold"/>
                                        <p:tgtEl>
                                          <p:spTgt spid="10"/>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2000"/>
                                        <p:tgtEl>
                                          <p:spTgt spid="18"/>
                                        </p:tgtEl>
                                      </p:cBhvr>
                                    </p:animEffect>
                                    <p:anim calcmode="lin" valueType="num">
                                      <p:cBhvr>
                                        <p:cTn id="56" dur="2000" fill="hold"/>
                                        <p:tgtEl>
                                          <p:spTgt spid="18"/>
                                        </p:tgtEl>
                                        <p:attrNameLst>
                                          <p:attrName>ppt_x</p:attrName>
                                        </p:attrNameLst>
                                      </p:cBhvr>
                                      <p:tavLst>
                                        <p:tav tm="0">
                                          <p:val>
                                            <p:strVal val="#ppt_x"/>
                                          </p:val>
                                        </p:tav>
                                        <p:tav tm="100000">
                                          <p:val>
                                            <p:strVal val="#ppt_x"/>
                                          </p:val>
                                        </p:tav>
                                      </p:tavLst>
                                    </p:anim>
                                    <p:anim calcmode="lin" valueType="num">
                                      <p:cBhvr>
                                        <p:cTn id="57" dur="2000" fill="hold"/>
                                        <p:tgtEl>
                                          <p:spTgt spid="18"/>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42" presetClass="entr" presetSubtype="0"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2000"/>
                                        <p:tgtEl>
                                          <p:spTgt spid="19"/>
                                        </p:tgtEl>
                                      </p:cBhvr>
                                    </p:animEffect>
                                    <p:anim calcmode="lin" valueType="num">
                                      <p:cBhvr>
                                        <p:cTn id="62" dur="2000" fill="hold"/>
                                        <p:tgtEl>
                                          <p:spTgt spid="19"/>
                                        </p:tgtEl>
                                        <p:attrNameLst>
                                          <p:attrName>ppt_x</p:attrName>
                                        </p:attrNameLst>
                                      </p:cBhvr>
                                      <p:tavLst>
                                        <p:tav tm="0">
                                          <p:val>
                                            <p:strVal val="#ppt_x"/>
                                          </p:val>
                                        </p:tav>
                                        <p:tav tm="100000">
                                          <p:val>
                                            <p:strVal val="#ppt_x"/>
                                          </p:val>
                                        </p:tav>
                                      </p:tavLst>
                                    </p:anim>
                                    <p:anim calcmode="lin" valueType="num">
                                      <p:cBhvr>
                                        <p:cTn id="63" dur="2000" fill="hold"/>
                                        <p:tgtEl>
                                          <p:spTgt spid="19"/>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2000"/>
                                        <p:tgtEl>
                                          <p:spTgt spid="11"/>
                                        </p:tgtEl>
                                      </p:cBhvr>
                                    </p:animEffect>
                                    <p:anim calcmode="lin" valueType="num">
                                      <p:cBhvr>
                                        <p:cTn id="67" dur="2000" fill="hold"/>
                                        <p:tgtEl>
                                          <p:spTgt spid="11"/>
                                        </p:tgtEl>
                                        <p:attrNameLst>
                                          <p:attrName>ppt_x</p:attrName>
                                        </p:attrNameLst>
                                      </p:cBhvr>
                                      <p:tavLst>
                                        <p:tav tm="0">
                                          <p:val>
                                            <p:strVal val="#ppt_x"/>
                                          </p:val>
                                        </p:tav>
                                        <p:tav tm="100000">
                                          <p:val>
                                            <p:strVal val="#ppt_x"/>
                                          </p:val>
                                        </p:tav>
                                      </p:tavLst>
                                    </p:anim>
                                    <p:anim calcmode="lin" valueType="num">
                                      <p:cBhvr>
                                        <p:cTn id="68" dur="2000" fill="hold"/>
                                        <p:tgtEl>
                                          <p:spTgt spid="11"/>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2000"/>
                                        <p:tgtEl>
                                          <p:spTgt spid="12"/>
                                        </p:tgtEl>
                                      </p:cBhvr>
                                    </p:animEffect>
                                    <p:anim calcmode="lin" valueType="num">
                                      <p:cBhvr>
                                        <p:cTn id="72" dur="2000" fill="hold"/>
                                        <p:tgtEl>
                                          <p:spTgt spid="12"/>
                                        </p:tgtEl>
                                        <p:attrNameLst>
                                          <p:attrName>ppt_x</p:attrName>
                                        </p:attrNameLst>
                                      </p:cBhvr>
                                      <p:tavLst>
                                        <p:tav tm="0">
                                          <p:val>
                                            <p:strVal val="#ppt_x"/>
                                          </p:val>
                                        </p:tav>
                                        <p:tav tm="100000">
                                          <p:val>
                                            <p:strVal val="#ppt_x"/>
                                          </p:val>
                                        </p:tav>
                                      </p:tavLst>
                                    </p:anim>
                                    <p:anim calcmode="lin" valueType="num">
                                      <p:cBhvr>
                                        <p:cTn id="73" dur="2000" fill="hold"/>
                                        <p:tgtEl>
                                          <p:spTgt spid="12"/>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2000"/>
                                        <p:tgtEl>
                                          <p:spTgt spid="17"/>
                                        </p:tgtEl>
                                      </p:cBhvr>
                                    </p:animEffect>
                                    <p:anim calcmode="lin" valueType="num">
                                      <p:cBhvr>
                                        <p:cTn id="77" dur="2000" fill="hold"/>
                                        <p:tgtEl>
                                          <p:spTgt spid="17"/>
                                        </p:tgtEl>
                                        <p:attrNameLst>
                                          <p:attrName>ppt_x</p:attrName>
                                        </p:attrNameLst>
                                      </p:cBhvr>
                                      <p:tavLst>
                                        <p:tav tm="0">
                                          <p:val>
                                            <p:strVal val="#ppt_x"/>
                                          </p:val>
                                        </p:tav>
                                        <p:tav tm="100000">
                                          <p:val>
                                            <p:strVal val="#ppt_x"/>
                                          </p:val>
                                        </p:tav>
                                      </p:tavLst>
                                    </p:anim>
                                    <p:anim calcmode="lin" valueType="num">
                                      <p:cBhvr>
                                        <p:cTn id="78" dur="2000" fill="hold"/>
                                        <p:tgtEl>
                                          <p:spTgt spid="17"/>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2"/>
                                        </p:tgtEl>
                                        <p:attrNameLst>
                                          <p:attrName>style.visibility</p:attrName>
                                        </p:attrNameLst>
                                      </p:cBhvr>
                                      <p:to>
                                        <p:strVal val="visible"/>
                                      </p:to>
                                    </p:set>
                                    <p:animEffect transition="in" filter="fade">
                                      <p:cBhvr>
                                        <p:cTn id="81" dur="2000"/>
                                        <p:tgtEl>
                                          <p:spTgt spid="2"/>
                                        </p:tgtEl>
                                      </p:cBhvr>
                                    </p:animEffect>
                                    <p:anim calcmode="lin" valueType="num">
                                      <p:cBhvr>
                                        <p:cTn id="82" dur="2000" fill="hold"/>
                                        <p:tgtEl>
                                          <p:spTgt spid="2"/>
                                        </p:tgtEl>
                                        <p:attrNameLst>
                                          <p:attrName>ppt_x</p:attrName>
                                        </p:attrNameLst>
                                      </p:cBhvr>
                                      <p:tavLst>
                                        <p:tav tm="0">
                                          <p:val>
                                            <p:strVal val="#ppt_x"/>
                                          </p:val>
                                        </p:tav>
                                        <p:tav tm="100000">
                                          <p:val>
                                            <p:strVal val="#ppt_x"/>
                                          </p:val>
                                        </p:tav>
                                      </p:tavLst>
                                    </p:anim>
                                    <p:anim calcmode="lin" valueType="num">
                                      <p:cBhvr>
                                        <p:cTn id="83" dur="2000" fill="hold"/>
                                        <p:tgtEl>
                                          <p:spTgt spid="2"/>
                                        </p:tgtEl>
                                        <p:attrNameLst>
                                          <p:attrName>ppt_y</p:attrName>
                                        </p:attrNameLst>
                                      </p:cBhvr>
                                      <p:tavLst>
                                        <p:tav tm="0">
                                          <p:val>
                                            <p:strVal val="#ppt_y+.1"/>
                                          </p:val>
                                        </p:tav>
                                        <p:tav tm="100000">
                                          <p:val>
                                            <p:strVal val="#ppt_y"/>
                                          </p:val>
                                        </p:tav>
                                      </p:tavLst>
                                    </p:anim>
                                  </p:childTnLst>
                                </p:cTn>
                              </p:par>
                              <p:par>
                                <p:cTn id="84" presetID="42" presetClass="entr" presetSubtype="0" fill="hold" nodeType="withEffect">
                                  <p:stCondLst>
                                    <p:cond delay="0"/>
                                  </p:stCondLst>
                                  <p:childTnLst>
                                    <p:set>
                                      <p:cBhvr>
                                        <p:cTn id="85" dur="1" fill="hold">
                                          <p:stCondLst>
                                            <p:cond delay="0"/>
                                          </p:stCondLst>
                                        </p:cTn>
                                        <p:tgtEl>
                                          <p:spTgt spid="3"/>
                                        </p:tgtEl>
                                        <p:attrNameLst>
                                          <p:attrName>style.visibility</p:attrName>
                                        </p:attrNameLst>
                                      </p:cBhvr>
                                      <p:to>
                                        <p:strVal val="visible"/>
                                      </p:to>
                                    </p:set>
                                    <p:animEffect transition="in" filter="fade">
                                      <p:cBhvr>
                                        <p:cTn id="86" dur="2000"/>
                                        <p:tgtEl>
                                          <p:spTgt spid="3"/>
                                        </p:tgtEl>
                                      </p:cBhvr>
                                    </p:animEffect>
                                    <p:anim calcmode="lin" valueType="num">
                                      <p:cBhvr>
                                        <p:cTn id="87" dur="2000" fill="hold"/>
                                        <p:tgtEl>
                                          <p:spTgt spid="3"/>
                                        </p:tgtEl>
                                        <p:attrNameLst>
                                          <p:attrName>ppt_x</p:attrName>
                                        </p:attrNameLst>
                                      </p:cBhvr>
                                      <p:tavLst>
                                        <p:tav tm="0">
                                          <p:val>
                                            <p:strVal val="#ppt_x"/>
                                          </p:val>
                                        </p:tav>
                                        <p:tav tm="100000">
                                          <p:val>
                                            <p:strVal val="#ppt_x"/>
                                          </p:val>
                                        </p:tav>
                                      </p:tavLst>
                                    </p:anim>
                                    <p:anim calcmode="lin" valueType="num">
                                      <p:cBhvr>
                                        <p:cTn id="88" dur="2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ердце 6"/>
          <p:cNvSpPr/>
          <p:nvPr/>
        </p:nvSpPr>
        <p:spPr>
          <a:xfrm rot="6833655">
            <a:off x="4002088" y="2384425"/>
            <a:ext cx="4783137" cy="3897313"/>
          </a:xfrm>
          <a:prstGeom prst="heart">
            <a:avLst/>
          </a:prstGeom>
          <a:gradFill>
            <a:gsLst>
              <a:gs pos="0">
                <a:schemeClr val="accent5">
                  <a:lumMod val="60000"/>
                  <a:lumOff val="40000"/>
                  <a:alpha val="70000"/>
                </a:schemeClr>
              </a:gs>
              <a:gs pos="50000">
                <a:schemeClr val="accent1">
                  <a:tint val="44500"/>
                  <a:satMod val="160000"/>
                </a:schemeClr>
              </a:gs>
              <a:gs pos="100000">
                <a:schemeClr val="accent1">
                  <a:tint val="23500"/>
                  <a:satMod val="160000"/>
                </a:schemeClr>
              </a:gs>
            </a:gsLst>
            <a:lin ang="4800000" scaled="0"/>
          </a:gradFill>
          <a:ln>
            <a:solidFill>
              <a:srgbClr val="0070C0"/>
            </a:solidFill>
          </a:ln>
        </p:spPr>
        <p:style>
          <a:lnRef idx="3">
            <a:schemeClr val="lt1"/>
          </a:lnRef>
          <a:fillRef idx="1">
            <a:schemeClr val="accent5"/>
          </a:fillRef>
          <a:effectRef idx="1">
            <a:schemeClr val="accent5"/>
          </a:effectRef>
          <a:fontRef idx="minor">
            <a:schemeClr val="lt1"/>
          </a:fontRef>
        </p:style>
        <p:txBody>
          <a:bodyPr anchor="ctr"/>
          <a:lstStyle/>
          <a:p>
            <a:pPr algn="ctr">
              <a:defRPr/>
            </a:pPr>
            <a:endParaRPr lang="ru-RU"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Сердце 7"/>
          <p:cNvSpPr/>
          <p:nvPr/>
        </p:nvSpPr>
        <p:spPr>
          <a:xfrm rot="14770940">
            <a:off x="709612" y="2419351"/>
            <a:ext cx="4640263" cy="3795712"/>
          </a:xfrm>
          <a:prstGeom prst="heart">
            <a:avLst/>
          </a:prstGeo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Сердце 5"/>
          <p:cNvSpPr/>
          <p:nvPr/>
        </p:nvSpPr>
        <p:spPr>
          <a:xfrm>
            <a:off x="2286000" y="-142875"/>
            <a:ext cx="5000625" cy="3714750"/>
          </a:xfrm>
          <a:prstGeom prst="heart">
            <a:avLst/>
          </a:prstGeom>
          <a:solidFill>
            <a:schemeClr val="accent2">
              <a:lumMod val="20000"/>
              <a:lumOff val="80000"/>
            </a:schemeClr>
          </a:solidFill>
          <a:ln>
            <a:solidFill>
              <a:srgbClr val="0070C0"/>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ru-RU" sz="2800" dirty="0"/>
          </a:p>
        </p:txBody>
      </p:sp>
      <p:sp>
        <p:nvSpPr>
          <p:cNvPr id="9" name="Овал 8"/>
          <p:cNvSpPr/>
          <p:nvPr/>
        </p:nvSpPr>
        <p:spPr>
          <a:xfrm>
            <a:off x="3786188" y="2928938"/>
            <a:ext cx="1571625" cy="1285875"/>
          </a:xfrm>
          <a:prstGeom prst="ellipse">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0" name="Прямоугольник 9"/>
          <p:cNvPicPr>
            <a:picLocks noChangeArrowheads="1"/>
          </p:cNvPicPr>
          <p:nvPr/>
        </p:nvPicPr>
        <p:blipFill>
          <a:blip r:embed="rId3" cstate="print"/>
          <a:srcRect/>
          <a:stretch>
            <a:fillRect/>
          </a:stretch>
        </p:blipFill>
        <p:spPr bwMode="auto">
          <a:xfrm>
            <a:off x="1590675" y="2992438"/>
            <a:ext cx="2060575" cy="3243262"/>
          </a:xfrm>
          <a:prstGeom prst="rect">
            <a:avLst/>
          </a:prstGeom>
          <a:noFill/>
        </p:spPr>
      </p:pic>
      <p:graphicFrame>
        <p:nvGraphicFramePr>
          <p:cNvPr id="11" name="Object 2"/>
          <p:cNvGraphicFramePr>
            <a:graphicFrameLocks noChangeAspect="1"/>
          </p:cNvGraphicFramePr>
          <p:nvPr/>
        </p:nvGraphicFramePr>
        <p:xfrm>
          <a:off x="1571625" y="2428875"/>
          <a:ext cx="1762125" cy="2640013"/>
        </p:xfrm>
        <a:graphic>
          <a:graphicData uri="http://schemas.openxmlformats.org/presentationml/2006/ole">
            <p:oleObj spid="_x0000_s58370" name="Формула" r:id="rId4" imgW="1155600" imgH="1726920" progId="Equation.3">
              <p:embed/>
            </p:oleObj>
          </a:graphicData>
        </a:graphic>
      </p:graphicFrame>
      <p:pic>
        <p:nvPicPr>
          <p:cNvPr id="13" name="Прямоугольник 12"/>
          <p:cNvPicPr>
            <a:picLocks noChangeArrowheads="1"/>
          </p:cNvPicPr>
          <p:nvPr/>
        </p:nvPicPr>
        <p:blipFill>
          <a:blip r:embed="rId5" cstate="print"/>
          <a:srcRect/>
          <a:stretch>
            <a:fillRect/>
          </a:stretch>
        </p:blipFill>
        <p:spPr bwMode="auto">
          <a:xfrm>
            <a:off x="-207963" y="2322513"/>
            <a:ext cx="2474913" cy="2109787"/>
          </a:xfrm>
          <a:prstGeom prst="rect">
            <a:avLst/>
          </a:prstGeom>
          <a:noFill/>
        </p:spPr>
      </p:pic>
      <p:sp>
        <p:nvSpPr>
          <p:cNvPr id="14" name="Прямоугольник 13"/>
          <p:cNvSpPr/>
          <p:nvPr/>
        </p:nvSpPr>
        <p:spPr>
          <a:xfrm>
            <a:off x="2500298" y="0"/>
            <a:ext cx="1491114" cy="923330"/>
          </a:xfrm>
          <a:prstGeom prst="rect">
            <a:avLst/>
          </a:prstGeom>
          <a:noFill/>
        </p:spPr>
        <p:txBody>
          <a:bodyPr wrap="none">
            <a:spAutoFit/>
          </a:bodyPr>
          <a:lstStyle/>
          <a:p>
            <a:pPr algn="ctr">
              <a:defRPr/>
            </a:pP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“4”</a:t>
            </a:r>
            <a:endParaRPr lang="ru-RU"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5" name="Прямоугольник 14"/>
          <p:cNvSpPr/>
          <p:nvPr/>
        </p:nvSpPr>
        <p:spPr>
          <a:xfrm>
            <a:off x="6500826" y="2714620"/>
            <a:ext cx="1491114" cy="923330"/>
          </a:xfrm>
          <a:prstGeom prst="rect">
            <a:avLst/>
          </a:prstGeom>
          <a:noFill/>
        </p:spPr>
        <p:txBody>
          <a:bodyPr wrap="none">
            <a:spAutoFit/>
          </a:bodyPr>
          <a:lstStyle/>
          <a:p>
            <a:pPr algn="ctr">
              <a:defRPr/>
            </a:pP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“3”</a:t>
            </a:r>
            <a:endParaRPr lang="ru-RU"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6" name="Прямоугольник 15"/>
          <p:cNvPicPr>
            <a:picLocks noChangeArrowheads="1"/>
          </p:cNvPicPr>
          <p:nvPr/>
        </p:nvPicPr>
        <p:blipFill>
          <a:blip r:embed="rId6" cstate="print"/>
          <a:srcRect/>
          <a:stretch>
            <a:fillRect/>
          </a:stretch>
        </p:blipFill>
        <p:spPr bwMode="auto">
          <a:xfrm>
            <a:off x="3644900" y="3213100"/>
            <a:ext cx="1878013" cy="609600"/>
          </a:xfrm>
          <a:prstGeom prst="rect">
            <a:avLst/>
          </a:prstGeom>
          <a:noFill/>
        </p:spPr>
      </p:pic>
      <p:graphicFrame>
        <p:nvGraphicFramePr>
          <p:cNvPr id="19" name="Object 5"/>
          <p:cNvGraphicFramePr>
            <a:graphicFrameLocks noChangeAspect="1"/>
          </p:cNvGraphicFramePr>
          <p:nvPr/>
        </p:nvGraphicFramePr>
        <p:xfrm>
          <a:off x="3857625" y="428625"/>
          <a:ext cx="2689225" cy="2571750"/>
        </p:xfrm>
        <a:graphic>
          <a:graphicData uri="http://schemas.openxmlformats.org/presentationml/2006/ole">
            <p:oleObj spid="_x0000_s58371" name="Формула" r:id="rId7" imgW="1193760" imgH="1143000" progId="Equation.3">
              <p:embed/>
            </p:oleObj>
          </a:graphicData>
        </a:graphic>
      </p:graphicFrame>
      <p:pic>
        <p:nvPicPr>
          <p:cNvPr id="20" name="Прямоугольник 19"/>
          <p:cNvPicPr>
            <a:picLocks noChangeArrowheads="1"/>
          </p:cNvPicPr>
          <p:nvPr/>
        </p:nvPicPr>
        <p:blipFill>
          <a:blip r:embed="rId8" cstate="print"/>
          <a:srcRect/>
          <a:stretch>
            <a:fillRect/>
          </a:stretch>
        </p:blipFill>
        <p:spPr bwMode="auto">
          <a:xfrm>
            <a:off x="-115888" y="1365250"/>
            <a:ext cx="2573338" cy="592138"/>
          </a:xfrm>
          <a:prstGeom prst="rect">
            <a:avLst/>
          </a:prstGeom>
          <a:noFill/>
        </p:spPr>
      </p:pic>
      <p:graphicFrame>
        <p:nvGraphicFramePr>
          <p:cNvPr id="21" name="Object 6"/>
          <p:cNvGraphicFramePr>
            <a:graphicFrameLocks noChangeAspect="1"/>
          </p:cNvGraphicFramePr>
          <p:nvPr/>
        </p:nvGraphicFramePr>
        <p:xfrm>
          <a:off x="5286375" y="3429000"/>
          <a:ext cx="3263900" cy="2500313"/>
        </p:xfrm>
        <a:graphic>
          <a:graphicData uri="http://schemas.openxmlformats.org/presentationml/2006/ole">
            <p:oleObj spid="_x0000_s58372" name="Формула" r:id="rId9" imgW="1193760" imgH="914400" progId="Equation.3">
              <p:embed/>
            </p:oleObj>
          </a:graphicData>
        </a:graphic>
      </p:graphicFrame>
      <p:graphicFrame>
        <p:nvGraphicFramePr>
          <p:cNvPr id="3" name="Object 9"/>
          <p:cNvGraphicFramePr>
            <a:graphicFrameLocks noChangeAspect="1"/>
          </p:cNvGraphicFramePr>
          <p:nvPr/>
        </p:nvGraphicFramePr>
        <p:xfrm>
          <a:off x="2286000" y="4429125"/>
          <a:ext cx="1568450" cy="2038350"/>
        </p:xfrm>
        <a:graphic>
          <a:graphicData uri="http://schemas.openxmlformats.org/presentationml/2006/ole">
            <p:oleObj spid="_x0000_s58373" name="Формула" r:id="rId10" imgW="1028520" imgH="13334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par>
                          <p:cTn id="10" fill="hold">
                            <p:stCondLst>
                              <p:cond delay="2000"/>
                            </p:stCondLst>
                            <p:childTnLst>
                              <p:par>
                                <p:cTn id="11" presetID="2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2000"/>
                                        <p:tgtEl>
                                          <p:spTgt spid="6"/>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2000" fill="hold"/>
                                        <p:tgtEl>
                                          <p:spTgt spid="7"/>
                                        </p:tgtEl>
                                        <p:attrNameLst>
                                          <p:attrName>ppt_w</p:attrName>
                                        </p:attrNameLst>
                                      </p:cBhvr>
                                      <p:tavLst>
                                        <p:tav tm="0">
                                          <p:val>
                                            <p:strVal val="#ppt_w*0.70"/>
                                          </p:val>
                                        </p:tav>
                                        <p:tav tm="100000">
                                          <p:val>
                                            <p:strVal val="#ppt_w"/>
                                          </p:val>
                                        </p:tav>
                                      </p:tavLst>
                                    </p:anim>
                                    <p:anim calcmode="lin" valueType="num">
                                      <p:cBhvr>
                                        <p:cTn id="17" dur="2000" fill="hold"/>
                                        <p:tgtEl>
                                          <p:spTgt spid="7"/>
                                        </p:tgtEl>
                                        <p:attrNameLst>
                                          <p:attrName>ppt_h</p:attrName>
                                        </p:attrNameLst>
                                      </p:cBhvr>
                                      <p:tavLst>
                                        <p:tav tm="0">
                                          <p:val>
                                            <p:strVal val="#ppt_h"/>
                                          </p:val>
                                        </p:tav>
                                        <p:tav tm="100000">
                                          <p:val>
                                            <p:strVal val="#ppt_h"/>
                                          </p:val>
                                        </p:tav>
                                      </p:tavLst>
                                    </p:anim>
                                    <p:animEffect transition="in" filter="fade">
                                      <p:cBhvr>
                                        <p:cTn id="18" dur="2000"/>
                                        <p:tgtEl>
                                          <p:spTgt spid="7"/>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right)">
                                      <p:cBhvr>
                                        <p:cTn id="21" dur="2000"/>
                                        <p:tgtEl>
                                          <p:spTgt spid="8"/>
                                        </p:tgtEl>
                                      </p:cBhvr>
                                    </p:animEffect>
                                  </p:childTnLst>
                                </p:cTn>
                              </p:par>
                              <p:par>
                                <p:cTn id="22" presetID="22" presetClass="entr" presetSubtype="4"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1000"/>
                                        <p:tgtEl>
                                          <p:spTgt spid="20"/>
                                        </p:tgtEl>
                                      </p:cBhvr>
                                    </p:animEffect>
                                  </p:childTnLst>
                                </p:cTn>
                              </p:par>
                            </p:childTnLst>
                          </p:cTn>
                        </p:par>
                        <p:par>
                          <p:cTn id="25" fill="hold">
                            <p:stCondLst>
                              <p:cond delay="4000"/>
                            </p:stCondLst>
                            <p:childTnLst>
                              <p:par>
                                <p:cTn id="26" presetID="55"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2000" fill="hold"/>
                                        <p:tgtEl>
                                          <p:spTgt spid="15"/>
                                        </p:tgtEl>
                                        <p:attrNameLst>
                                          <p:attrName>ppt_w</p:attrName>
                                        </p:attrNameLst>
                                      </p:cBhvr>
                                      <p:tavLst>
                                        <p:tav tm="0">
                                          <p:val>
                                            <p:strVal val="#ppt_w*0.70"/>
                                          </p:val>
                                        </p:tav>
                                        <p:tav tm="100000">
                                          <p:val>
                                            <p:strVal val="#ppt_w"/>
                                          </p:val>
                                        </p:tav>
                                      </p:tavLst>
                                    </p:anim>
                                    <p:anim calcmode="lin" valueType="num">
                                      <p:cBhvr>
                                        <p:cTn id="29" dur="2000" fill="hold"/>
                                        <p:tgtEl>
                                          <p:spTgt spid="15"/>
                                        </p:tgtEl>
                                        <p:attrNameLst>
                                          <p:attrName>ppt_h</p:attrName>
                                        </p:attrNameLst>
                                      </p:cBhvr>
                                      <p:tavLst>
                                        <p:tav tm="0">
                                          <p:val>
                                            <p:strVal val="#ppt_h"/>
                                          </p:val>
                                        </p:tav>
                                        <p:tav tm="100000">
                                          <p:val>
                                            <p:strVal val="#ppt_h"/>
                                          </p:val>
                                        </p:tav>
                                      </p:tavLst>
                                    </p:anim>
                                    <p:animEffect transition="in" filter="fade">
                                      <p:cBhvr>
                                        <p:cTn id="30" dur="2000"/>
                                        <p:tgtEl>
                                          <p:spTgt spid="15"/>
                                        </p:tgtEl>
                                      </p:cBhvr>
                                    </p:animEffect>
                                  </p:childTnLst>
                                </p:cTn>
                              </p:par>
                              <p:par>
                                <p:cTn id="31" presetID="55"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2000" fill="hold"/>
                                        <p:tgtEl>
                                          <p:spTgt spid="14"/>
                                        </p:tgtEl>
                                        <p:attrNameLst>
                                          <p:attrName>ppt_w</p:attrName>
                                        </p:attrNameLst>
                                      </p:cBhvr>
                                      <p:tavLst>
                                        <p:tav tm="0">
                                          <p:val>
                                            <p:strVal val="#ppt_w*0.70"/>
                                          </p:val>
                                        </p:tav>
                                        <p:tav tm="100000">
                                          <p:val>
                                            <p:strVal val="#ppt_w"/>
                                          </p:val>
                                        </p:tav>
                                      </p:tavLst>
                                    </p:anim>
                                    <p:anim calcmode="lin" valueType="num">
                                      <p:cBhvr>
                                        <p:cTn id="34" dur="2000" fill="hold"/>
                                        <p:tgtEl>
                                          <p:spTgt spid="14"/>
                                        </p:tgtEl>
                                        <p:attrNameLst>
                                          <p:attrName>ppt_h</p:attrName>
                                        </p:attrNameLst>
                                      </p:cBhvr>
                                      <p:tavLst>
                                        <p:tav tm="0">
                                          <p:val>
                                            <p:strVal val="#ppt_h"/>
                                          </p:val>
                                        </p:tav>
                                        <p:tav tm="100000">
                                          <p:val>
                                            <p:strVal val="#ppt_h"/>
                                          </p:val>
                                        </p:tav>
                                      </p:tavLst>
                                    </p:anim>
                                    <p:animEffect transition="in" filter="fade">
                                      <p:cBhvr>
                                        <p:cTn id="35" dur="2000"/>
                                        <p:tgtEl>
                                          <p:spTgt spid="14"/>
                                        </p:tgtEl>
                                      </p:cBhvr>
                                    </p:animEffect>
                                  </p:childTnLst>
                                </p:cTn>
                              </p:par>
                              <p:par>
                                <p:cTn id="36" presetID="55"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2000" fill="hold"/>
                                        <p:tgtEl>
                                          <p:spTgt spid="13"/>
                                        </p:tgtEl>
                                        <p:attrNameLst>
                                          <p:attrName>ppt_w</p:attrName>
                                        </p:attrNameLst>
                                      </p:cBhvr>
                                      <p:tavLst>
                                        <p:tav tm="0">
                                          <p:val>
                                            <p:strVal val="#ppt_w*0.70"/>
                                          </p:val>
                                        </p:tav>
                                        <p:tav tm="100000">
                                          <p:val>
                                            <p:strVal val="#ppt_w"/>
                                          </p:val>
                                        </p:tav>
                                      </p:tavLst>
                                    </p:anim>
                                    <p:anim calcmode="lin" valueType="num">
                                      <p:cBhvr>
                                        <p:cTn id="39" dur="2000" fill="hold"/>
                                        <p:tgtEl>
                                          <p:spTgt spid="13"/>
                                        </p:tgtEl>
                                        <p:attrNameLst>
                                          <p:attrName>ppt_h</p:attrName>
                                        </p:attrNameLst>
                                      </p:cBhvr>
                                      <p:tavLst>
                                        <p:tav tm="0">
                                          <p:val>
                                            <p:strVal val="#ppt_h"/>
                                          </p:val>
                                        </p:tav>
                                        <p:tav tm="100000">
                                          <p:val>
                                            <p:strVal val="#ppt_h"/>
                                          </p:val>
                                        </p:tav>
                                      </p:tavLst>
                                    </p:anim>
                                    <p:animEffect transition="in" filter="fade">
                                      <p:cBhvr>
                                        <p:cTn id="40" dur="2000"/>
                                        <p:tgtEl>
                                          <p:spTgt spid="13"/>
                                        </p:tgtEl>
                                      </p:cBhvr>
                                    </p:animEffect>
                                  </p:childTnLst>
                                </p:cTn>
                              </p:par>
                              <p:par>
                                <p:cTn id="41" presetID="42" presetClass="entr" presetSubtype="0"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2000"/>
                                        <p:tgtEl>
                                          <p:spTgt spid="16"/>
                                        </p:tgtEl>
                                      </p:cBhvr>
                                    </p:animEffect>
                                    <p:anim calcmode="lin" valueType="num">
                                      <p:cBhvr>
                                        <p:cTn id="44" dur="2000" fill="hold"/>
                                        <p:tgtEl>
                                          <p:spTgt spid="16"/>
                                        </p:tgtEl>
                                        <p:attrNameLst>
                                          <p:attrName>ppt_x</p:attrName>
                                        </p:attrNameLst>
                                      </p:cBhvr>
                                      <p:tavLst>
                                        <p:tav tm="0">
                                          <p:val>
                                            <p:strVal val="#ppt_x"/>
                                          </p:val>
                                        </p:tav>
                                        <p:tav tm="100000">
                                          <p:val>
                                            <p:strVal val="#ppt_x"/>
                                          </p:val>
                                        </p:tav>
                                      </p:tavLst>
                                    </p:anim>
                                    <p:anim calcmode="lin" valueType="num">
                                      <p:cBhvr>
                                        <p:cTn id="45" dur="2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42" presetClass="entr" presetSubtype="0"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000"/>
                                        <p:tgtEl>
                                          <p:spTgt spid="19"/>
                                        </p:tgtEl>
                                      </p:cBhvr>
                                    </p:animEffect>
                                    <p:anim calcmode="lin" valueType="num">
                                      <p:cBhvr>
                                        <p:cTn id="50" dur="2000" fill="hold"/>
                                        <p:tgtEl>
                                          <p:spTgt spid="19"/>
                                        </p:tgtEl>
                                        <p:attrNameLst>
                                          <p:attrName>ppt_x</p:attrName>
                                        </p:attrNameLst>
                                      </p:cBhvr>
                                      <p:tavLst>
                                        <p:tav tm="0">
                                          <p:val>
                                            <p:strVal val="#ppt_x"/>
                                          </p:val>
                                        </p:tav>
                                        <p:tav tm="100000">
                                          <p:val>
                                            <p:strVal val="#ppt_x"/>
                                          </p:val>
                                        </p:tav>
                                      </p:tavLst>
                                    </p:anim>
                                    <p:anim calcmode="lin" valueType="num">
                                      <p:cBhvr>
                                        <p:cTn id="51" dur="2000" fill="hold"/>
                                        <p:tgtEl>
                                          <p:spTgt spid="19"/>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2000"/>
                                        <p:tgtEl>
                                          <p:spTgt spid="10"/>
                                        </p:tgtEl>
                                      </p:cBhvr>
                                    </p:animEffect>
                                    <p:anim calcmode="lin" valueType="num">
                                      <p:cBhvr>
                                        <p:cTn id="55" dur="2000" fill="hold"/>
                                        <p:tgtEl>
                                          <p:spTgt spid="10"/>
                                        </p:tgtEl>
                                        <p:attrNameLst>
                                          <p:attrName>ppt_x</p:attrName>
                                        </p:attrNameLst>
                                      </p:cBhvr>
                                      <p:tavLst>
                                        <p:tav tm="0">
                                          <p:val>
                                            <p:strVal val="#ppt_x"/>
                                          </p:val>
                                        </p:tav>
                                        <p:tav tm="100000">
                                          <p:val>
                                            <p:strVal val="#ppt_x"/>
                                          </p:val>
                                        </p:tav>
                                      </p:tavLst>
                                    </p:anim>
                                    <p:anim calcmode="lin" valueType="num">
                                      <p:cBhvr>
                                        <p:cTn id="56" dur="2000" fill="hold"/>
                                        <p:tgtEl>
                                          <p:spTgt spid="10"/>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2000"/>
                                        <p:tgtEl>
                                          <p:spTgt spid="11"/>
                                        </p:tgtEl>
                                      </p:cBhvr>
                                    </p:animEffect>
                                    <p:anim calcmode="lin" valueType="num">
                                      <p:cBhvr>
                                        <p:cTn id="60" dur="2000" fill="hold"/>
                                        <p:tgtEl>
                                          <p:spTgt spid="11"/>
                                        </p:tgtEl>
                                        <p:attrNameLst>
                                          <p:attrName>ppt_x</p:attrName>
                                        </p:attrNameLst>
                                      </p:cBhvr>
                                      <p:tavLst>
                                        <p:tav tm="0">
                                          <p:val>
                                            <p:strVal val="#ppt_x"/>
                                          </p:val>
                                        </p:tav>
                                        <p:tav tm="100000">
                                          <p:val>
                                            <p:strVal val="#ppt_x"/>
                                          </p:val>
                                        </p:tav>
                                      </p:tavLst>
                                    </p:anim>
                                    <p:anim calcmode="lin" valueType="num">
                                      <p:cBhvr>
                                        <p:cTn id="61" dur="2000" fill="hold"/>
                                        <p:tgtEl>
                                          <p:spTgt spid="11"/>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2000"/>
                                        <p:tgtEl>
                                          <p:spTgt spid="21"/>
                                        </p:tgtEl>
                                      </p:cBhvr>
                                    </p:animEffect>
                                    <p:anim calcmode="lin" valueType="num">
                                      <p:cBhvr>
                                        <p:cTn id="65" dur="2000" fill="hold"/>
                                        <p:tgtEl>
                                          <p:spTgt spid="21"/>
                                        </p:tgtEl>
                                        <p:attrNameLst>
                                          <p:attrName>ppt_x</p:attrName>
                                        </p:attrNameLst>
                                      </p:cBhvr>
                                      <p:tavLst>
                                        <p:tav tm="0">
                                          <p:val>
                                            <p:strVal val="#ppt_x"/>
                                          </p:val>
                                        </p:tav>
                                        <p:tav tm="100000">
                                          <p:val>
                                            <p:strVal val="#ppt_x"/>
                                          </p:val>
                                        </p:tav>
                                      </p:tavLst>
                                    </p:anim>
                                    <p:anim calcmode="lin" valueType="num">
                                      <p:cBhvr>
                                        <p:cTn id="66" dur="2000" fill="hold"/>
                                        <p:tgtEl>
                                          <p:spTgt spid="21"/>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fade">
                                      <p:cBhvr>
                                        <p:cTn id="69" dur="2000"/>
                                        <p:tgtEl>
                                          <p:spTgt spid="3"/>
                                        </p:tgtEl>
                                      </p:cBhvr>
                                    </p:animEffect>
                                    <p:anim calcmode="lin" valueType="num">
                                      <p:cBhvr>
                                        <p:cTn id="70" dur="2000" fill="hold"/>
                                        <p:tgtEl>
                                          <p:spTgt spid="3"/>
                                        </p:tgtEl>
                                        <p:attrNameLst>
                                          <p:attrName>ppt_x</p:attrName>
                                        </p:attrNameLst>
                                      </p:cBhvr>
                                      <p:tavLst>
                                        <p:tav tm="0">
                                          <p:val>
                                            <p:strVal val="#ppt_x"/>
                                          </p:val>
                                        </p:tav>
                                        <p:tav tm="100000">
                                          <p:val>
                                            <p:strVal val="#ppt_x"/>
                                          </p:val>
                                        </p:tav>
                                      </p:tavLst>
                                    </p:anim>
                                    <p:anim calcmode="lin" valueType="num">
                                      <p:cBhvr>
                                        <p:cTn id="71" dur="2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Arial Narrow" pitchFamily="34" charset="0"/>
              </a:rPr>
              <a:t>3.Сущность проблемного обучения</a:t>
            </a:r>
            <a:r>
              <a:rPr lang="ru-RU" dirty="0" smtClean="0"/>
              <a:t> </a:t>
            </a:r>
            <a:endParaRPr lang="ru-RU" dirty="0"/>
          </a:p>
        </p:txBody>
      </p:sp>
      <p:sp>
        <p:nvSpPr>
          <p:cNvPr id="3" name="Содержимое 2"/>
          <p:cNvSpPr>
            <a:spLocks noGrp="1"/>
          </p:cNvSpPr>
          <p:nvPr>
            <p:ph idx="1"/>
          </p:nvPr>
        </p:nvSpPr>
        <p:spPr/>
        <p:txBody>
          <a:bodyPr>
            <a:normAutofit fontScale="85000" lnSpcReduction="10000"/>
          </a:bodyPr>
          <a:lstStyle/>
          <a:p>
            <a:pPr>
              <a:buFontTx/>
              <a:buNone/>
            </a:pPr>
            <a:r>
              <a:rPr lang="ru-RU" b="1" i="1" dirty="0" smtClean="0">
                <a:latin typeface="Arial Narrow" pitchFamily="34" charset="0"/>
              </a:rPr>
              <a:t>Т.В.Кудрявцев</a:t>
            </a:r>
            <a:r>
              <a:rPr lang="ru-RU" dirty="0" smtClean="0">
                <a:latin typeface="Arial Narrow" pitchFamily="34" charset="0"/>
              </a:rPr>
              <a:t> дает проблемному обучению следующее толкование: </a:t>
            </a:r>
            <a:endParaRPr lang="en-US" dirty="0" smtClean="0">
              <a:latin typeface="Arial Narrow" pitchFamily="34" charset="0"/>
            </a:endParaRPr>
          </a:p>
          <a:p>
            <a:pPr>
              <a:buFontTx/>
              <a:buNone/>
            </a:pPr>
            <a:r>
              <a:rPr lang="ru-RU" b="1" i="1" dirty="0" smtClean="0">
                <a:latin typeface="Arial Narrow" pitchFamily="34" charset="0"/>
              </a:rPr>
              <a:t>      «Проблемное обучение заключается в создании перед учащимися проблемных ситуаций, осознании и разрешении ими этих ситуаций при максимальной самостоятельности и под общим направляющим руководством преподавателя».</a:t>
            </a:r>
          </a:p>
          <a:p>
            <a:pPr>
              <a:buFontTx/>
              <a:buNone/>
            </a:pPr>
            <a:endParaRPr lang="ru-RU" b="1" i="1" dirty="0" smtClean="0">
              <a:latin typeface="Arial Narrow" pitchFamily="34" charset="0"/>
            </a:endParaRPr>
          </a:p>
          <a:p>
            <a:pPr>
              <a:buFontTx/>
              <a:buNone/>
            </a:pPr>
            <a:r>
              <a:rPr lang="ru-RU" dirty="0" smtClean="0">
                <a:latin typeface="Arial Narrow" pitchFamily="34" charset="0"/>
              </a:rPr>
              <a:t>  Т.В.Кудрявцев не учитывает активную деятельность учащихся в создании проблемной</a:t>
            </a:r>
            <a:r>
              <a:rPr lang="ru-RU" dirty="0" smtClean="0"/>
              <a:t> ситуации.</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i="1" dirty="0" smtClean="0">
                <a:latin typeface="Arial Narrow" pitchFamily="34" charset="0"/>
              </a:rPr>
              <a:t>Характерные признаки проблемного обучения:</a:t>
            </a:r>
            <a:endParaRPr lang="ru-RU" sz="2800" dirty="0"/>
          </a:p>
        </p:txBody>
      </p:sp>
      <p:sp>
        <p:nvSpPr>
          <p:cNvPr id="3" name="Содержимое 2"/>
          <p:cNvSpPr>
            <a:spLocks noGrp="1"/>
          </p:cNvSpPr>
          <p:nvPr>
            <p:ph idx="1"/>
          </p:nvPr>
        </p:nvSpPr>
        <p:spPr>
          <a:xfrm>
            <a:off x="457200" y="1556792"/>
            <a:ext cx="8229600" cy="4569371"/>
          </a:xfrm>
        </p:spPr>
        <p:txBody>
          <a:bodyPr>
            <a:normAutofit fontScale="92500" lnSpcReduction="20000"/>
          </a:bodyPr>
          <a:lstStyle/>
          <a:p>
            <a:r>
              <a:rPr lang="ru-RU" b="1" dirty="0" smtClean="0">
                <a:latin typeface="Arial Narrow" pitchFamily="34" charset="0"/>
              </a:rPr>
              <a:t>актуализация изученного материала</a:t>
            </a:r>
            <a:r>
              <a:rPr lang="en-US" b="1" dirty="0" smtClean="0">
                <a:latin typeface="Arial Narrow" pitchFamily="34" charset="0"/>
              </a:rPr>
              <a:t>;</a:t>
            </a:r>
            <a:endParaRPr lang="ru-RU" b="1" dirty="0" smtClean="0">
              <a:latin typeface="Arial Narrow" pitchFamily="34" charset="0"/>
            </a:endParaRPr>
          </a:p>
          <a:p>
            <a:r>
              <a:rPr lang="ru-RU" b="1" dirty="0" smtClean="0">
                <a:latin typeface="Arial Narrow" pitchFamily="34" charset="0"/>
              </a:rPr>
              <a:t>создание проблемной ситуации</a:t>
            </a:r>
            <a:r>
              <a:rPr lang="en-US" b="1" dirty="0" smtClean="0">
                <a:latin typeface="Arial Narrow" pitchFamily="34" charset="0"/>
              </a:rPr>
              <a:t>;</a:t>
            </a:r>
            <a:endParaRPr lang="ru-RU" b="1" dirty="0" smtClean="0">
              <a:latin typeface="Arial Narrow" pitchFamily="34" charset="0"/>
            </a:endParaRPr>
          </a:p>
          <a:p>
            <a:r>
              <a:rPr lang="ru-RU" b="1" dirty="0" smtClean="0">
                <a:latin typeface="Arial Narrow" pitchFamily="34" charset="0"/>
              </a:rPr>
              <a:t>постановка учебной проблемы</a:t>
            </a:r>
            <a:r>
              <a:rPr lang="en-US" b="1" dirty="0" smtClean="0">
                <a:latin typeface="Arial Narrow" pitchFamily="34" charset="0"/>
              </a:rPr>
              <a:t>;</a:t>
            </a:r>
            <a:endParaRPr lang="ru-RU" b="1" dirty="0" smtClean="0">
              <a:latin typeface="Arial Narrow" pitchFamily="34" charset="0"/>
            </a:endParaRPr>
          </a:p>
          <a:p>
            <a:r>
              <a:rPr lang="ru-RU" b="1" dirty="0" smtClean="0">
                <a:latin typeface="Arial Narrow" pitchFamily="34" charset="0"/>
              </a:rPr>
              <a:t>построении проблемной задачи, поиск и решение проблемы </a:t>
            </a:r>
          </a:p>
          <a:p>
            <a:pPr>
              <a:buFontTx/>
              <a:buNone/>
            </a:pPr>
            <a:r>
              <a:rPr lang="ru-RU" b="1" dirty="0" smtClean="0">
                <a:latin typeface="Arial Narrow" pitchFamily="34" charset="0"/>
              </a:rPr>
              <a:t>    (формулирование,  доказательство, гипотезы, анализ подходов, обобщение)</a:t>
            </a:r>
            <a:r>
              <a:rPr lang="en-US" b="1" dirty="0" smtClean="0">
                <a:latin typeface="Arial Narrow" pitchFamily="34" charset="0"/>
              </a:rPr>
              <a:t>;</a:t>
            </a:r>
            <a:endParaRPr lang="ru-RU" b="1" dirty="0" smtClean="0">
              <a:latin typeface="Arial Narrow" pitchFamily="34" charset="0"/>
            </a:endParaRPr>
          </a:p>
          <a:p>
            <a:r>
              <a:rPr lang="ru-RU" b="1" dirty="0" smtClean="0">
                <a:latin typeface="Arial Narrow" pitchFamily="34" charset="0"/>
              </a:rPr>
              <a:t>проверка решения проблемы</a:t>
            </a:r>
            <a:r>
              <a:rPr lang="en-US" b="1" dirty="0" smtClean="0">
                <a:latin typeface="Arial Narrow" pitchFamily="34" charset="0"/>
              </a:rPr>
              <a:t>;</a:t>
            </a:r>
            <a:r>
              <a:rPr lang="ru-RU" b="1" dirty="0" smtClean="0">
                <a:latin typeface="Arial Narrow" pitchFamily="34" charset="0"/>
              </a:rPr>
              <a:t> </a:t>
            </a:r>
          </a:p>
          <a:p>
            <a:r>
              <a:rPr lang="ru-RU" b="1" dirty="0" smtClean="0">
                <a:latin typeface="Arial Narrow" pitchFamily="34" charset="0"/>
              </a:rPr>
              <a:t>исследование</a:t>
            </a:r>
            <a:r>
              <a:rPr lang="en-US" b="1" dirty="0" smtClean="0">
                <a:latin typeface="Arial Narrow" pitchFamily="34" charset="0"/>
              </a:rPr>
              <a:t>;</a:t>
            </a:r>
            <a:r>
              <a:rPr lang="ru-RU" b="1" dirty="0" smtClean="0">
                <a:latin typeface="Arial Narrow" pitchFamily="34" charset="0"/>
              </a:rPr>
              <a:t> </a:t>
            </a:r>
          </a:p>
          <a:p>
            <a:r>
              <a:rPr lang="ru-RU" b="1" dirty="0" smtClean="0">
                <a:latin typeface="Arial Narrow" pitchFamily="34" charset="0"/>
              </a:rPr>
              <a:t>анализ результатов поиска</a:t>
            </a:r>
            <a:r>
              <a:rPr lang="ru-RU" dirty="0" smtClean="0">
                <a:latin typeface="Arial Narrow" pitchFamily="34" charset="0"/>
              </a:rPr>
              <a:t>.</a:t>
            </a:r>
          </a:p>
          <a:p>
            <a:pPr>
              <a:buFontTx/>
              <a:buNone/>
            </a:pPr>
            <a:endParaRPr lang="ru-RU" dirty="0">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dirty="0" smtClean="0">
                <a:latin typeface="Arial Narrow" pitchFamily="34" charset="0"/>
              </a:rPr>
              <a:t>Организация урока при проблемном обучении</a:t>
            </a:r>
            <a:endParaRPr lang="ru-RU" dirty="0"/>
          </a:p>
        </p:txBody>
      </p:sp>
      <p:sp>
        <p:nvSpPr>
          <p:cNvPr id="3" name="Содержимое 2"/>
          <p:cNvSpPr>
            <a:spLocks noGrp="1"/>
          </p:cNvSpPr>
          <p:nvPr>
            <p:ph idx="1"/>
          </p:nvPr>
        </p:nvSpPr>
        <p:spPr/>
        <p:txBody>
          <a:bodyPr/>
          <a:lstStyle/>
          <a:p>
            <a:pPr>
              <a:lnSpc>
                <a:spcPct val="80000"/>
              </a:lnSpc>
              <a:buFontTx/>
              <a:buNone/>
            </a:pPr>
            <a:r>
              <a:rPr lang="ru-RU" dirty="0" smtClean="0">
                <a:latin typeface="Arial Narrow" pitchFamily="34" charset="0"/>
              </a:rPr>
              <a:t>Как при традиционном, так и при проблемном обучении вопрос о структуре урока решается с учетом </a:t>
            </a:r>
            <a:endParaRPr lang="en-US" dirty="0" smtClean="0">
              <a:latin typeface="Arial Narrow" pitchFamily="34" charset="0"/>
            </a:endParaRPr>
          </a:p>
          <a:p>
            <a:pPr>
              <a:lnSpc>
                <a:spcPct val="80000"/>
              </a:lnSpc>
              <a:buFontTx/>
              <a:buNone/>
            </a:pPr>
            <a:r>
              <a:rPr lang="en-US" i="1" dirty="0" smtClean="0">
                <a:latin typeface="Arial Narrow" pitchFamily="34" charset="0"/>
              </a:rPr>
              <a:t>    </a:t>
            </a:r>
            <a:r>
              <a:rPr lang="ru-RU" b="1" i="1" dirty="0" smtClean="0">
                <a:latin typeface="Arial Narrow" pitchFamily="34" charset="0"/>
              </a:rPr>
              <a:t>целей, </a:t>
            </a:r>
            <a:endParaRPr lang="en-US" b="1" i="1" dirty="0" smtClean="0">
              <a:latin typeface="Arial Narrow" pitchFamily="34" charset="0"/>
            </a:endParaRPr>
          </a:p>
          <a:p>
            <a:pPr>
              <a:lnSpc>
                <a:spcPct val="80000"/>
              </a:lnSpc>
              <a:buFontTx/>
              <a:buNone/>
            </a:pPr>
            <a:r>
              <a:rPr lang="en-US" b="1" i="1" dirty="0" smtClean="0">
                <a:latin typeface="Arial Narrow" pitchFamily="34" charset="0"/>
              </a:rPr>
              <a:t>    </a:t>
            </a:r>
            <a:r>
              <a:rPr lang="ru-RU" b="1" i="1" dirty="0" smtClean="0">
                <a:latin typeface="Arial Narrow" pitchFamily="34" charset="0"/>
              </a:rPr>
              <a:t>содержания учебного материала,</a:t>
            </a:r>
            <a:endParaRPr lang="en-US" b="1" i="1" dirty="0" smtClean="0">
              <a:latin typeface="Arial Narrow" pitchFamily="34" charset="0"/>
            </a:endParaRPr>
          </a:p>
          <a:p>
            <a:pPr>
              <a:lnSpc>
                <a:spcPct val="80000"/>
              </a:lnSpc>
              <a:buFontTx/>
              <a:buNone/>
            </a:pPr>
            <a:r>
              <a:rPr lang="en-US" b="1" i="1" dirty="0" smtClean="0">
                <a:latin typeface="Arial Narrow" pitchFamily="34" charset="0"/>
              </a:rPr>
              <a:t>   </a:t>
            </a:r>
            <a:r>
              <a:rPr lang="ru-RU" b="1" i="1" dirty="0" smtClean="0">
                <a:latin typeface="Arial Narrow" pitchFamily="34" charset="0"/>
              </a:rPr>
              <a:t> методов обучения, </a:t>
            </a:r>
            <a:endParaRPr lang="en-US" b="1" i="1" dirty="0" smtClean="0">
              <a:latin typeface="Arial Narrow" pitchFamily="34" charset="0"/>
            </a:endParaRPr>
          </a:p>
          <a:p>
            <a:pPr>
              <a:lnSpc>
                <a:spcPct val="80000"/>
              </a:lnSpc>
              <a:buFontTx/>
              <a:buNone/>
            </a:pPr>
            <a:r>
              <a:rPr lang="en-US" b="1" i="1" dirty="0" smtClean="0">
                <a:latin typeface="Arial Narrow" pitchFamily="34" charset="0"/>
              </a:rPr>
              <a:t>    </a:t>
            </a:r>
            <a:r>
              <a:rPr lang="ru-RU" b="1" i="1" dirty="0" smtClean="0">
                <a:latin typeface="Arial Narrow" pitchFamily="34" charset="0"/>
              </a:rPr>
              <a:t>возрастных и</a:t>
            </a:r>
            <a:r>
              <a:rPr lang="en-US" b="1" i="1" dirty="0" smtClean="0">
                <a:latin typeface="Arial Narrow" pitchFamily="34" charset="0"/>
              </a:rPr>
              <a:t> </a:t>
            </a:r>
            <a:r>
              <a:rPr lang="ru-RU" b="1" i="1" dirty="0" smtClean="0">
                <a:latin typeface="Arial Narrow" pitchFamily="34" charset="0"/>
              </a:rPr>
              <a:t>индивидуальных особенностей учащихся.</a:t>
            </a:r>
            <a:r>
              <a:rPr lang="ru-RU" i="1" dirty="0" smtClean="0">
                <a:latin typeface="Arial Narrow" pitchFamily="34" charset="0"/>
              </a:rPr>
              <a:t>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504056"/>
          </a:xfrm>
        </p:spPr>
        <p:txBody>
          <a:bodyPr>
            <a:noAutofit/>
          </a:bodyPr>
          <a:lstStyle/>
          <a:p>
            <a:r>
              <a:rPr lang="ru-RU" sz="2000" b="1" i="1" dirty="0" smtClean="0">
                <a:latin typeface="Arial Narrow" pitchFamily="34" charset="0"/>
              </a:rPr>
              <a:t>Структура проблемного урока:</a:t>
            </a:r>
            <a:br>
              <a:rPr lang="ru-RU" sz="2000" b="1" i="1" dirty="0" smtClean="0">
                <a:latin typeface="Arial Narrow" pitchFamily="34" charset="0"/>
              </a:rPr>
            </a:br>
            <a:endParaRPr lang="ru-RU" sz="2000" dirty="0"/>
          </a:p>
        </p:txBody>
      </p:sp>
      <p:sp>
        <p:nvSpPr>
          <p:cNvPr id="3" name="Содержимое 2"/>
          <p:cNvSpPr>
            <a:spLocks noGrp="1"/>
          </p:cNvSpPr>
          <p:nvPr>
            <p:ph idx="1"/>
          </p:nvPr>
        </p:nvSpPr>
        <p:spPr>
          <a:xfrm>
            <a:off x="457200" y="2924944"/>
            <a:ext cx="3826768" cy="3600400"/>
          </a:xfrm>
        </p:spPr>
        <p:txBody>
          <a:bodyPr>
            <a:normAutofit fontScale="77500" lnSpcReduction="20000"/>
          </a:bodyPr>
          <a:lstStyle/>
          <a:p>
            <a:pPr algn="ctr">
              <a:lnSpc>
                <a:spcPct val="80000"/>
              </a:lnSpc>
              <a:buFontTx/>
              <a:buNone/>
            </a:pPr>
            <a:r>
              <a:rPr lang="ru-RU" b="1" dirty="0" smtClean="0">
                <a:latin typeface="Arial Narrow" pitchFamily="34" charset="0"/>
              </a:rPr>
              <a:t>Деятельность учителя</a:t>
            </a:r>
            <a:r>
              <a:rPr lang="en-US" b="1" dirty="0" smtClean="0">
                <a:latin typeface="Arial Narrow" pitchFamily="34" charset="0"/>
              </a:rPr>
              <a:t>:</a:t>
            </a:r>
          </a:p>
          <a:p>
            <a:pPr>
              <a:lnSpc>
                <a:spcPct val="80000"/>
              </a:lnSpc>
              <a:buFontTx/>
              <a:buNone/>
            </a:pPr>
            <a:endParaRPr lang="ru-RU" b="1" dirty="0" smtClean="0">
              <a:latin typeface="Arial Narrow" pitchFamily="34" charset="0"/>
            </a:endParaRPr>
          </a:p>
          <a:p>
            <a:pPr>
              <a:lnSpc>
                <a:spcPct val="80000"/>
              </a:lnSpc>
            </a:pPr>
            <a:r>
              <a:rPr lang="ru-RU" dirty="0" smtClean="0">
                <a:latin typeface="Arial Narrow" pitchFamily="34" charset="0"/>
              </a:rPr>
              <a:t>создает проблемную ситуацию</a:t>
            </a:r>
          </a:p>
          <a:p>
            <a:pPr>
              <a:lnSpc>
                <a:spcPct val="80000"/>
              </a:lnSpc>
            </a:pPr>
            <a:r>
              <a:rPr lang="ru-RU" dirty="0" smtClean="0">
                <a:latin typeface="Arial Narrow" pitchFamily="34" charset="0"/>
              </a:rPr>
              <a:t>организует размышление над проблемой и ее формулировкой</a:t>
            </a:r>
          </a:p>
          <a:p>
            <a:pPr>
              <a:lnSpc>
                <a:spcPct val="80000"/>
              </a:lnSpc>
            </a:pPr>
            <a:r>
              <a:rPr lang="ru-RU" dirty="0" smtClean="0">
                <a:latin typeface="Arial Narrow" pitchFamily="34" charset="0"/>
              </a:rPr>
              <a:t>организует поиск гипотезы</a:t>
            </a:r>
          </a:p>
          <a:p>
            <a:pPr>
              <a:lnSpc>
                <a:spcPct val="80000"/>
              </a:lnSpc>
            </a:pPr>
            <a:r>
              <a:rPr lang="ru-RU" dirty="0" smtClean="0">
                <a:latin typeface="Arial Narrow" pitchFamily="34" charset="0"/>
              </a:rPr>
              <a:t>организует проверку гипотезы</a:t>
            </a:r>
          </a:p>
          <a:p>
            <a:pPr>
              <a:lnSpc>
                <a:spcPct val="80000"/>
              </a:lnSpc>
            </a:pPr>
            <a:r>
              <a:rPr lang="ru-RU" dirty="0" smtClean="0">
                <a:latin typeface="Arial Narrow" pitchFamily="34" charset="0"/>
              </a:rPr>
              <a:t>организует обобщение результатов и применение полученных знаний</a:t>
            </a:r>
            <a:r>
              <a:rPr lang="ru-RU" sz="2800" dirty="0" smtClean="0"/>
              <a:t> </a:t>
            </a:r>
          </a:p>
          <a:p>
            <a:endParaRPr lang="ru-RU" dirty="0"/>
          </a:p>
        </p:txBody>
      </p:sp>
      <p:sp>
        <p:nvSpPr>
          <p:cNvPr id="4" name="Прямоугольник 3"/>
          <p:cNvSpPr/>
          <p:nvPr/>
        </p:nvSpPr>
        <p:spPr>
          <a:xfrm>
            <a:off x="4644008" y="2780928"/>
            <a:ext cx="4248472" cy="3564053"/>
          </a:xfrm>
          <a:prstGeom prst="rect">
            <a:avLst/>
          </a:prstGeom>
        </p:spPr>
        <p:txBody>
          <a:bodyPr wrap="square">
            <a:spAutoFit/>
          </a:bodyPr>
          <a:lstStyle/>
          <a:p>
            <a:pPr algn="ctr">
              <a:lnSpc>
                <a:spcPct val="80000"/>
              </a:lnSpc>
              <a:buFontTx/>
              <a:buNone/>
            </a:pPr>
            <a:r>
              <a:rPr lang="ru-RU" sz="2400" b="1" dirty="0" smtClean="0">
                <a:latin typeface="Arial Narrow" pitchFamily="34" charset="0"/>
              </a:rPr>
              <a:t>Деятельность</a:t>
            </a:r>
            <a:r>
              <a:rPr lang="en-US" sz="2400" b="1" dirty="0" smtClean="0">
                <a:latin typeface="Arial Narrow" pitchFamily="34" charset="0"/>
              </a:rPr>
              <a:t> </a:t>
            </a:r>
            <a:r>
              <a:rPr lang="ru-RU" sz="2400" b="1" dirty="0" smtClean="0">
                <a:latin typeface="Arial Narrow" pitchFamily="34" charset="0"/>
              </a:rPr>
              <a:t>ученика</a:t>
            </a:r>
            <a:r>
              <a:rPr lang="en-US" sz="2400" b="1" dirty="0" smtClean="0">
                <a:latin typeface="Arial Narrow" pitchFamily="34" charset="0"/>
              </a:rPr>
              <a:t>:</a:t>
            </a:r>
          </a:p>
          <a:p>
            <a:pPr>
              <a:lnSpc>
                <a:spcPct val="80000"/>
              </a:lnSpc>
              <a:buFontTx/>
              <a:buNone/>
            </a:pPr>
            <a:endParaRPr lang="ru-RU" dirty="0" smtClean="0">
              <a:latin typeface="Arial Narrow" pitchFamily="34" charset="0"/>
            </a:endParaRPr>
          </a:p>
          <a:p>
            <a:pPr>
              <a:lnSpc>
                <a:spcPct val="80000"/>
              </a:lnSpc>
              <a:buFont typeface="Arial" pitchFamily="34" charset="0"/>
              <a:buChar char="•"/>
            </a:pPr>
            <a:r>
              <a:rPr lang="ru-RU" sz="2400" dirty="0" smtClean="0">
                <a:latin typeface="Arial Narrow" pitchFamily="34" charset="0"/>
              </a:rPr>
              <a:t>осознают противоречия</a:t>
            </a:r>
          </a:p>
          <a:p>
            <a:pPr>
              <a:lnSpc>
                <a:spcPct val="80000"/>
              </a:lnSpc>
              <a:buFont typeface="Arial" pitchFamily="34" charset="0"/>
              <a:buChar char="•"/>
            </a:pPr>
            <a:r>
              <a:rPr lang="ru-RU" sz="2400" dirty="0" smtClean="0">
                <a:latin typeface="Arial Narrow" pitchFamily="34" charset="0"/>
              </a:rPr>
              <a:t>Формирует проблему</a:t>
            </a:r>
          </a:p>
          <a:p>
            <a:pPr>
              <a:lnSpc>
                <a:spcPct val="80000"/>
              </a:lnSpc>
              <a:buFont typeface="Arial" pitchFamily="34" charset="0"/>
              <a:buChar char="•"/>
            </a:pPr>
            <a:r>
              <a:rPr lang="ru-RU" sz="2400" dirty="0" smtClean="0">
                <a:latin typeface="Arial Narrow" pitchFamily="34" charset="0"/>
              </a:rPr>
              <a:t>выдвигают гипотезы, объясняющие явления</a:t>
            </a:r>
          </a:p>
          <a:p>
            <a:pPr>
              <a:lnSpc>
                <a:spcPct val="80000"/>
              </a:lnSpc>
              <a:buFont typeface="Arial" pitchFamily="34" charset="0"/>
              <a:buChar char="•"/>
            </a:pPr>
            <a:r>
              <a:rPr lang="ru-RU" sz="2400" dirty="0" smtClean="0">
                <a:latin typeface="Arial Narrow" pitchFamily="34" charset="0"/>
              </a:rPr>
              <a:t>проверяют гипотезу в эксперименте, решении задач</a:t>
            </a:r>
          </a:p>
          <a:p>
            <a:pPr>
              <a:lnSpc>
                <a:spcPct val="80000"/>
              </a:lnSpc>
              <a:buFont typeface="Arial" pitchFamily="34" charset="0"/>
              <a:buChar char="•"/>
            </a:pPr>
            <a:r>
              <a:rPr lang="ru-RU" sz="2400" dirty="0" smtClean="0">
                <a:latin typeface="Arial Narrow" pitchFamily="34" charset="0"/>
              </a:rPr>
              <a:t>анализируют результаты, делают  выводы. </a:t>
            </a:r>
          </a:p>
          <a:p>
            <a:pPr>
              <a:lnSpc>
                <a:spcPct val="80000"/>
              </a:lnSpc>
              <a:buFont typeface="Arial" pitchFamily="34" charset="0"/>
              <a:buChar char="•"/>
            </a:pPr>
            <a:r>
              <a:rPr lang="ru-RU" sz="2400" dirty="0" smtClean="0">
                <a:latin typeface="Arial Narrow" pitchFamily="34" charset="0"/>
              </a:rPr>
              <a:t>применяют полученные </a:t>
            </a:r>
          </a:p>
          <a:p>
            <a:pPr>
              <a:lnSpc>
                <a:spcPct val="80000"/>
              </a:lnSpc>
            </a:pPr>
            <a:r>
              <a:rPr lang="ru-RU" sz="2400" dirty="0" smtClean="0">
                <a:latin typeface="Arial Narrow" pitchFamily="34" charset="0"/>
              </a:rPr>
              <a:t> знания</a:t>
            </a:r>
            <a:endParaRPr lang="ru-RU" sz="2400" dirty="0">
              <a:latin typeface="Arial Narrow" pitchFamily="34" charset="0"/>
            </a:endParaRPr>
          </a:p>
        </p:txBody>
      </p:sp>
      <p:sp>
        <p:nvSpPr>
          <p:cNvPr id="6" name="Прямоугольник 5"/>
          <p:cNvSpPr/>
          <p:nvPr/>
        </p:nvSpPr>
        <p:spPr>
          <a:xfrm>
            <a:off x="179512" y="692696"/>
            <a:ext cx="8496944" cy="1200329"/>
          </a:xfrm>
          <a:prstGeom prst="rect">
            <a:avLst/>
          </a:prstGeom>
        </p:spPr>
        <p:txBody>
          <a:bodyPr wrap="square">
            <a:spAutoFit/>
          </a:bodyPr>
          <a:lstStyle/>
          <a:p>
            <a:pPr>
              <a:buFont typeface="Wingdings" pitchFamily="2" charset="2"/>
              <a:buChar char="v"/>
            </a:pPr>
            <a:r>
              <a:rPr lang="ru-RU" dirty="0" smtClean="0">
                <a:latin typeface="Arial Narrow" pitchFamily="34" charset="0"/>
              </a:rPr>
              <a:t>возникновение проблемной ситуации и </a:t>
            </a:r>
            <a:r>
              <a:rPr lang="en-US" dirty="0" smtClean="0">
                <a:latin typeface="Arial Narrow" pitchFamily="34" charset="0"/>
              </a:rPr>
              <a:t>   </a:t>
            </a:r>
            <a:r>
              <a:rPr lang="ru-RU" dirty="0" smtClean="0">
                <a:latin typeface="Arial Narrow" pitchFamily="34" charset="0"/>
              </a:rPr>
              <a:t>постановка проблемы;</a:t>
            </a:r>
          </a:p>
          <a:p>
            <a:pPr>
              <a:buFont typeface="Wingdings" pitchFamily="2" charset="2"/>
              <a:buChar char="v"/>
            </a:pPr>
            <a:r>
              <a:rPr lang="ru-RU" dirty="0" smtClean="0">
                <a:latin typeface="Arial Narrow" pitchFamily="34" charset="0"/>
              </a:rPr>
              <a:t>выдвижение предположений и обоснование гипотезы;</a:t>
            </a:r>
          </a:p>
          <a:p>
            <a:pPr>
              <a:buFont typeface="Wingdings" pitchFamily="2" charset="2"/>
              <a:buChar char="v"/>
            </a:pPr>
            <a:r>
              <a:rPr lang="ru-RU" dirty="0" smtClean="0">
                <a:latin typeface="Arial Narrow" pitchFamily="34" charset="0"/>
              </a:rPr>
              <a:t>доказательство гипотезы;</a:t>
            </a:r>
          </a:p>
          <a:p>
            <a:pPr>
              <a:buFont typeface="Wingdings" pitchFamily="2" charset="2"/>
              <a:buChar char="v"/>
            </a:pPr>
            <a:r>
              <a:rPr lang="ru-RU" dirty="0" smtClean="0">
                <a:latin typeface="Arial Narrow" pitchFamily="34" charset="0"/>
              </a:rPr>
              <a:t>проверка правильности решения проблемы. </a:t>
            </a:r>
          </a:p>
        </p:txBody>
      </p:sp>
      <p:sp>
        <p:nvSpPr>
          <p:cNvPr id="7" name="Прямоугольник 6"/>
          <p:cNvSpPr/>
          <p:nvPr/>
        </p:nvSpPr>
        <p:spPr>
          <a:xfrm>
            <a:off x="323528" y="2204864"/>
            <a:ext cx="8136904" cy="369332"/>
          </a:xfrm>
          <a:prstGeom prst="rect">
            <a:avLst/>
          </a:prstGeom>
        </p:spPr>
        <p:txBody>
          <a:bodyPr wrap="square">
            <a:spAutoFit/>
          </a:bodyPr>
          <a:lstStyle/>
          <a:p>
            <a:r>
              <a:rPr lang="ru-RU" b="1" i="1" dirty="0" smtClean="0">
                <a:latin typeface="Arial Narrow" pitchFamily="34" charset="0"/>
              </a:rPr>
              <a:t>Деятельность учителя и учащихся в</a:t>
            </a:r>
            <a:r>
              <a:rPr lang="ru-RU" b="1" i="1" dirty="0">
                <a:latin typeface="Arial Narrow" pitchFamily="34" charset="0"/>
              </a:rPr>
              <a:t> </a:t>
            </a:r>
            <a:r>
              <a:rPr lang="ru-RU" b="1" i="1" dirty="0" smtClean="0">
                <a:latin typeface="Arial Narrow" pitchFamily="34" charset="0"/>
              </a:rPr>
              <a:t> условиях проблемного метода обучения</a:t>
            </a:r>
            <a:r>
              <a:rPr lang="ru-RU" dirty="0" smtClean="0"/>
              <a:t>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28384" y="692696"/>
            <a:ext cx="792088" cy="648072"/>
          </a:xfrm>
        </p:spPr>
        <p:txBody>
          <a:bodyPr>
            <a:noAutofit/>
          </a:bodyPr>
          <a:lstStyle/>
          <a:p>
            <a:pPr>
              <a:lnSpc>
                <a:spcPct val="80000"/>
              </a:lnSpc>
            </a:pPr>
            <a:endParaRPr lang="ru-RU" sz="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476672"/>
            <a:ext cx="8435280" cy="5649491"/>
          </a:xfrm>
        </p:spPr>
        <p:txBody>
          <a:bodyPr>
            <a:normAutofit lnSpcReduction="10000"/>
          </a:bodyPr>
          <a:lstStyle/>
          <a:p>
            <a:r>
              <a:rPr lang="ru-RU" dirty="0" smtClean="0">
                <a:latin typeface="Times New Roman" pitchFamily="18" charset="0"/>
                <a:cs typeface="Times New Roman" pitchFamily="18" charset="0"/>
              </a:rPr>
              <a:t>Проблемный тип обучения не решает всех образовательных и воспитательных задач, он не может заменить собой всей системы обучения, включающей разные типы, способы и формы организации учебно-воспитательного процесса.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Спецификой такого типа обучения является то, что он обеспечивает усвоения не только новых знаний, но и новых способов умственных действий, а также формирование познавательной потребности, мотивов учения.</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t>4.информационно-коммуникативные</a:t>
            </a:r>
            <a:endParaRPr lang="ru-RU" dirty="0"/>
          </a:p>
        </p:txBody>
      </p:sp>
      <p:sp>
        <p:nvSpPr>
          <p:cNvPr id="3" name="Содержимое 2"/>
          <p:cNvSpPr>
            <a:spLocks noGrp="1"/>
          </p:cNvSpPr>
          <p:nvPr>
            <p:ph idx="1"/>
          </p:nvPr>
        </p:nvSpPr>
        <p:spPr/>
        <p:txBody>
          <a:bodyPr>
            <a:normAutofit fontScale="70000" lnSpcReduction="20000"/>
          </a:bodyPr>
          <a:lstStyle/>
          <a:p>
            <a:r>
              <a:rPr lang="ru-RU" dirty="0"/>
              <a:t>   Применение компьютерных  программных средств на уроках математики </a:t>
            </a:r>
            <a:r>
              <a:rPr lang="ru-RU" dirty="0" smtClean="0"/>
              <a:t>позволяет учителю </a:t>
            </a:r>
            <a:r>
              <a:rPr lang="ru-RU" dirty="0"/>
              <a:t>не только разнообразить  традиционные формы обучения, но и решать самые разнообразные задачи, то есть заметно повысить наглядность обучения, обеспечить его дифференциацию, облегчить контроль знаний учащихся, повысить интерес к предмету и познавательную активность  школьников и т. д. С помощью компьютера  можно организовать процесс  обучения по индивидуальной программе.</a:t>
            </a:r>
          </a:p>
          <a:p>
            <a:r>
              <a:rPr lang="ru-RU" dirty="0"/>
              <a:t>Компьютер способен реализовать многие преимущества технических средств обучения. Современные компьютерные программы  позволяют создавать тексты, различные виды графики, мультипликацию со звуковым сопровождением, видеоизображения. С их помощью можно моделировать исследуемые объекты и проводить эксперименты по изучению их свойств.</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a:t>Применение редактора электронных таблиц </a:t>
            </a:r>
            <a:r>
              <a:rPr lang="en-US" dirty="0"/>
              <a:t>MICROSOFT EXCEL</a:t>
            </a:r>
            <a:r>
              <a:rPr lang="ru-RU" dirty="0"/>
              <a:t> при изучении темы «Линейная функция </a:t>
            </a:r>
            <a:r>
              <a:rPr lang="en-US" dirty="0"/>
              <a:t>y</a:t>
            </a:r>
            <a:r>
              <a:rPr lang="ru-RU" dirty="0"/>
              <a:t>=</a:t>
            </a:r>
            <a:r>
              <a:rPr lang="en-US" dirty="0" err="1"/>
              <a:t>kx</a:t>
            </a:r>
            <a:r>
              <a:rPr lang="ru-RU" dirty="0"/>
              <a:t>+</a:t>
            </a:r>
            <a:r>
              <a:rPr lang="en-US" dirty="0"/>
              <a:t>b </a:t>
            </a:r>
            <a:r>
              <a:rPr lang="ru-RU" dirty="0"/>
              <a:t>и её график</a:t>
            </a:r>
            <a:r>
              <a:rPr lang="ru-RU" dirty="0" smtClean="0"/>
              <a:t>»,Графический способ решения уравнений и систем, создание динамических моделей  </a:t>
            </a:r>
            <a:r>
              <a:rPr lang="ru-RU" dirty="0"/>
              <a:t>позволяет наглядно представить учащимся, что графиком линейной функции является прямая. Компьютер может вычислить координаты большого числа точек и построить их. Учащиеся воочию могут убедиться, что действительно все эти точки лежат на одной прямой. Можно показать на чертеже как меняется график функции при изменении </a:t>
            </a:r>
            <a:r>
              <a:rPr lang="en-US" dirty="0"/>
              <a:t>k</a:t>
            </a:r>
            <a:r>
              <a:rPr lang="ru-RU" dirty="0"/>
              <a:t> и </a:t>
            </a:r>
            <a:r>
              <a:rPr lang="en-US" dirty="0"/>
              <a:t>b</a:t>
            </a:r>
            <a:r>
              <a:rPr lang="ru-RU" dirty="0"/>
              <a:t>. Всё это будет проделано гораздо быстрее, аккуратнее и с большим числом вариантов, чем при построении соответствующих  зависимостей на доске. Каждый ученик получает возможность провести самостоятельный эксперимент с программой построения графика линейной функции, которую он сам перед этим составил.</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fontScale="90000"/>
          </a:bodyPr>
          <a:lstStyle/>
          <a:p>
            <a:r>
              <a:rPr lang="ru-RU" sz="4000" b="1" dirty="0"/>
              <a:t>Обзор современных педагогических технологий</a:t>
            </a:r>
          </a:p>
        </p:txBody>
      </p:sp>
      <p:sp>
        <p:nvSpPr>
          <p:cNvPr id="123909" name="Rectangle 5"/>
          <p:cNvSpPr>
            <a:spLocks noGrp="1" noChangeArrowheads="1"/>
          </p:cNvSpPr>
          <p:nvPr>
            <p:ph type="body" idx="1"/>
          </p:nvPr>
        </p:nvSpPr>
        <p:spPr>
          <a:xfrm>
            <a:off x="457200" y="1981200"/>
            <a:ext cx="8229600" cy="3429000"/>
          </a:xfrm>
        </p:spPr>
        <p:txBody>
          <a:bodyPr/>
          <a:lstStyle/>
          <a:p>
            <a:pPr>
              <a:lnSpc>
                <a:spcPct val="90000"/>
              </a:lnSpc>
            </a:pPr>
            <a:r>
              <a:rPr lang="ru-RU" sz="2800" b="1" i="1" dirty="0"/>
              <a:t>Информационные технологии обучения</a:t>
            </a:r>
            <a:endParaRPr lang="ru-RU" sz="2400" dirty="0"/>
          </a:p>
          <a:p>
            <a:pPr>
              <a:lnSpc>
                <a:spcPct val="90000"/>
              </a:lnSpc>
            </a:pPr>
            <a:r>
              <a:rPr lang="ru-RU" sz="2800" b="1" i="1" dirty="0"/>
              <a:t>Метод проектов</a:t>
            </a:r>
            <a:r>
              <a:rPr lang="ru-RU" sz="2400" dirty="0"/>
              <a:t>                                                   </a:t>
            </a:r>
            <a:endParaRPr lang="ru-RU" sz="2800" b="1" i="1" dirty="0"/>
          </a:p>
          <a:p>
            <a:pPr>
              <a:lnSpc>
                <a:spcPct val="90000"/>
              </a:lnSpc>
            </a:pPr>
            <a:r>
              <a:rPr lang="ru-RU" sz="2800" b="1" i="1" dirty="0"/>
              <a:t>Технология </a:t>
            </a:r>
            <a:r>
              <a:rPr lang="ru-RU" sz="2800" b="1" i="1" dirty="0" err="1"/>
              <a:t>деятельностного</a:t>
            </a:r>
            <a:r>
              <a:rPr lang="ru-RU" sz="2800" b="1" i="1" dirty="0"/>
              <a:t> метода     </a:t>
            </a:r>
          </a:p>
          <a:p>
            <a:pPr>
              <a:lnSpc>
                <a:spcPct val="90000"/>
              </a:lnSpc>
            </a:pPr>
            <a:r>
              <a:rPr lang="ru-RU" sz="2800" b="1" i="1" dirty="0"/>
              <a:t>Игровые технологии</a:t>
            </a:r>
          </a:p>
          <a:p>
            <a:pPr>
              <a:lnSpc>
                <a:spcPct val="90000"/>
              </a:lnSpc>
            </a:pPr>
            <a:r>
              <a:rPr lang="ru-RU" sz="2800" b="1" i="1" dirty="0"/>
              <a:t>Технологии личностно-ориентированного образования</a:t>
            </a:r>
          </a:p>
          <a:p>
            <a:pPr>
              <a:lnSpc>
                <a:spcPct val="90000"/>
              </a:lnSpc>
              <a:buFont typeface="Wingdings" pitchFamily="2" charset="2"/>
              <a:buNone/>
            </a:pPr>
            <a:r>
              <a:rPr lang="ru-RU" sz="2400" dirty="0"/>
              <a:t>                                                    </a:t>
            </a:r>
          </a:p>
          <a:p>
            <a:pPr algn="r">
              <a:lnSpc>
                <a:spcPct val="90000"/>
              </a:lnSpc>
              <a:buFont typeface="Wingdings" pitchFamily="2" charset="2"/>
              <a:buNone/>
            </a:pPr>
            <a:endParaRPr lang="ru-RU" sz="2800" dirty="0"/>
          </a:p>
          <a:p>
            <a:pPr algn="r">
              <a:lnSpc>
                <a:spcPct val="90000"/>
              </a:lnSpc>
              <a:buFont typeface="Wingdings" pitchFamily="2" charset="2"/>
              <a:buNone/>
            </a:pPr>
            <a:endParaRPr lang="ru-RU" sz="2800" dirty="0"/>
          </a:p>
        </p:txBody>
      </p:sp>
      <p:sp>
        <p:nvSpPr>
          <p:cNvPr id="4" name="Прямоугольник 3"/>
          <p:cNvSpPr/>
          <p:nvPr/>
        </p:nvSpPr>
        <p:spPr>
          <a:xfrm>
            <a:off x="899592" y="5877272"/>
            <a:ext cx="7560840" cy="523220"/>
          </a:xfrm>
          <a:prstGeom prst="rect">
            <a:avLst/>
          </a:prstGeom>
        </p:spPr>
        <p:txBody>
          <a:bodyPr wrap="square">
            <a:spAutoFit/>
          </a:bodyPr>
          <a:lstStyle/>
          <a:p>
            <a:pPr algn="just"/>
            <a:r>
              <a:rPr lang="ru-RU" sz="2800" b="1" dirty="0" smtClean="0">
                <a:solidFill>
                  <a:srgbClr val="FF0000"/>
                </a:solidFill>
                <a:effectLst>
                  <a:outerShdw blurRad="38100" dist="38100" dir="2700000" algn="tl">
                    <a:srgbClr val="000000"/>
                  </a:outerShdw>
                </a:effectLst>
                <a:latin typeface="Times New Roman" pitchFamily="18" charset="0"/>
                <a:cs typeface="Times New Roman" pitchFamily="18" charset="0"/>
              </a:rPr>
              <a:t>Труд учителя – ежедневное проектирование.</a:t>
            </a:r>
            <a:endParaRPr lang="ru-RU" sz="2800" b="1" dirty="0">
              <a:solidFill>
                <a:srgbClr val="FF0000"/>
              </a:solidFill>
              <a:effectLst>
                <a:outerShdw blurRad="38100" dist="38100" dir="2700000" algn="tl">
                  <a:srgbClr val="000000"/>
                </a:outerShdw>
              </a:effectLst>
              <a:latin typeface="Times New Roman" pitchFamily="18" charset="0"/>
              <a:cs typeface="Times New Roman" pitchFamily="18" charset="0"/>
            </a:endParaRPr>
          </a:p>
        </p:txBody>
      </p:sp>
      <p:pic>
        <p:nvPicPr>
          <p:cNvPr id="5" name="Picture 1491" descr="clip_image004">
            <a:hlinkClick r:id="rId2" action="ppaction://hlinkfile"/>
          </p:cNvPr>
          <p:cNvPicPr>
            <a:picLocks noChangeAspect="1" noChangeArrowheads="1" noCrop="1"/>
          </p:cNvPicPr>
          <p:nvPr/>
        </p:nvPicPr>
        <p:blipFill>
          <a:blip r:embed="rId3" cstate="print"/>
          <a:srcRect/>
          <a:stretch>
            <a:fillRect/>
          </a:stretch>
        </p:blipFill>
        <p:spPr bwMode="auto">
          <a:xfrm>
            <a:off x="3635895" y="4437112"/>
            <a:ext cx="1383187" cy="1368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978896" cy="2290266"/>
          </a:xfrm>
        </p:spPr>
        <p:txBody>
          <a:bodyPr>
            <a:noAutofit/>
          </a:bodyPr>
          <a:lstStyle/>
          <a:p>
            <a:r>
              <a:rPr lang="ru-RU" sz="2800" dirty="0" smtClean="0"/>
              <a:t> Создание </a:t>
            </a:r>
            <a:r>
              <a:rPr lang="ru-RU" sz="2800" dirty="0"/>
              <a:t>в программе </a:t>
            </a:r>
            <a:r>
              <a:rPr lang="en-US" sz="2800" dirty="0"/>
              <a:t>Excel</a:t>
            </a:r>
            <a:r>
              <a:rPr lang="ru-RU" sz="2800" dirty="0"/>
              <a:t> </a:t>
            </a:r>
            <a:r>
              <a:rPr lang="ru-RU" sz="2800" dirty="0" smtClean="0"/>
              <a:t>динамической модели </a:t>
            </a:r>
            <a:r>
              <a:rPr lang="ru-RU" sz="2800" dirty="0"/>
              <a:t>для решения квадратных уравнений </a:t>
            </a:r>
            <a:br>
              <a:rPr lang="ru-RU" sz="2800" dirty="0"/>
            </a:br>
            <a:endParaRPr lang="ru-RU" sz="2800" dirty="0"/>
          </a:p>
        </p:txBody>
      </p:sp>
      <p:graphicFrame>
        <p:nvGraphicFramePr>
          <p:cNvPr id="4" name="Содержимое 3"/>
          <p:cNvGraphicFramePr>
            <a:graphicFrameLocks noGrp="1"/>
          </p:cNvGraphicFramePr>
          <p:nvPr>
            <p:ph idx="1"/>
          </p:nvPr>
        </p:nvGraphicFramePr>
        <p:xfrm>
          <a:off x="5508103" y="2204862"/>
          <a:ext cx="3178693" cy="4032450"/>
        </p:xfrm>
        <a:graphic>
          <a:graphicData uri="http://schemas.openxmlformats.org/drawingml/2006/table">
            <a:tbl>
              <a:tblPr firstRow="1" bandRow="1">
                <a:tableStyleId>{5C22544A-7EE6-4342-B048-85BDC9FD1C3A}</a:tableStyleId>
              </a:tblPr>
              <a:tblGrid>
                <a:gridCol w="454099"/>
                <a:gridCol w="454099"/>
                <a:gridCol w="454099"/>
                <a:gridCol w="454099"/>
                <a:gridCol w="454099"/>
                <a:gridCol w="454099"/>
                <a:gridCol w="454099"/>
              </a:tblGrid>
              <a:tr h="672075">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c>
                  <a:txBody>
                    <a:bodyPr/>
                    <a:lstStyle/>
                    <a:p>
                      <a:pPr algn="ctr">
                        <a:spcAft>
                          <a:spcPts val="0"/>
                        </a:spcAft>
                      </a:pPr>
                      <a:r>
                        <a:rPr lang="ru-RU" sz="1600" dirty="0">
                          <a:solidFill>
                            <a:schemeClr val="tx1"/>
                          </a:solidFill>
                          <a:latin typeface="Times New Roman"/>
                          <a:ea typeface="Times New Roman"/>
                        </a:rPr>
                        <a:t>А</a:t>
                      </a:r>
                    </a:p>
                  </a:txBody>
                  <a:tcPr marL="68580" marR="68580" marT="0" marB="0" anchor="ctr"/>
                </a:tc>
                <a:tc>
                  <a:txBody>
                    <a:bodyPr/>
                    <a:lstStyle/>
                    <a:p>
                      <a:pPr algn="ctr">
                        <a:spcAft>
                          <a:spcPts val="0"/>
                        </a:spcAft>
                      </a:pPr>
                      <a:r>
                        <a:rPr lang="ru-RU" sz="1600" dirty="0">
                          <a:solidFill>
                            <a:schemeClr val="tx1"/>
                          </a:solidFill>
                          <a:latin typeface="Times New Roman"/>
                          <a:ea typeface="Times New Roman"/>
                        </a:rPr>
                        <a:t>В</a:t>
                      </a:r>
                    </a:p>
                  </a:txBody>
                  <a:tcPr marL="68580" marR="68580" marT="0" marB="0" anchor="ctr"/>
                </a:tc>
                <a:tc>
                  <a:txBody>
                    <a:bodyPr/>
                    <a:lstStyle/>
                    <a:p>
                      <a:pPr algn="ctr">
                        <a:spcAft>
                          <a:spcPts val="0"/>
                        </a:spcAft>
                      </a:pPr>
                      <a:r>
                        <a:rPr lang="ru-RU" sz="1600" dirty="0">
                          <a:solidFill>
                            <a:schemeClr val="tx1"/>
                          </a:solidFill>
                          <a:latin typeface="Times New Roman"/>
                          <a:ea typeface="Times New Roman"/>
                        </a:rPr>
                        <a:t>С</a:t>
                      </a:r>
                    </a:p>
                  </a:txBody>
                  <a:tcPr marL="68580" marR="68580" marT="0" marB="0" anchor="ctr"/>
                </a:tc>
                <a:tc>
                  <a:txBody>
                    <a:bodyPr/>
                    <a:lstStyle/>
                    <a:p>
                      <a:pPr algn="ctr">
                        <a:spcAft>
                          <a:spcPts val="0"/>
                        </a:spcAft>
                      </a:pPr>
                      <a:r>
                        <a:rPr lang="en-US" sz="1600" dirty="0">
                          <a:solidFill>
                            <a:schemeClr val="tx1"/>
                          </a:solidFill>
                          <a:latin typeface="Times New Roman"/>
                          <a:ea typeface="Times New Roman"/>
                        </a:rPr>
                        <a:t>D</a:t>
                      </a:r>
                      <a:endParaRPr lang="ru-RU" sz="1600" dirty="0">
                        <a:solidFill>
                          <a:schemeClr val="tx1"/>
                        </a:solidFill>
                        <a:latin typeface="Times New Roman"/>
                        <a:ea typeface="Times New Roman"/>
                      </a:endParaRPr>
                    </a:p>
                  </a:txBody>
                  <a:tcPr marL="68580" marR="68580" marT="0" marB="0" anchor="ctr"/>
                </a:tc>
                <a:tc>
                  <a:txBody>
                    <a:bodyPr/>
                    <a:lstStyle/>
                    <a:p>
                      <a:pPr algn="ctr">
                        <a:spcAft>
                          <a:spcPts val="0"/>
                        </a:spcAft>
                      </a:pPr>
                      <a:r>
                        <a:rPr lang="en-US" sz="1600" dirty="0">
                          <a:solidFill>
                            <a:schemeClr val="tx1"/>
                          </a:solidFill>
                          <a:latin typeface="Times New Roman"/>
                          <a:ea typeface="Times New Roman"/>
                        </a:rPr>
                        <a:t>E</a:t>
                      </a:r>
                      <a:endParaRPr lang="ru-RU" sz="1600" dirty="0">
                        <a:solidFill>
                          <a:schemeClr val="tx1"/>
                        </a:solidFill>
                        <a:latin typeface="Times New Roman"/>
                        <a:ea typeface="Times New Roman"/>
                      </a:endParaRPr>
                    </a:p>
                  </a:txBody>
                  <a:tcPr marL="68580" marR="68580" marT="0" marB="0" anchor="ctr"/>
                </a:tc>
                <a:tc>
                  <a:txBody>
                    <a:bodyPr/>
                    <a:lstStyle/>
                    <a:p>
                      <a:pPr algn="ctr">
                        <a:spcAft>
                          <a:spcPts val="0"/>
                        </a:spcAft>
                      </a:pPr>
                      <a:r>
                        <a:rPr lang="en-US" sz="1600">
                          <a:solidFill>
                            <a:schemeClr val="tx1"/>
                          </a:solidFill>
                          <a:latin typeface="Times New Roman"/>
                          <a:ea typeface="Times New Roman"/>
                        </a:rPr>
                        <a:t>F</a:t>
                      </a:r>
                      <a:endParaRPr lang="ru-RU" sz="1600">
                        <a:solidFill>
                          <a:schemeClr val="tx1"/>
                        </a:solidFill>
                        <a:latin typeface="Times New Roman"/>
                        <a:ea typeface="Times New Roman"/>
                      </a:endParaRPr>
                    </a:p>
                  </a:txBody>
                  <a:tcPr marL="68580" marR="68580" marT="0" marB="0" anchor="ctr"/>
                </a:tc>
              </a:tr>
              <a:tr h="672075">
                <a:tc>
                  <a:txBody>
                    <a:bodyPr/>
                    <a:lstStyle/>
                    <a:p>
                      <a:pPr algn="l">
                        <a:spcAft>
                          <a:spcPts val="0"/>
                        </a:spcAft>
                      </a:pPr>
                      <a:r>
                        <a:rPr lang="ru-RU" sz="1600">
                          <a:solidFill>
                            <a:schemeClr val="tx1"/>
                          </a:solidFill>
                          <a:latin typeface="Times New Roman"/>
                          <a:ea typeface="Times New Roman"/>
                        </a:rPr>
                        <a:t>1</a:t>
                      </a:r>
                    </a:p>
                  </a:txBody>
                  <a:tcPr marL="68580" marR="68580" marT="0" marB="0"/>
                </a:tc>
                <a:tc>
                  <a:txBody>
                    <a:bodyPr/>
                    <a:lstStyle/>
                    <a:p>
                      <a:pPr algn="l">
                        <a:spcAft>
                          <a:spcPts val="0"/>
                        </a:spcAft>
                      </a:pPr>
                      <a:r>
                        <a:rPr lang="ru-RU" sz="1600">
                          <a:solidFill>
                            <a:schemeClr val="tx1"/>
                          </a:solidFill>
                          <a:latin typeface="Times New Roman"/>
                          <a:ea typeface="Times New Roman"/>
                        </a:rPr>
                        <a:t>   </a:t>
                      </a:r>
                      <a:r>
                        <a:rPr lang="en-US" sz="1600">
                          <a:solidFill>
                            <a:schemeClr val="tx1"/>
                          </a:solidFill>
                          <a:latin typeface="Times New Roman"/>
                          <a:ea typeface="Times New Roman"/>
                        </a:rPr>
                        <a:t>a</a:t>
                      </a:r>
                      <a:r>
                        <a:rPr lang="ru-RU" sz="1600">
                          <a:solidFill>
                            <a:schemeClr val="tx1"/>
                          </a:solidFill>
                          <a:latin typeface="Times New Roman"/>
                          <a:ea typeface="Times New Roman"/>
                        </a:rPr>
                        <a:t> =</a:t>
                      </a: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c>
                  <a:txBody>
                    <a:bodyPr/>
                    <a:lstStyle/>
                    <a:p>
                      <a:pPr algn="l">
                        <a:spcAft>
                          <a:spcPts val="0"/>
                        </a:spcAft>
                      </a:pPr>
                      <a:r>
                        <a:rPr lang="ru-RU" sz="1600">
                          <a:solidFill>
                            <a:schemeClr val="tx1"/>
                          </a:solidFill>
                          <a:latin typeface="Times New Roman"/>
                          <a:ea typeface="Times New Roman"/>
                        </a:rPr>
                        <a:t> </a:t>
                      </a:r>
                      <a:r>
                        <a:rPr lang="en-US" sz="1600">
                          <a:solidFill>
                            <a:schemeClr val="tx1"/>
                          </a:solidFill>
                          <a:latin typeface="Times New Roman"/>
                          <a:ea typeface="Times New Roman"/>
                        </a:rPr>
                        <a:t>b</a:t>
                      </a:r>
                      <a:r>
                        <a:rPr lang="ru-RU" sz="1600">
                          <a:solidFill>
                            <a:schemeClr val="tx1"/>
                          </a:solidFill>
                          <a:latin typeface="Times New Roman"/>
                          <a:ea typeface="Times New Roman"/>
                        </a:rPr>
                        <a:t> =</a:t>
                      </a: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c>
                  <a:txBody>
                    <a:bodyPr/>
                    <a:lstStyle/>
                    <a:p>
                      <a:pPr algn="l">
                        <a:spcAft>
                          <a:spcPts val="0"/>
                        </a:spcAft>
                      </a:pPr>
                      <a:r>
                        <a:rPr lang="ru-RU" sz="1600" dirty="0">
                          <a:solidFill>
                            <a:schemeClr val="tx1"/>
                          </a:solidFill>
                          <a:latin typeface="Times New Roman"/>
                          <a:ea typeface="Times New Roman"/>
                        </a:rPr>
                        <a:t> </a:t>
                      </a:r>
                      <a:r>
                        <a:rPr lang="en-US" sz="1600" dirty="0">
                          <a:solidFill>
                            <a:schemeClr val="tx1"/>
                          </a:solidFill>
                          <a:latin typeface="Times New Roman"/>
                          <a:ea typeface="Times New Roman"/>
                        </a:rPr>
                        <a:t>c</a:t>
                      </a:r>
                      <a:r>
                        <a:rPr lang="ru-RU" sz="1600" dirty="0">
                          <a:solidFill>
                            <a:schemeClr val="tx1"/>
                          </a:solidFill>
                          <a:latin typeface="Times New Roman"/>
                          <a:ea typeface="Times New Roman"/>
                        </a:rPr>
                        <a:t> =</a:t>
                      </a: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r>
              <a:tr h="672075">
                <a:tc>
                  <a:txBody>
                    <a:bodyPr/>
                    <a:lstStyle/>
                    <a:p>
                      <a:pPr algn="l">
                        <a:spcAft>
                          <a:spcPts val="0"/>
                        </a:spcAft>
                      </a:pPr>
                      <a:r>
                        <a:rPr lang="ru-RU" sz="1600">
                          <a:solidFill>
                            <a:schemeClr val="tx1"/>
                          </a:solidFill>
                          <a:latin typeface="Times New Roman"/>
                          <a:ea typeface="Times New Roman"/>
                        </a:rPr>
                        <a:t>2</a:t>
                      </a:r>
                    </a:p>
                  </a:txBody>
                  <a:tcPr marL="68580" marR="68580" marT="0" marB="0"/>
                </a:tc>
                <a:tc>
                  <a:txBody>
                    <a:bodyPr/>
                    <a:lstStyle/>
                    <a:p>
                      <a:pPr algn="l">
                        <a:spcAft>
                          <a:spcPts val="0"/>
                        </a:spcAft>
                      </a:pPr>
                      <a:r>
                        <a:rPr lang="ru-RU" sz="1600">
                          <a:solidFill>
                            <a:schemeClr val="tx1"/>
                          </a:solidFill>
                          <a:latin typeface="Times New Roman"/>
                          <a:ea typeface="Times New Roman"/>
                        </a:rPr>
                        <a:t>    </a:t>
                      </a:r>
                      <a:r>
                        <a:rPr lang="en-US" sz="1600">
                          <a:solidFill>
                            <a:schemeClr val="tx1"/>
                          </a:solidFill>
                          <a:latin typeface="Times New Roman"/>
                          <a:ea typeface="Times New Roman"/>
                        </a:rPr>
                        <a:t>D</a:t>
                      </a:r>
                      <a:r>
                        <a:rPr lang="ru-RU" sz="1600">
                          <a:solidFill>
                            <a:schemeClr val="tx1"/>
                          </a:solidFill>
                          <a:latin typeface="Times New Roman"/>
                          <a:ea typeface="Times New Roman"/>
                        </a:rPr>
                        <a:t> </a:t>
                      </a: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r>
              <a:tr h="672075">
                <a:tc>
                  <a:txBody>
                    <a:bodyPr/>
                    <a:lstStyle/>
                    <a:p>
                      <a:pPr algn="l">
                        <a:spcAft>
                          <a:spcPts val="0"/>
                        </a:spcAft>
                      </a:pPr>
                      <a:r>
                        <a:rPr lang="ru-RU" sz="1600">
                          <a:solidFill>
                            <a:schemeClr val="tx1"/>
                          </a:solidFill>
                          <a:latin typeface="Times New Roman"/>
                          <a:ea typeface="Times New Roman"/>
                        </a:rPr>
                        <a:t>3</a:t>
                      </a:r>
                    </a:p>
                  </a:txBody>
                  <a:tcPr marL="68580" marR="68580" marT="0" marB="0"/>
                </a:tc>
                <a:tc>
                  <a:txBody>
                    <a:bodyPr/>
                    <a:lstStyle/>
                    <a:p>
                      <a:pPr algn="l">
                        <a:spcAft>
                          <a:spcPts val="0"/>
                        </a:spcAft>
                      </a:pPr>
                      <a:r>
                        <a:rPr lang="en-US" sz="1600" dirty="0">
                          <a:solidFill>
                            <a:schemeClr val="tx1"/>
                          </a:solidFill>
                          <a:latin typeface="Times New Roman"/>
                          <a:ea typeface="Times New Roman"/>
                        </a:rPr>
                        <a:t>  </a:t>
                      </a:r>
                      <a:endParaRPr lang="ru-RU" sz="1600" dirty="0">
                        <a:solidFill>
                          <a:schemeClr val="tx1"/>
                        </a:solidFill>
                        <a:latin typeface="Times New Roman"/>
                        <a:ea typeface="Times New Roman"/>
                      </a:endParaRPr>
                    </a:p>
                  </a:txBody>
                  <a:tcPr marL="68580" marR="68580" marT="0" marB="0"/>
                </a:tc>
                <a:tc>
                  <a:txBody>
                    <a:bodyPr/>
                    <a:lstStyle/>
                    <a:p>
                      <a:pPr algn="l">
                        <a:spcAft>
                          <a:spcPts val="0"/>
                        </a:spcAft>
                      </a:pPr>
                      <a:endParaRPr lang="en-US"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r>
              <a:tr h="672075">
                <a:tc>
                  <a:txBody>
                    <a:bodyPr/>
                    <a:lstStyle/>
                    <a:p>
                      <a:pPr algn="l">
                        <a:spcAft>
                          <a:spcPts val="0"/>
                        </a:spcAft>
                      </a:pPr>
                      <a:r>
                        <a:rPr lang="en-US" sz="1600">
                          <a:solidFill>
                            <a:schemeClr val="tx1"/>
                          </a:solidFill>
                          <a:latin typeface="Times New Roman"/>
                          <a:ea typeface="Times New Roman"/>
                        </a:rPr>
                        <a:t>4</a:t>
                      </a:r>
                      <a:endParaRPr lang="ru-RU" sz="1600">
                        <a:solidFill>
                          <a:schemeClr val="tx1"/>
                        </a:solidFill>
                        <a:latin typeface="Times New Roman"/>
                        <a:ea typeface="Times New Roman"/>
                      </a:endParaRPr>
                    </a:p>
                  </a:txBody>
                  <a:tcPr marL="68580" marR="68580" marT="0" marB="0"/>
                </a:tc>
                <a:tc>
                  <a:txBody>
                    <a:bodyPr/>
                    <a:lstStyle/>
                    <a:p>
                      <a:pPr algn="l">
                        <a:spcAft>
                          <a:spcPts val="0"/>
                        </a:spcAft>
                      </a:pPr>
                      <a:r>
                        <a:rPr lang="en-US" sz="1600">
                          <a:solidFill>
                            <a:schemeClr val="tx1"/>
                          </a:solidFill>
                          <a:latin typeface="Times New Roman"/>
                          <a:ea typeface="Times New Roman"/>
                        </a:rPr>
                        <a:t>    x</a:t>
                      </a:r>
                      <a:r>
                        <a:rPr lang="en-US" sz="1600" baseline="-25000">
                          <a:solidFill>
                            <a:schemeClr val="tx1"/>
                          </a:solidFill>
                          <a:latin typeface="Times New Roman"/>
                          <a:ea typeface="Times New Roman"/>
                        </a:rPr>
                        <a:t>1</a:t>
                      </a: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en-US"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r>
              <a:tr h="672075">
                <a:tc>
                  <a:txBody>
                    <a:bodyPr/>
                    <a:lstStyle/>
                    <a:p>
                      <a:pPr algn="l">
                        <a:spcAft>
                          <a:spcPts val="0"/>
                        </a:spcAft>
                      </a:pPr>
                      <a:r>
                        <a:rPr lang="en-US" sz="1600">
                          <a:solidFill>
                            <a:schemeClr val="tx1"/>
                          </a:solidFill>
                          <a:latin typeface="Times New Roman"/>
                          <a:ea typeface="Times New Roman"/>
                        </a:rPr>
                        <a:t>5</a:t>
                      </a:r>
                      <a:endParaRPr lang="ru-RU" sz="1600">
                        <a:solidFill>
                          <a:schemeClr val="tx1"/>
                        </a:solidFill>
                        <a:latin typeface="Times New Roman"/>
                        <a:ea typeface="Times New Roman"/>
                      </a:endParaRPr>
                    </a:p>
                  </a:txBody>
                  <a:tcPr marL="68580" marR="68580" marT="0" marB="0"/>
                </a:tc>
                <a:tc>
                  <a:txBody>
                    <a:bodyPr/>
                    <a:lstStyle/>
                    <a:p>
                      <a:pPr algn="l">
                        <a:spcAft>
                          <a:spcPts val="0"/>
                        </a:spcAft>
                      </a:pPr>
                      <a:r>
                        <a:rPr lang="en-US" sz="1600">
                          <a:solidFill>
                            <a:schemeClr val="tx1"/>
                          </a:solidFill>
                          <a:latin typeface="Times New Roman"/>
                          <a:ea typeface="Times New Roman"/>
                        </a:rPr>
                        <a:t>    x</a:t>
                      </a:r>
                      <a:r>
                        <a:rPr lang="en-US" sz="1600" baseline="-25000">
                          <a:solidFill>
                            <a:schemeClr val="tx1"/>
                          </a:solidFill>
                          <a:latin typeface="Times New Roman"/>
                          <a:ea typeface="Times New Roman"/>
                        </a:rPr>
                        <a:t>2</a:t>
                      </a: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en-US"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a:solidFill>
                          <a:schemeClr val="tx1"/>
                        </a:solidFill>
                        <a:latin typeface="Times New Roman"/>
                        <a:ea typeface="Times New Roman"/>
                      </a:endParaRPr>
                    </a:p>
                  </a:txBody>
                  <a:tcPr marL="68580" marR="68580" marT="0" marB="0"/>
                </a:tc>
                <a:tc>
                  <a:txBody>
                    <a:bodyPr/>
                    <a:lstStyle/>
                    <a:p>
                      <a:pPr algn="l">
                        <a:spcAft>
                          <a:spcPts val="0"/>
                        </a:spcAft>
                      </a:pPr>
                      <a:endParaRPr lang="ru-RU" sz="1600" dirty="0">
                        <a:solidFill>
                          <a:schemeClr val="tx1"/>
                        </a:solidFill>
                        <a:latin typeface="Times New Roman"/>
                        <a:ea typeface="Times New Roman"/>
                      </a:endParaRPr>
                    </a:p>
                  </a:txBody>
                  <a:tcPr marL="68580" marR="68580" marT="0" marB="0"/>
                </a:tc>
              </a:tr>
            </a:tbl>
          </a:graphicData>
        </a:graphic>
      </p:graphicFrame>
      <p:sp>
        <p:nvSpPr>
          <p:cNvPr id="15361" name="Rectangle 1"/>
          <p:cNvSpPr>
            <a:spLocks noChangeArrowheads="1"/>
          </p:cNvSpPr>
          <p:nvPr/>
        </p:nvSpPr>
        <p:spPr bwMode="auto">
          <a:xfrm>
            <a:off x="251520" y="2878306"/>
            <a:ext cx="475252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4859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В ячейку </a:t>
            </a:r>
            <a:r>
              <a:rPr kumimoji="0" lang="en-US" sz="2400" b="0" i="0" u="none" strike="noStrike" cap="none" normalizeH="0" baseline="0" dirty="0" smtClean="0">
                <a:ln>
                  <a:noFill/>
                </a:ln>
                <a:solidFill>
                  <a:srgbClr val="FF0000"/>
                </a:solidFill>
                <a:effectLst/>
                <a:latin typeface="Arial" pitchFamily="34" charset="0"/>
                <a:ea typeface="Times New Roman" pitchFamily="18" charset="0"/>
              </a:rPr>
              <a:t>B</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2</a:t>
            </a:r>
            <a:r>
              <a:rPr kumimoji="0" lang="ru-RU" sz="2400" b="0" i="0" u="none" strike="noStrike" cap="none" normalizeH="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D</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D</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 4*</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F</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859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В ячейку </a:t>
            </a:r>
            <a:r>
              <a:rPr kumimoji="0" lang="en-US" sz="2400" b="0" i="0" u="none" strike="noStrike" cap="none" normalizeH="0" baseline="0" dirty="0" smtClean="0">
                <a:ln>
                  <a:noFill/>
                </a:ln>
                <a:solidFill>
                  <a:srgbClr val="FF0000"/>
                </a:solidFill>
                <a:effectLst/>
                <a:latin typeface="Arial" pitchFamily="34" charset="0"/>
                <a:ea typeface="Times New Roman" pitchFamily="18" charset="0"/>
              </a:rPr>
              <a:t>B</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3</a:t>
            </a:r>
            <a:r>
              <a:rPr kumimoji="0" lang="ru-RU" sz="2400" b="0" i="0" u="none" strike="noStrike" cap="none" normalizeH="0" dirty="0" smtClean="0">
                <a:ln>
                  <a:noFill/>
                </a:ln>
                <a:solidFill>
                  <a:srgbClr val="FF0000"/>
                </a:solidFill>
                <a:effectLst/>
                <a:latin typeface="Arial" pitchFamily="34" charset="0"/>
                <a:ea typeface="Times New Roman" pitchFamily="18" charset="0"/>
              </a:rPr>
              <a:t>   </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=КОРЕНЬ(</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2)</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859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В ячейку </a:t>
            </a:r>
            <a:r>
              <a:rPr kumimoji="0" lang="en-US" sz="2400" b="0" i="0" u="none" strike="noStrike" cap="none" normalizeH="0" baseline="0" dirty="0" smtClean="0">
                <a:ln>
                  <a:noFill/>
                </a:ln>
                <a:solidFill>
                  <a:srgbClr val="FF0000"/>
                </a:solidFill>
                <a:effectLst/>
                <a:latin typeface="Arial" pitchFamily="34" charset="0"/>
                <a:ea typeface="Times New Roman" pitchFamily="18" charset="0"/>
              </a:rPr>
              <a:t>B</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4</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400" b="0" i="0" u="none" strike="noStrike" cap="none" normalizeH="0" dirty="0" smtClean="0">
                <a:ln>
                  <a:noFill/>
                </a:ln>
                <a:solidFill>
                  <a:schemeClr val="tx1"/>
                </a:solidFill>
                <a:effectLst/>
                <a:latin typeface="Arial" pitchFamily="34" charset="0"/>
                <a:ea typeface="Times New Roman" pitchFamily="18" charset="0"/>
              </a:rPr>
              <a:t>  </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D</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3)/2/</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859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В ячейку </a:t>
            </a:r>
            <a:r>
              <a:rPr kumimoji="0" lang="en-US" sz="2400" b="0" i="0" u="none" strike="noStrike" cap="none" normalizeH="0" baseline="0" dirty="0" smtClean="0">
                <a:ln>
                  <a:noFill/>
                </a:ln>
                <a:solidFill>
                  <a:srgbClr val="FF0000"/>
                </a:solidFill>
                <a:effectLst/>
                <a:latin typeface="Arial" pitchFamily="34" charset="0"/>
                <a:ea typeface="Times New Roman" pitchFamily="18" charset="0"/>
              </a:rPr>
              <a:t>B</a:t>
            </a:r>
            <a:r>
              <a:rPr kumimoji="0" lang="ru-RU" sz="2400" b="0" i="0" u="none" strike="noStrike" cap="none" normalizeH="0" baseline="0" dirty="0" smtClean="0">
                <a:ln>
                  <a:noFill/>
                </a:ln>
                <a:solidFill>
                  <a:srgbClr val="FF0000"/>
                </a:solidFill>
                <a:effectLst/>
                <a:latin typeface="Arial" pitchFamily="34" charset="0"/>
                <a:ea typeface="Times New Roman" pitchFamily="18" charset="0"/>
              </a:rPr>
              <a:t>5</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400" b="0" i="0" u="none" strike="noStrike" cap="none" normalizeH="0" dirty="0" smtClean="0">
                <a:ln>
                  <a:noFill/>
                </a:ln>
                <a:solidFill>
                  <a:schemeClr val="tx1"/>
                </a:solidFill>
                <a:effectLst/>
                <a:latin typeface="Arial" pitchFamily="34" charset="0"/>
                <a:ea typeface="Times New Roman" pitchFamily="18" charset="0"/>
              </a:rPr>
              <a:t>  </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D</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3)/2/</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B</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1</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229600" cy="1143000"/>
          </a:xfrm>
        </p:spPr>
        <p:txBody>
          <a:bodyPr>
            <a:normAutofit fontScale="90000"/>
          </a:bodyPr>
          <a:lstStyle/>
          <a:p>
            <a:pPr algn="l"/>
            <a:r>
              <a:rPr lang="ru-RU" dirty="0" smtClean="0"/>
              <a:t> </a:t>
            </a:r>
            <a:br>
              <a:rPr lang="ru-RU" dirty="0" smtClean="0"/>
            </a:br>
            <a:r>
              <a:rPr lang="ru-RU" dirty="0"/>
              <a:t/>
            </a:r>
            <a:br>
              <a:rPr lang="ru-RU" dirty="0"/>
            </a:br>
            <a:r>
              <a:rPr lang="ru-RU" dirty="0"/>
              <a:t/>
            </a:r>
            <a:br>
              <a:rPr lang="ru-RU" dirty="0"/>
            </a:br>
            <a:r>
              <a:rPr lang="ru-RU" sz="3100" dirty="0" smtClean="0"/>
              <a:t>2.Преобразуем </a:t>
            </a:r>
            <a:r>
              <a:rPr lang="ru-RU" sz="3100" dirty="0"/>
              <a:t>данную систему </a:t>
            </a:r>
            <a:r>
              <a:rPr lang="ru-RU" dirty="0"/>
              <a:t>.</a:t>
            </a:r>
          </a:p>
        </p:txBody>
      </p:sp>
      <p:graphicFrame>
        <p:nvGraphicFramePr>
          <p:cNvPr id="4" name="Содержимое 3"/>
          <p:cNvGraphicFramePr>
            <a:graphicFrameLocks noGrp="1"/>
          </p:cNvGraphicFramePr>
          <p:nvPr>
            <p:ph idx="1"/>
          </p:nvPr>
        </p:nvGraphicFramePr>
        <p:xfrm>
          <a:off x="8028384" y="3356992"/>
          <a:ext cx="833120" cy="2560320"/>
        </p:xfrm>
        <a:graphic>
          <a:graphicData uri="http://schemas.openxmlformats.org/drawingml/2006/table">
            <a:tbl>
              <a:tblPr firstRow="1" bandRow="1">
                <a:tableStyleId>{5C22544A-7EE6-4342-B048-85BDC9FD1C3A}</a:tableStyleId>
              </a:tblPr>
              <a:tblGrid>
                <a:gridCol w="208280"/>
                <a:gridCol w="208280"/>
                <a:gridCol w="208280"/>
                <a:gridCol w="208280"/>
              </a:tblGrid>
              <a:tr h="334899">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a:p>
                  </a:txBody>
                  <a:tcPr/>
                </a:tc>
              </a:tr>
              <a:tr h="334899">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r>
              <a:tr h="334899">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334899">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r>
              <a:tr h="334899">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r h="334899">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r>
              <a:tr h="334899">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pic>
        <p:nvPicPr>
          <p:cNvPr id="27650" name="Picture 2"/>
          <p:cNvPicPr>
            <a:picLocks noChangeAspect="1" noChangeArrowheads="1"/>
          </p:cNvPicPr>
          <p:nvPr/>
        </p:nvPicPr>
        <p:blipFill>
          <a:blip r:embed="rId3" cstate="print"/>
          <a:srcRect l="-40" t="15268" r="71803" b="67017"/>
          <a:stretch>
            <a:fillRect/>
          </a:stretch>
        </p:blipFill>
        <p:spPr bwMode="auto">
          <a:xfrm>
            <a:off x="467544" y="2564904"/>
            <a:ext cx="5695819" cy="2713459"/>
          </a:xfrm>
          <a:prstGeom prst="rect">
            <a:avLst/>
          </a:prstGeom>
          <a:noFill/>
          <a:ln w="9525">
            <a:noFill/>
            <a:miter lim="800000"/>
            <a:headEnd/>
            <a:tailEnd/>
          </a:ln>
        </p:spPr>
      </p:pic>
      <p:sp>
        <p:nvSpPr>
          <p:cNvPr id="27652" name="Rectangle 4"/>
          <p:cNvSpPr>
            <a:spLocks noChangeArrowheads="1"/>
          </p:cNvSpPr>
          <p:nvPr/>
        </p:nvSpPr>
        <p:spPr bwMode="auto">
          <a:xfrm>
            <a:off x="0" y="-171509"/>
            <a:ext cx="8273227"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1.Решите систему уравнений графическим способом</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27651" name="Object 3"/>
          <p:cNvGraphicFramePr>
            <a:graphicFrameLocks noChangeAspect="1"/>
          </p:cNvGraphicFramePr>
          <p:nvPr/>
        </p:nvGraphicFramePr>
        <p:xfrm>
          <a:off x="2483768" y="332655"/>
          <a:ext cx="3813707" cy="1454147"/>
        </p:xfrm>
        <a:graphic>
          <a:graphicData uri="http://schemas.openxmlformats.org/presentationml/2006/ole">
            <p:oleObj spid="_x0000_s27651" name="Формула" r:id="rId4" imgW="1320800" imgH="508000" progId="Equation.3">
              <p:embed/>
            </p:oleObj>
          </a:graphicData>
        </a:graphic>
      </p:graphicFrame>
      <p:pic>
        <p:nvPicPr>
          <p:cNvPr id="27655" name="Picture 7"/>
          <p:cNvPicPr>
            <a:picLocks noChangeAspect="1" noChangeArrowheads="1"/>
          </p:cNvPicPr>
          <p:nvPr/>
        </p:nvPicPr>
        <p:blipFill>
          <a:blip r:embed="rId5" cstate="print"/>
          <a:srcRect/>
          <a:stretch>
            <a:fillRect/>
          </a:stretch>
        </p:blipFill>
        <p:spPr bwMode="auto">
          <a:xfrm>
            <a:off x="6372200" y="1392068"/>
            <a:ext cx="2771800" cy="54659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686800" cy="922114"/>
          </a:xfrm>
        </p:spPr>
        <p:txBody>
          <a:bodyPr>
            <a:noAutofit/>
          </a:bodyPr>
          <a:lstStyle/>
          <a:p>
            <a:r>
              <a:rPr lang="ru-RU" sz="2000" b="1" i="1" dirty="0"/>
              <a:t>МЕТОДЫ ОРГАНИЗАЦИИ ОБУЧЕНИЯ С ПРИМЕНЕНИЕМ ИКТ</a:t>
            </a:r>
            <a:r>
              <a:rPr lang="ru-RU" sz="2000" dirty="0"/>
              <a:t/>
            </a:r>
            <a:br>
              <a:rPr lang="ru-RU" sz="2000" dirty="0"/>
            </a:br>
            <a:r>
              <a:rPr lang="ru-RU" sz="2000" b="1" dirty="0"/>
              <a:t>В практике обучения</a:t>
            </a:r>
            <a:r>
              <a:rPr lang="ru-RU" sz="2000" dirty="0"/>
              <a:t/>
            </a:r>
            <a:br>
              <a:rPr lang="ru-RU" sz="2000" dirty="0"/>
            </a:br>
            <a:r>
              <a:rPr lang="ru-RU" sz="2000" b="1" dirty="0"/>
              <a:t>могут применяться четыре основных метода обучения:</a:t>
            </a:r>
            <a:endParaRPr lang="ru-RU" sz="2000" dirty="0"/>
          </a:p>
        </p:txBody>
      </p:sp>
      <p:sp>
        <p:nvSpPr>
          <p:cNvPr id="3" name="Содержимое 2"/>
          <p:cNvSpPr>
            <a:spLocks noGrp="1"/>
          </p:cNvSpPr>
          <p:nvPr>
            <p:ph idx="1"/>
          </p:nvPr>
        </p:nvSpPr>
        <p:spPr>
          <a:xfrm>
            <a:off x="457200" y="1196752"/>
            <a:ext cx="8291264" cy="5400600"/>
          </a:xfrm>
        </p:spPr>
        <p:txBody>
          <a:bodyPr>
            <a:normAutofit fontScale="25000" lnSpcReduction="20000"/>
          </a:bodyPr>
          <a:lstStyle/>
          <a:p>
            <a:r>
              <a:rPr lang="ru-RU" sz="5600" dirty="0">
                <a:latin typeface="Times New Roman" pitchFamily="18" charset="0"/>
                <a:cs typeface="Times New Roman" pitchFamily="18" charset="0"/>
              </a:rPr>
              <a:t>Первый метод </a:t>
            </a:r>
            <a:r>
              <a:rPr lang="ru-RU" sz="5600" b="1" i="1" dirty="0">
                <a:latin typeface="Times New Roman" pitchFamily="18" charset="0"/>
                <a:cs typeface="Times New Roman" pitchFamily="18" charset="0"/>
              </a:rPr>
              <a:t>объяснительно – иллюстративный</a:t>
            </a:r>
            <a:r>
              <a:rPr lang="ru-RU" sz="5600" dirty="0">
                <a:latin typeface="Times New Roman" pitchFamily="18" charset="0"/>
                <a:cs typeface="Times New Roman" pitchFamily="18" charset="0"/>
              </a:rPr>
              <a:t> –</a:t>
            </a:r>
          </a:p>
          <a:p>
            <a:r>
              <a:rPr lang="ru-RU" sz="5600" dirty="0">
                <a:latin typeface="Times New Roman" pitchFamily="18" charset="0"/>
                <a:cs typeface="Times New Roman" pitchFamily="18" charset="0"/>
              </a:rPr>
              <a:t> не предусматривает  наличия обратной связи между учеником и системой обучения, его использование в системах с использованием ПК бессмысленно.</a:t>
            </a:r>
          </a:p>
          <a:p>
            <a:r>
              <a:rPr lang="ru-RU" sz="5600" b="1" i="1" dirty="0">
                <a:latin typeface="Times New Roman" pitchFamily="18" charset="0"/>
                <a:cs typeface="Times New Roman" pitchFamily="18" charset="0"/>
              </a:rPr>
              <a:t>Репродуктивный метод</a:t>
            </a:r>
            <a:r>
              <a:rPr lang="ru-RU" sz="5600" dirty="0">
                <a:latin typeface="Times New Roman" pitchFamily="18" charset="0"/>
                <a:cs typeface="Times New Roman" pitchFamily="18" charset="0"/>
              </a:rPr>
              <a:t> обучения с применением средств</a:t>
            </a:r>
          </a:p>
          <a:p>
            <a:r>
              <a:rPr lang="ru-RU" sz="5600" dirty="0">
                <a:latin typeface="Times New Roman" pitchFamily="18" charset="0"/>
                <a:cs typeface="Times New Roman" pitchFamily="18" charset="0"/>
              </a:rPr>
              <a:t> вычислительной техники предусматривает усвоение знаний, сообщаемых ученику преподавателем и (или) ПК, и организацию деятельности обучаемого по воспроизведению изученного материала  и его применению в аналогичных ситуациях Применение данного   метода с использованием ПК позволяет существенно улучшить  качество организации процесса обучения, но не позволяет радикально изменить учебный процесс по сравнению с применяемой традиционной схемой (без ПК). В этом плане более оправданным является применение проблемного  и исследовательского методов.</a:t>
            </a:r>
          </a:p>
          <a:p>
            <a:r>
              <a:rPr lang="ru-RU" sz="5600" b="1" i="1" dirty="0">
                <a:latin typeface="Times New Roman" pitchFamily="18" charset="0"/>
                <a:cs typeface="Times New Roman" pitchFamily="18" charset="0"/>
              </a:rPr>
              <a:t>Проблемный метод /</a:t>
            </a:r>
            <a:r>
              <a:rPr lang="ru-RU" sz="5600" b="1" i="1" dirty="0" err="1">
                <a:latin typeface="Times New Roman" pitchFamily="18" charset="0"/>
                <a:cs typeface="Times New Roman" pitchFamily="18" charset="0"/>
              </a:rPr>
              <a:t>метод</a:t>
            </a:r>
            <a:r>
              <a:rPr lang="ru-RU" sz="5600" b="1" i="1" dirty="0">
                <a:latin typeface="Times New Roman" pitchFamily="18" charset="0"/>
                <a:cs typeface="Times New Roman" pitchFamily="18" charset="0"/>
              </a:rPr>
              <a:t> проектов/ </a:t>
            </a:r>
            <a:r>
              <a:rPr lang="ru-RU" sz="5600" dirty="0">
                <a:latin typeface="Times New Roman" pitchFamily="18" charset="0"/>
                <a:cs typeface="Times New Roman" pitchFamily="18" charset="0"/>
              </a:rPr>
              <a:t> обучения использует возможности  ПК для организации учебного процесса как при постановке,  так и  при поиске способов разрешения некоторой проблемы. Главной целью является максимальное содействие </a:t>
            </a:r>
          </a:p>
          <a:p>
            <a:r>
              <a:rPr lang="ru-RU" sz="5600" dirty="0">
                <a:latin typeface="Times New Roman" pitchFamily="18" charset="0"/>
                <a:cs typeface="Times New Roman" pitchFamily="18" charset="0"/>
              </a:rPr>
              <a:t>активизации познавательной деятельности обучаемых.  В процессе обучения предполагается решение разных типов задач на основе получаемых знаний, а также извлечение и анализ ряда дополнительных знаний,  необходимых для разрешения поставленной  проблемы. </a:t>
            </a:r>
          </a:p>
          <a:p>
            <a:r>
              <a:rPr lang="ru-RU" sz="5600" dirty="0">
                <a:latin typeface="Times New Roman" pitchFamily="18" charset="0"/>
                <a:cs typeface="Times New Roman" pitchFamily="18" charset="0"/>
              </a:rPr>
              <a:t>При этом важное место отводится приобретению навыков по сбору, упорядочению, анализу и передаче информации.</a:t>
            </a:r>
          </a:p>
          <a:p>
            <a:r>
              <a:rPr lang="ru-RU" sz="5600" b="1" i="1" dirty="0">
                <a:latin typeface="Times New Roman" pitchFamily="18" charset="0"/>
                <a:cs typeface="Times New Roman" pitchFamily="18" charset="0"/>
              </a:rPr>
              <a:t>Исследовательский метод</a:t>
            </a:r>
            <a:r>
              <a:rPr lang="ru-RU" sz="5600" dirty="0">
                <a:latin typeface="Times New Roman" pitchFamily="18" charset="0"/>
                <a:cs typeface="Times New Roman" pitchFamily="18" charset="0"/>
              </a:rPr>
              <a:t> обучения с применением ПК обеспечивает самостоятельную творческую деятельность обучаемых в процессе проведения научно-технических </a:t>
            </a:r>
          </a:p>
          <a:p>
            <a:r>
              <a:rPr lang="ru-RU" sz="5600" dirty="0">
                <a:latin typeface="Times New Roman" pitchFamily="18" charset="0"/>
                <a:cs typeface="Times New Roman" pitchFamily="18" charset="0"/>
              </a:rPr>
              <a:t>исследований в рамках определенной тематики. При использовании этого метода обучение является результатом активного исследования, открытия и игры,  приятным и </a:t>
            </a:r>
          </a:p>
          <a:p>
            <a:r>
              <a:rPr lang="ru-RU" sz="5600" dirty="0">
                <a:latin typeface="Times New Roman" pitchFamily="18" charset="0"/>
                <a:cs typeface="Times New Roman" pitchFamily="18" charset="0"/>
              </a:rPr>
              <a:t>успешным, чем при использовании других методов. Исследовательский метод обучения  предполагает изучение методов объектов и ситуаций в процессе</a:t>
            </a:r>
            <a:r>
              <a:rPr lang="ru-RU" sz="5600" dirty="0" smtClean="0">
                <a:latin typeface="Times New Roman" pitchFamily="18" charset="0"/>
                <a:cs typeface="Times New Roman" pitchFamily="18" charset="0"/>
              </a:rPr>
              <a:t>.</a:t>
            </a:r>
          </a:p>
          <a:p>
            <a:r>
              <a:rPr lang="ru-RU" sz="5600" dirty="0" smtClean="0">
                <a:latin typeface="Times New Roman" pitchFamily="18" charset="0"/>
                <a:cs typeface="Times New Roman" pitchFamily="18" charset="0"/>
              </a:rPr>
              <a:t> </a:t>
            </a:r>
            <a:r>
              <a:rPr lang="ru-RU" sz="5600" b="1" dirty="0">
                <a:latin typeface="Times New Roman" pitchFamily="18" charset="0"/>
                <a:cs typeface="Times New Roman" pitchFamily="18" charset="0"/>
              </a:rPr>
              <a:t>В этом плане </a:t>
            </a:r>
            <a:r>
              <a:rPr lang="ru-RU" sz="5600" b="1" dirty="0" smtClean="0">
                <a:latin typeface="Times New Roman" pitchFamily="18" charset="0"/>
                <a:cs typeface="Times New Roman" pitchFamily="18" charset="0"/>
              </a:rPr>
              <a:t>незаменимым </a:t>
            </a:r>
            <a:r>
              <a:rPr lang="ru-RU" sz="5600" b="1" dirty="0">
                <a:latin typeface="Times New Roman" pitchFamily="18" charset="0"/>
                <a:cs typeface="Times New Roman" pitchFamily="18" charset="0"/>
              </a:rPr>
              <a:t>средством является моделирование, т. е. имитационное представление реального объекта, ситуации.</a:t>
            </a:r>
          </a:p>
          <a:p>
            <a:pPr>
              <a:buNone/>
            </a:pPr>
            <a:r>
              <a:rPr lang="ru-RU" sz="5600" dirty="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b="1" dirty="0" smtClean="0"/>
              <a:t>Игровые технологии</a:t>
            </a:r>
            <a:br>
              <a:rPr lang="ru-RU" b="1" dirty="0" smtClean="0"/>
            </a:br>
            <a:endParaRPr lang="ru-RU" dirty="0"/>
          </a:p>
        </p:txBody>
      </p:sp>
      <p:sp>
        <p:nvSpPr>
          <p:cNvPr id="3" name="Содержимое 2"/>
          <p:cNvSpPr>
            <a:spLocks noGrp="1"/>
          </p:cNvSpPr>
          <p:nvPr>
            <p:ph idx="1"/>
          </p:nvPr>
        </p:nvSpPr>
        <p:spPr>
          <a:xfrm>
            <a:off x="457200" y="620688"/>
            <a:ext cx="8229600" cy="5505475"/>
          </a:xfrm>
        </p:spPr>
        <p:txBody>
          <a:bodyPr>
            <a:normAutofit fontScale="70000" lnSpcReduction="20000"/>
          </a:bodyPr>
          <a:lstStyle/>
          <a:p>
            <a:r>
              <a:rPr lang="ru-RU" dirty="0" smtClean="0"/>
              <a:t>Принцип активности ребенка в процессе обучения остается одним из основных в дидактике. Под этим понятием подразумевается такое качество деятельности, которое характеризуется высоким уровнем мотивации, осознанной потребностью в усвоении знаний и умений, результативностью. Любая технология обладает средствами, активизирующими и интенсифицирующими деятельность учащихся, в некоторых же технологиях эти средства составляют главную идею и основу эффективности результатов. К таким технологиям можно отнести игровые технологии.</a:t>
            </a:r>
          </a:p>
          <a:p>
            <a:r>
              <a:rPr lang="ru-RU" dirty="0" smtClean="0"/>
              <a:t>Игра в огромной степени способствует развитию детей. Основой игры является реальная жизнь. Игра имеет свои законы развития, каждому возрасту соответствует определенный этап. Игра наряду с трудом и учением является одним из основных видов деятельности человека. Значение игры невозможно исчерпать и оценить развлекательно-рекреативными возможностями. Являясь развлечением, отдыхом</a:t>
            </a:r>
            <a:r>
              <a:rPr lang="ru-RU" u="sng" dirty="0" smtClean="0"/>
              <a:t>, игра способна перерасти в обучение, творчество</a:t>
            </a:r>
            <a:r>
              <a:rPr lang="ru-RU" dirty="0" smtClean="0"/>
              <a:t>.</a:t>
            </a: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74"/>
          </a:xfrm>
        </p:spPr>
        <p:txBody>
          <a:bodyPr>
            <a:normAutofit fontScale="90000"/>
          </a:bodyPr>
          <a:lstStyle/>
          <a:p>
            <a:pPr marL="457200" indent="-457200" algn="l"/>
            <a:r>
              <a:rPr lang="ru-RU" sz="2000" dirty="0" smtClean="0"/>
              <a:t>                Особенностями игры в старшем школьном возрасте является нацеленность на самоутверждение перед обществом, юмористическая окраска, стремление к розыгрышу, ориентация на речевую деятельность. </a:t>
            </a:r>
            <a:br>
              <a:rPr lang="ru-RU" sz="2000" dirty="0" smtClean="0"/>
            </a:br>
            <a:r>
              <a:rPr lang="ru-RU" sz="2000" dirty="0" smtClean="0"/>
              <a:t>Выделяют  следующие  структурные  составляющие  дидактической игры:</a:t>
            </a:r>
            <a:br>
              <a:rPr lang="ru-RU" sz="2000" dirty="0" smtClean="0"/>
            </a:br>
            <a:r>
              <a:rPr lang="ru-RU" sz="2000" dirty="0" smtClean="0"/>
              <a:t>1.дидактическая задача;</a:t>
            </a:r>
            <a:br>
              <a:rPr lang="ru-RU" sz="2000" dirty="0" smtClean="0"/>
            </a:br>
            <a:r>
              <a:rPr lang="ru-RU" sz="2000" dirty="0" smtClean="0"/>
              <a:t>2.игровая задача;</a:t>
            </a:r>
            <a:br>
              <a:rPr lang="ru-RU" sz="2000" dirty="0" smtClean="0"/>
            </a:br>
            <a:r>
              <a:rPr lang="ru-RU" sz="2000" dirty="0" smtClean="0"/>
              <a:t>3.игровые действия;</a:t>
            </a:r>
            <a:br>
              <a:rPr lang="ru-RU" sz="2000" dirty="0" smtClean="0"/>
            </a:br>
            <a:r>
              <a:rPr lang="ru-RU" sz="2000" dirty="0" smtClean="0"/>
              <a:t>4.правила игры;</a:t>
            </a:r>
            <a:br>
              <a:rPr lang="ru-RU" sz="2000" dirty="0" smtClean="0"/>
            </a:br>
            <a:r>
              <a:rPr lang="ru-RU" sz="2000" dirty="0" smtClean="0"/>
              <a:t>5.результат.</a:t>
            </a:r>
            <a:endParaRPr lang="ru-RU" sz="2000" dirty="0"/>
          </a:p>
        </p:txBody>
      </p:sp>
      <p:sp>
        <p:nvSpPr>
          <p:cNvPr id="3" name="Содержимое 2"/>
          <p:cNvSpPr>
            <a:spLocks noGrp="1"/>
          </p:cNvSpPr>
          <p:nvPr>
            <p:ph idx="1"/>
          </p:nvPr>
        </p:nvSpPr>
        <p:spPr>
          <a:xfrm>
            <a:off x="457200" y="2708920"/>
            <a:ext cx="8229600" cy="3417243"/>
          </a:xfrm>
        </p:spPr>
        <p:txBody>
          <a:bodyPr>
            <a:normAutofit fontScale="70000" lnSpcReduction="20000"/>
          </a:bodyPr>
          <a:lstStyle/>
          <a:p>
            <a:r>
              <a:rPr lang="ru-RU" dirty="0" smtClean="0"/>
              <a:t>Большинству игр присущи четыре главные черты:</a:t>
            </a:r>
          </a:p>
          <a:p>
            <a:r>
              <a:rPr lang="ru-RU" b="1" i="1" dirty="0" smtClean="0"/>
              <a:t>свободная </a:t>
            </a:r>
            <a:r>
              <a:rPr lang="ru-RU" dirty="0" smtClean="0"/>
              <a:t>развивающая </a:t>
            </a:r>
            <a:r>
              <a:rPr lang="ru-RU" b="1" i="1" dirty="0" smtClean="0"/>
              <a:t>деятельность, </a:t>
            </a:r>
            <a:r>
              <a:rPr lang="ru-RU" dirty="0" smtClean="0"/>
              <a:t>предпринимаемая лишь по желанию ребенка, ради удовольствия от самого процесса деятельности, а не только от результата;</a:t>
            </a:r>
          </a:p>
          <a:p>
            <a:r>
              <a:rPr lang="ru-RU" b="1" i="1" dirty="0" smtClean="0"/>
              <a:t>творческий, </a:t>
            </a:r>
            <a:r>
              <a:rPr lang="ru-RU" dirty="0" smtClean="0"/>
              <a:t>в значительной мере импровизационный, очень активный </a:t>
            </a:r>
            <a:r>
              <a:rPr lang="ru-RU" b="1" i="1" dirty="0" smtClean="0"/>
              <a:t>характер </a:t>
            </a:r>
            <a:r>
              <a:rPr lang="ru-RU" dirty="0" smtClean="0"/>
              <a:t>этой деятельности;</a:t>
            </a:r>
          </a:p>
          <a:p>
            <a:r>
              <a:rPr lang="ru-RU" b="1" i="1" dirty="0" smtClean="0"/>
              <a:t>эмоциональная приподнятость </a:t>
            </a:r>
            <a:r>
              <a:rPr lang="ru-RU" dirty="0" smtClean="0"/>
              <a:t>деятельности, соперничество, состязательность, конкуренция и т.п.;</a:t>
            </a:r>
          </a:p>
          <a:p>
            <a:r>
              <a:rPr lang="ru-RU" b="1" i="1" dirty="0" smtClean="0"/>
              <a:t>наличие </a:t>
            </a:r>
            <a:r>
              <a:rPr lang="ru-RU" dirty="0" smtClean="0"/>
              <a:t>прямых или косвенных </a:t>
            </a:r>
            <a:r>
              <a:rPr lang="ru-RU" b="1" i="1" dirty="0" smtClean="0"/>
              <a:t>правил, </a:t>
            </a:r>
            <a:r>
              <a:rPr lang="ru-RU" dirty="0" smtClean="0"/>
              <a:t>отражающих содержание игры, логическую и временную последовательность.</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latin typeface="Calibri" pitchFamily="34" charset="0"/>
                <a:ea typeface="Times New Roman" pitchFamily="18" charset="0"/>
                <a:cs typeface="Times New Roman" pitchFamily="18" charset="0"/>
              </a:rPr>
              <a:t>5.Т</a:t>
            </a:r>
            <a:r>
              <a:rPr kumimoji="0" lang="ru-RU"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естовые технологии</a:t>
            </a:r>
            <a:br>
              <a:rPr kumimoji="0" lang="ru-RU"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При </a:t>
            </a:r>
            <a:r>
              <a:rPr lang="ru-RU" dirty="0"/>
              <a:t>организации самостоятельной работы учащихся по формированию основополагающих знаний школьного курса, по коррекции и учету знаний учащихся используется обучение и </a:t>
            </a:r>
            <a:r>
              <a:rPr lang="ru-RU" b="1" dirty="0"/>
              <a:t>тестирование </a:t>
            </a:r>
            <a:r>
              <a:rPr lang="ru-RU" dirty="0"/>
              <a:t>с помощью компьютера. Тестовый контроль и формирование умений и навыков с помощью компьютера предполагает возможность быстрее и объективнее, чем при традиционном способе, выявить знание и незнание обучающихся. Этот способ организации учебного процесса удобен и прост для оценивания в современной системе обработки информации. при организации самостоятельной работы учащихся по формированию основополагающих знаний школьного курса, по коррекции и учету знаний учащихся используется </a:t>
            </a:r>
            <a:r>
              <a:rPr lang="ru-RU" b="1" dirty="0"/>
              <a:t>обучение и тестирование </a:t>
            </a:r>
            <a:r>
              <a:rPr lang="ru-RU" dirty="0"/>
              <a:t>с помощью компьютера. </a:t>
            </a:r>
            <a:r>
              <a:rPr lang="ru-RU" dirty="0" smtClean="0"/>
              <a:t> </a:t>
            </a:r>
            <a:endParaRPr lang="ru-RU" dirty="0"/>
          </a:p>
          <a:p>
            <a:r>
              <a:rPr lang="ru-RU" dirty="0"/>
              <a:t> </a:t>
            </a:r>
          </a:p>
          <a:p>
            <a:endParaRPr lang="ru-RU" dirty="0"/>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85926"/>
            <a:ext cx="8229600" cy="4523434"/>
          </a:xfrm>
        </p:spPr>
        <p:txBody>
          <a:bodyPr>
            <a:normAutofit/>
          </a:bodyPr>
          <a:lstStyle/>
          <a:p>
            <a:pPr marL="651510" indent="-514350" algn="just">
              <a:buAutoNum type="arabicPeriod"/>
            </a:pPr>
            <a:r>
              <a:rPr lang="ru-RU" sz="2200" dirty="0" smtClean="0">
                <a:latin typeface="Arial" pitchFamily="34" charset="0"/>
                <a:cs typeface="Arial" pitchFamily="34" charset="0"/>
              </a:rPr>
              <a:t>Обеспечивает объективность контроля. Исключает субъективный фактор. Объективен только в том случае, если тест составлен качественно. Предполагается много вариантов, что тоже обеспечивает объективность проверки.</a:t>
            </a:r>
          </a:p>
          <a:p>
            <a:pPr marL="137160" indent="0" algn="just">
              <a:buNone/>
            </a:pPr>
            <a:endParaRPr lang="ru-RU" sz="2200" dirty="0" smtClean="0">
              <a:latin typeface="Arial" pitchFamily="34" charset="0"/>
              <a:cs typeface="Arial" pitchFamily="34" charset="0"/>
            </a:endParaRPr>
          </a:p>
          <a:p>
            <a:pPr marL="651510" indent="-514350" algn="just">
              <a:buAutoNum type="arabicPeriod" startAt="2"/>
            </a:pPr>
            <a:r>
              <a:rPr lang="ru-RU" sz="2200" dirty="0" smtClean="0">
                <a:latin typeface="Arial" pitchFamily="34" charset="0"/>
                <a:cs typeface="Arial" pitchFamily="34" charset="0"/>
              </a:rPr>
              <a:t>Легкая обработка результатов. Проверяется гораздо легче, чем контрольные работы. Экономия времени учителя.</a:t>
            </a:r>
          </a:p>
          <a:p>
            <a:pPr marL="651510" indent="-514350" algn="just">
              <a:buAutoNum type="arabicPeriod" startAt="2"/>
            </a:pPr>
            <a:endParaRPr lang="ru-RU" sz="2200" dirty="0" smtClean="0">
              <a:latin typeface="Arial" pitchFamily="34" charset="0"/>
              <a:cs typeface="Arial" pitchFamily="34" charset="0"/>
            </a:endParaRPr>
          </a:p>
          <a:p>
            <a:pPr marL="651510" indent="-514350" algn="just">
              <a:buAutoNum type="arabicPeriod" startAt="2"/>
            </a:pPr>
            <a:r>
              <a:rPr lang="ru-RU" sz="2200" dirty="0" smtClean="0">
                <a:latin typeface="Arial" pitchFamily="34" charset="0"/>
                <a:cs typeface="Arial" pitchFamily="34" charset="0"/>
              </a:rPr>
              <a:t>Развивает логическое мышление учащихся, внимательность. </a:t>
            </a:r>
            <a:endParaRPr lang="ru-RU" sz="2200" dirty="0">
              <a:latin typeface="Arial" pitchFamily="34" charset="0"/>
              <a:cs typeface="Arial" pitchFamily="34" charset="0"/>
            </a:endParaRPr>
          </a:p>
        </p:txBody>
      </p:sp>
      <p:sp>
        <p:nvSpPr>
          <p:cNvPr id="2" name="Заголовок 1"/>
          <p:cNvSpPr>
            <a:spLocks noGrp="1"/>
          </p:cNvSpPr>
          <p:nvPr>
            <p:ph type="title"/>
          </p:nvPr>
        </p:nvSpPr>
        <p:spPr>
          <a:xfrm>
            <a:off x="457200" y="274638"/>
            <a:ext cx="8229600" cy="1439850"/>
          </a:xfrm>
        </p:spPr>
        <p:txBody>
          <a:bodyPr>
            <a:normAutofit fontScale="90000"/>
          </a:bodyPr>
          <a:lstStyle/>
          <a:p>
            <a:r>
              <a:rPr lang="ru-RU" dirty="0" smtClean="0"/>
              <a:t>Преимущества тестирования перед другими формами контроля</a:t>
            </a:r>
            <a:endParaRPr lang="ru-RU"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nSpc>
                <a:spcPct val="150000"/>
              </a:lnSpc>
              <a:buNone/>
            </a:pPr>
            <a:r>
              <a:rPr lang="ru-RU" sz="2200" dirty="0" smtClean="0">
                <a:latin typeface="Arial" pitchFamily="34" charset="0"/>
                <a:cs typeface="Arial" pitchFamily="34" charset="0"/>
              </a:rPr>
              <a:t>Задание должно:</a:t>
            </a:r>
            <a:endParaRPr lang="ru-RU" sz="2200" i="1" dirty="0" smtClean="0">
              <a:latin typeface="Arial" pitchFamily="34" charset="0"/>
              <a:cs typeface="Arial" pitchFamily="34" charset="0"/>
            </a:endParaRPr>
          </a:p>
          <a:p>
            <a:pPr marL="651510" indent="-514350">
              <a:lnSpc>
                <a:spcPct val="150000"/>
              </a:lnSpc>
              <a:buAutoNum type="arabicPeriod"/>
            </a:pPr>
            <a:r>
              <a:rPr lang="ru-RU" sz="2200" i="1" dirty="0" smtClean="0">
                <a:latin typeface="Arial" pitchFamily="34" charset="0"/>
                <a:cs typeface="Arial" pitchFamily="34" charset="0"/>
              </a:rPr>
              <a:t>Содержать одну законченную мысль.</a:t>
            </a:r>
          </a:p>
          <a:p>
            <a:pPr marL="651510" indent="-514350">
              <a:lnSpc>
                <a:spcPct val="150000"/>
              </a:lnSpc>
              <a:buAutoNum type="arabicPeriod"/>
            </a:pPr>
            <a:r>
              <a:rPr lang="ru-RU" sz="2200" i="1" dirty="0" smtClean="0">
                <a:latin typeface="Arial" pitchFamily="34" charset="0"/>
                <a:cs typeface="Arial" pitchFamily="34" charset="0"/>
              </a:rPr>
              <a:t>Быть однозначным ( недопустимо </a:t>
            </a:r>
            <a:r>
              <a:rPr lang="ru-RU" sz="2200" i="1" dirty="0" err="1" smtClean="0">
                <a:latin typeface="Arial" pitchFamily="34" charset="0"/>
                <a:cs typeface="Arial" pitchFamily="34" charset="0"/>
              </a:rPr>
              <a:t>двусмыслие</a:t>
            </a:r>
            <a:r>
              <a:rPr lang="ru-RU" sz="2200" i="1" dirty="0" smtClean="0">
                <a:latin typeface="Arial" pitchFamily="34" charset="0"/>
                <a:cs typeface="Arial" pitchFamily="34" charset="0"/>
              </a:rPr>
              <a:t> или неточность формулировки).</a:t>
            </a:r>
          </a:p>
          <a:p>
            <a:pPr marL="651510" indent="-514350">
              <a:lnSpc>
                <a:spcPct val="150000"/>
              </a:lnSpc>
              <a:buAutoNum type="arabicPeriod"/>
            </a:pPr>
            <a:r>
              <a:rPr lang="ru-RU" sz="2200" i="1" dirty="0" smtClean="0">
                <a:latin typeface="Arial" pitchFamily="34" charset="0"/>
                <a:cs typeface="Arial" pitchFamily="34" charset="0"/>
              </a:rPr>
              <a:t>Быть по теме контроля.</a:t>
            </a:r>
          </a:p>
          <a:p>
            <a:pPr marL="651510" indent="-514350">
              <a:lnSpc>
                <a:spcPct val="150000"/>
              </a:lnSpc>
              <a:buAutoNum type="arabicPeriod"/>
            </a:pPr>
            <a:r>
              <a:rPr lang="ru-RU" sz="2200" i="1" dirty="0" smtClean="0">
                <a:latin typeface="Arial" pitchFamily="34" charset="0"/>
                <a:cs typeface="Arial" pitchFamily="34" charset="0"/>
              </a:rPr>
              <a:t>Быть кратким.</a:t>
            </a:r>
          </a:p>
          <a:p>
            <a:pPr marL="651510" indent="-514350">
              <a:lnSpc>
                <a:spcPct val="150000"/>
              </a:lnSpc>
              <a:buAutoNum type="arabicPeriod"/>
            </a:pPr>
            <a:r>
              <a:rPr lang="ru-RU" sz="2200" i="1" dirty="0" smtClean="0">
                <a:latin typeface="Arial" pitchFamily="34" charset="0"/>
                <a:cs typeface="Arial" pitchFamily="34" charset="0"/>
              </a:rPr>
              <a:t>Быть независимым от других заданий теста.</a:t>
            </a:r>
          </a:p>
          <a:p>
            <a:pPr marL="651510" indent="-514350">
              <a:lnSpc>
                <a:spcPct val="150000"/>
              </a:lnSpc>
              <a:buAutoNum type="arabicPeriod"/>
            </a:pPr>
            <a:r>
              <a:rPr lang="ru-RU" sz="2200" i="1" dirty="0" smtClean="0">
                <a:latin typeface="Arial" pitchFamily="34" charset="0"/>
                <a:cs typeface="Arial" pitchFamily="34" charset="0"/>
              </a:rPr>
              <a:t>Иметь простую структуру текста задания.</a:t>
            </a:r>
          </a:p>
          <a:p>
            <a:pPr>
              <a:lnSpc>
                <a:spcPct val="150000"/>
              </a:lnSpc>
              <a:buNone/>
            </a:pPr>
            <a:endParaRPr lang="ru-RU" sz="2200" dirty="0">
              <a:latin typeface="Arial" pitchFamily="34" charset="0"/>
              <a:cs typeface="Arial" pitchFamily="34" charset="0"/>
            </a:endParaRPr>
          </a:p>
        </p:txBody>
      </p:sp>
      <p:sp>
        <p:nvSpPr>
          <p:cNvPr id="2" name="Заголовок 1"/>
          <p:cNvSpPr>
            <a:spLocks noGrp="1"/>
          </p:cNvSpPr>
          <p:nvPr>
            <p:ph type="title"/>
          </p:nvPr>
        </p:nvSpPr>
        <p:spPr/>
        <p:txBody>
          <a:bodyPr>
            <a:normAutofit fontScale="90000"/>
          </a:bodyPr>
          <a:lstStyle/>
          <a:p>
            <a:r>
              <a:rPr lang="ru-RU" dirty="0" smtClean="0"/>
              <a:t>Требования к составлению тестовых заданий</a:t>
            </a:r>
            <a:endParaRPr lang="ru-RU" dirty="0"/>
          </a:p>
        </p:txBody>
      </p:sp>
      <p:pic>
        <p:nvPicPr>
          <p:cNvPr id="4" name="Picture 4" descr="отккрытая книга">
            <a:hlinkClick r:id="rId2" action="ppaction://hlinkfile"/>
          </p:cNvPr>
          <p:cNvPicPr>
            <a:picLocks noChangeAspect="1" noChangeArrowheads="1" noCrop="1"/>
          </p:cNvPicPr>
          <p:nvPr/>
        </p:nvPicPr>
        <p:blipFill>
          <a:blip r:embed="rId3" cstate="print"/>
          <a:srcRect/>
          <a:stretch>
            <a:fillRect/>
          </a:stretch>
        </p:blipFill>
        <p:spPr bwMode="auto">
          <a:xfrm>
            <a:off x="6948264" y="1124744"/>
            <a:ext cx="1401762" cy="1082675"/>
          </a:xfrm>
          <a:prstGeom prst="rect">
            <a:avLst/>
          </a:prstGeom>
          <a:noFill/>
          <a:ln w="9525">
            <a:noFill/>
            <a:miter lim="800000"/>
            <a:headEnd/>
            <a:tailEnd/>
          </a:ln>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52736"/>
            <a:ext cx="8229600" cy="5073427"/>
          </a:xfrm>
        </p:spPr>
        <p:txBody>
          <a:bodyPr>
            <a:normAutofit/>
          </a:bodyPr>
          <a:lstStyle/>
          <a:p>
            <a:pPr marL="109728" indent="0" algn="just">
              <a:lnSpc>
                <a:spcPct val="170000"/>
              </a:lnSpc>
              <a:buNone/>
            </a:pPr>
            <a:r>
              <a:rPr lang="ru-RU" dirty="0">
                <a:latin typeface="Arial" pitchFamily="34" charset="0"/>
                <a:cs typeface="Arial" pitchFamily="34" charset="0"/>
              </a:rPr>
              <a:t>	</a:t>
            </a:r>
            <a:r>
              <a:rPr lang="ru-RU" sz="2200" dirty="0" smtClean="0">
                <a:latin typeface="Arial" pitchFamily="34" charset="0"/>
                <a:cs typeface="Arial" pitchFamily="34" charset="0"/>
              </a:rPr>
              <a:t>1.Севрук</a:t>
            </a:r>
            <a:r>
              <a:rPr lang="ru-RU" sz="2200" dirty="0">
                <a:latin typeface="Arial" pitchFamily="34" charset="0"/>
                <a:cs typeface="Arial" pitchFamily="34" charset="0"/>
              </a:rPr>
              <a:t>, А. И., </a:t>
            </a:r>
            <a:r>
              <a:rPr lang="ru-RU" sz="2200" dirty="0" err="1">
                <a:latin typeface="Arial" pitchFamily="34" charset="0"/>
                <a:cs typeface="Arial" pitchFamily="34" charset="0"/>
              </a:rPr>
              <a:t>Папко</a:t>
            </a:r>
            <a:r>
              <a:rPr lang="ru-RU" sz="2200" dirty="0">
                <a:latin typeface="Arial" pitchFamily="34" charset="0"/>
                <a:cs typeface="Arial" pitchFamily="34" charset="0"/>
              </a:rPr>
              <a:t>, Т. П. Автоматизация подготовки тестовых заданий. //</a:t>
            </a:r>
            <a:r>
              <a:rPr lang="ru-RU" sz="2200" dirty="0" smtClean="0">
                <a:latin typeface="Arial" pitchFamily="34" charset="0"/>
                <a:cs typeface="Arial" pitchFamily="34" charset="0"/>
              </a:rPr>
              <a:t>Педагогическая </a:t>
            </a:r>
            <a:r>
              <a:rPr lang="ru-RU" sz="2200" dirty="0">
                <a:latin typeface="Arial" pitchFamily="34" charset="0"/>
                <a:cs typeface="Arial" pitchFamily="34" charset="0"/>
              </a:rPr>
              <a:t>информатика, 2003</a:t>
            </a:r>
            <a:r>
              <a:rPr lang="ru-RU" sz="2200" dirty="0" smtClean="0">
                <a:latin typeface="Arial" pitchFamily="34" charset="0"/>
                <a:cs typeface="Arial" pitchFamily="34" charset="0"/>
              </a:rPr>
              <a:t>.</a:t>
            </a:r>
            <a:endParaRPr lang="ru-RU" sz="2200" dirty="0">
              <a:latin typeface="Arial" pitchFamily="34" charset="0"/>
              <a:cs typeface="Arial" pitchFamily="34" charset="0"/>
            </a:endParaRPr>
          </a:p>
          <a:p>
            <a:pPr marL="624078" indent="-514350" algn="just">
              <a:lnSpc>
                <a:spcPct val="170000"/>
              </a:lnSpc>
              <a:buNone/>
            </a:pPr>
            <a:r>
              <a:rPr lang="ru-RU" sz="2200" dirty="0" smtClean="0">
                <a:latin typeface="Arial" pitchFamily="34" charset="0"/>
                <a:cs typeface="Arial" pitchFamily="34" charset="0"/>
              </a:rPr>
              <a:t>   2. </a:t>
            </a:r>
            <a:r>
              <a:rPr lang="ru-RU" sz="2200" dirty="0" err="1" smtClean="0">
                <a:latin typeface="Arial" pitchFamily="34" charset="0"/>
                <a:cs typeface="Arial" pitchFamily="34" charset="0"/>
              </a:rPr>
              <a:t>Челышкова</a:t>
            </a:r>
            <a:r>
              <a:rPr lang="ru-RU" sz="2200" dirty="0">
                <a:latin typeface="Arial" pitchFamily="34" charset="0"/>
                <a:cs typeface="Arial" pitchFamily="34" charset="0"/>
              </a:rPr>
              <a:t>,  М.Б. Теория и практика конструирования педагогических тестов: Учеб. пособие. - М.: Логос, 2002. </a:t>
            </a:r>
            <a:endParaRPr lang="ru-RU" sz="2200" dirty="0" smtClean="0">
              <a:latin typeface="Arial" pitchFamily="34" charset="0"/>
              <a:cs typeface="Arial" pitchFamily="34" charset="0"/>
            </a:endParaRPr>
          </a:p>
          <a:p>
            <a:pPr marL="624078" indent="-514350" algn="just">
              <a:lnSpc>
                <a:spcPct val="170000"/>
              </a:lnSpc>
              <a:buNone/>
            </a:pPr>
            <a:r>
              <a:rPr lang="ru-RU" smtClean="0">
                <a:latin typeface="Arial" pitchFamily="34" charset="0"/>
                <a:cs typeface="Arial" pitchFamily="34" charset="0"/>
              </a:rPr>
              <a:t>3.</a:t>
            </a:r>
            <a:endParaRPr lang="ru-RU" dirty="0">
              <a:latin typeface="Arial" pitchFamily="34" charset="0"/>
              <a:cs typeface="Arial" pitchFamily="34" charset="0"/>
            </a:endParaRPr>
          </a:p>
          <a:p>
            <a:endParaRPr lang="ru-RU" dirty="0"/>
          </a:p>
        </p:txBody>
      </p:sp>
      <p:sp>
        <p:nvSpPr>
          <p:cNvPr id="3" name="Заголовок 2"/>
          <p:cNvSpPr>
            <a:spLocks noGrp="1"/>
          </p:cNvSpPr>
          <p:nvPr>
            <p:ph type="title"/>
          </p:nvPr>
        </p:nvSpPr>
        <p:spPr>
          <a:xfrm>
            <a:off x="457200" y="274638"/>
            <a:ext cx="8229600" cy="706090"/>
          </a:xfrm>
        </p:spPr>
        <p:txBody>
          <a:bodyPr>
            <a:normAutofit fontScale="90000"/>
          </a:bodyPr>
          <a:lstStyle/>
          <a:p>
            <a:pPr algn="ctr"/>
            <a:r>
              <a:rPr lang="ru-RU" dirty="0" smtClean="0"/>
              <a:t>Список использованной литературы</a:t>
            </a:r>
            <a:endParaRPr lang="ru-RU" dirty="0"/>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9393" name="Picture 1" descr="itnlogo_m"/>
          <p:cNvPicPr>
            <a:picLocks noChangeAspect="1" noChangeArrowheads="1"/>
          </p:cNvPicPr>
          <p:nvPr/>
        </p:nvPicPr>
        <p:blipFill>
          <a:blip r:embed="rId2" cstate="print"/>
          <a:srcRect/>
          <a:stretch>
            <a:fillRect/>
          </a:stretch>
        </p:blipFill>
        <p:spPr bwMode="auto">
          <a:xfrm>
            <a:off x="1475656" y="4653136"/>
            <a:ext cx="1403350" cy="9398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23850" y="981075"/>
            <a:ext cx="8208963" cy="4321175"/>
            <a:chOff x="1063" y="219"/>
            <a:chExt cx="3634" cy="2352"/>
          </a:xfrm>
        </p:grpSpPr>
        <p:sp>
          <p:nvSpPr>
            <p:cNvPr id="296963" name="Rectangle 3"/>
            <p:cNvSpPr>
              <a:spLocks noChangeArrowheads="1"/>
            </p:cNvSpPr>
            <p:nvPr/>
          </p:nvSpPr>
          <p:spPr bwMode="auto">
            <a:xfrm>
              <a:off x="1333" y="219"/>
              <a:ext cx="3364" cy="2150"/>
            </a:xfrm>
            <a:prstGeom prst="rect">
              <a:avLst/>
            </a:prstGeom>
            <a:solidFill>
              <a:srgbClr val="000000"/>
            </a:solidFill>
            <a:ln w="9525">
              <a:noFill/>
              <a:miter lim="800000"/>
              <a:headEnd/>
              <a:tailEnd/>
            </a:ln>
          </p:spPr>
          <p:txBody>
            <a:bodyPr/>
            <a:lstStyle/>
            <a:p>
              <a:pPr eaLnBrk="0" hangingPunct="0"/>
              <a:endParaRPr kumimoji="1" lang="ru-RU" sz="2400" b="1">
                <a:effectLst/>
                <a:latin typeface="Times New Roman" pitchFamily="18" charset="0"/>
              </a:endParaRPr>
            </a:p>
          </p:txBody>
        </p:sp>
        <p:sp>
          <p:nvSpPr>
            <p:cNvPr id="296964" name="Rectangle 4"/>
            <p:cNvSpPr>
              <a:spLocks noChangeArrowheads="1"/>
            </p:cNvSpPr>
            <p:nvPr/>
          </p:nvSpPr>
          <p:spPr bwMode="auto">
            <a:xfrm>
              <a:off x="1446" y="361"/>
              <a:ext cx="3141" cy="2008"/>
            </a:xfrm>
            <a:prstGeom prst="rect">
              <a:avLst/>
            </a:prstGeom>
            <a:solidFill>
              <a:srgbClr val="99CCFF"/>
            </a:solidFill>
            <a:ln w="9525">
              <a:noFill/>
              <a:miter lim="800000"/>
              <a:headEnd/>
              <a:tailEnd/>
            </a:ln>
          </p:spPr>
          <p:txBody>
            <a:bodyPr/>
            <a:lstStyle/>
            <a:p>
              <a:pPr eaLnBrk="0" hangingPunct="0"/>
              <a:endParaRPr kumimoji="1" lang="ru-RU" sz="2400" b="1">
                <a:effectLst/>
                <a:latin typeface="Times New Roman" pitchFamily="18" charset="0"/>
              </a:endParaRPr>
            </a:p>
          </p:txBody>
        </p:sp>
        <p:sp>
          <p:nvSpPr>
            <p:cNvPr id="296965" name="Freeform 5"/>
            <p:cNvSpPr>
              <a:spLocks/>
            </p:cNvSpPr>
            <p:nvPr/>
          </p:nvSpPr>
          <p:spPr bwMode="auto">
            <a:xfrm>
              <a:off x="1063" y="2369"/>
              <a:ext cx="3634" cy="202"/>
            </a:xfrm>
            <a:custGeom>
              <a:avLst/>
              <a:gdLst>
                <a:gd name="T0" fmla="*/ 0 w 5805"/>
                <a:gd name="T1" fmla="*/ 1 h 330"/>
                <a:gd name="T2" fmla="*/ 3 w 5805"/>
                <a:gd name="T3" fmla="*/ 1 h 330"/>
                <a:gd name="T4" fmla="*/ 3 w 5805"/>
                <a:gd name="T5" fmla="*/ 0 h 330"/>
                <a:gd name="T6" fmla="*/ 1 w 5805"/>
                <a:gd name="T7" fmla="*/ 0 h 330"/>
                <a:gd name="T8" fmla="*/ 0 w 5805"/>
                <a:gd name="T9" fmla="*/ 1 h 330"/>
                <a:gd name="T10" fmla="*/ 0 60000 65536"/>
                <a:gd name="T11" fmla="*/ 0 60000 65536"/>
                <a:gd name="T12" fmla="*/ 0 60000 65536"/>
                <a:gd name="T13" fmla="*/ 0 60000 65536"/>
                <a:gd name="T14" fmla="*/ 0 60000 65536"/>
                <a:gd name="T15" fmla="*/ 0 w 5805"/>
                <a:gd name="T16" fmla="*/ 0 h 330"/>
                <a:gd name="T17" fmla="*/ 5805 w 5805"/>
                <a:gd name="T18" fmla="*/ 330 h 330"/>
              </a:gdLst>
              <a:ahLst/>
              <a:cxnLst>
                <a:cxn ang="T10">
                  <a:pos x="T0" y="T1"/>
                </a:cxn>
                <a:cxn ang="T11">
                  <a:pos x="T2" y="T3"/>
                </a:cxn>
                <a:cxn ang="T12">
                  <a:pos x="T4" y="T5"/>
                </a:cxn>
                <a:cxn ang="T13">
                  <a:pos x="T6" y="T7"/>
                </a:cxn>
                <a:cxn ang="T14">
                  <a:pos x="T8" y="T9"/>
                </a:cxn>
              </a:cxnLst>
              <a:rect l="T15" t="T16" r="T17" b="T18"/>
              <a:pathLst>
                <a:path w="5805" h="330">
                  <a:moveTo>
                    <a:pt x="0" y="330"/>
                  </a:moveTo>
                  <a:lnTo>
                    <a:pt x="5372" y="330"/>
                  </a:lnTo>
                  <a:lnTo>
                    <a:pt x="5805" y="0"/>
                  </a:lnTo>
                  <a:lnTo>
                    <a:pt x="433" y="0"/>
                  </a:lnTo>
                  <a:lnTo>
                    <a:pt x="0" y="330"/>
                  </a:lnTo>
                  <a:close/>
                </a:path>
              </a:pathLst>
            </a:custGeom>
            <a:solidFill>
              <a:srgbClr val="00000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66" name="Freeform 6"/>
            <p:cNvSpPr>
              <a:spLocks/>
            </p:cNvSpPr>
            <p:nvPr/>
          </p:nvSpPr>
          <p:spPr bwMode="auto">
            <a:xfrm>
              <a:off x="1091" y="2382"/>
              <a:ext cx="3591" cy="167"/>
            </a:xfrm>
            <a:custGeom>
              <a:avLst/>
              <a:gdLst>
                <a:gd name="T0" fmla="*/ 0 w 5735"/>
                <a:gd name="T1" fmla="*/ 1 h 271"/>
                <a:gd name="T2" fmla="*/ 1 w 5735"/>
                <a:gd name="T3" fmla="*/ 1 h 271"/>
                <a:gd name="T4" fmla="*/ 1 w 5735"/>
                <a:gd name="T5" fmla="*/ 1 h 271"/>
                <a:gd name="T6" fmla="*/ 1 w 5735"/>
                <a:gd name="T7" fmla="*/ 1 h 271"/>
                <a:gd name="T8" fmla="*/ 2 w 5735"/>
                <a:gd name="T9" fmla="*/ 1 h 271"/>
                <a:gd name="T10" fmla="*/ 2 w 5735"/>
                <a:gd name="T11" fmla="*/ 1 h 271"/>
                <a:gd name="T12" fmla="*/ 3 w 5735"/>
                <a:gd name="T13" fmla="*/ 1 h 271"/>
                <a:gd name="T14" fmla="*/ 3 w 5735"/>
                <a:gd name="T15" fmla="*/ 1 h 271"/>
                <a:gd name="T16" fmla="*/ 3 w 5735"/>
                <a:gd name="T17" fmla="*/ 1 h 271"/>
                <a:gd name="T18" fmla="*/ 3 w 5735"/>
                <a:gd name="T19" fmla="*/ 1 h 271"/>
                <a:gd name="T20" fmla="*/ 3 w 5735"/>
                <a:gd name="T21" fmla="*/ 1 h 271"/>
                <a:gd name="T22" fmla="*/ 3 w 5735"/>
                <a:gd name="T23" fmla="*/ 1 h 271"/>
                <a:gd name="T24" fmla="*/ 3 w 5735"/>
                <a:gd name="T25" fmla="*/ 1 h 271"/>
                <a:gd name="T26" fmla="*/ 3 w 5735"/>
                <a:gd name="T27" fmla="*/ 1 h 271"/>
                <a:gd name="T28" fmla="*/ 3 w 5735"/>
                <a:gd name="T29" fmla="*/ 1 h 271"/>
                <a:gd name="T30" fmla="*/ 3 w 5735"/>
                <a:gd name="T31" fmla="*/ 1 h 271"/>
                <a:gd name="T32" fmla="*/ 3 w 5735"/>
                <a:gd name="T33" fmla="*/ 0 h 271"/>
                <a:gd name="T34" fmla="*/ 3 w 5735"/>
                <a:gd name="T35" fmla="*/ 0 h 271"/>
                <a:gd name="T36" fmla="*/ 3 w 5735"/>
                <a:gd name="T37" fmla="*/ 0 h 271"/>
                <a:gd name="T38" fmla="*/ 2 w 5735"/>
                <a:gd name="T39" fmla="*/ 0 h 271"/>
                <a:gd name="T40" fmla="*/ 2 w 5735"/>
                <a:gd name="T41" fmla="*/ 0 h 271"/>
                <a:gd name="T42" fmla="*/ 2 w 5735"/>
                <a:gd name="T43" fmla="*/ 0 h 271"/>
                <a:gd name="T44" fmla="*/ 1 w 5735"/>
                <a:gd name="T45" fmla="*/ 0 h 271"/>
                <a:gd name="T46" fmla="*/ 1 w 5735"/>
                <a:gd name="T47" fmla="*/ 0 h 271"/>
                <a:gd name="T48" fmla="*/ 1 w 5735"/>
                <a:gd name="T49" fmla="*/ 0 h 271"/>
                <a:gd name="T50" fmla="*/ 1 w 5735"/>
                <a:gd name="T51" fmla="*/ 1 h 271"/>
                <a:gd name="T52" fmla="*/ 1 w 5735"/>
                <a:gd name="T53" fmla="*/ 1 h 271"/>
                <a:gd name="T54" fmla="*/ 1 w 5735"/>
                <a:gd name="T55" fmla="*/ 1 h 271"/>
                <a:gd name="T56" fmla="*/ 1 w 5735"/>
                <a:gd name="T57" fmla="*/ 1 h 271"/>
                <a:gd name="T58" fmla="*/ 1 w 5735"/>
                <a:gd name="T59" fmla="*/ 1 h 271"/>
                <a:gd name="T60" fmla="*/ 1 w 5735"/>
                <a:gd name="T61" fmla="*/ 1 h 271"/>
                <a:gd name="T62" fmla="*/ 1 w 5735"/>
                <a:gd name="T63" fmla="*/ 1 h 271"/>
                <a:gd name="T64" fmla="*/ 0 w 5735"/>
                <a:gd name="T65" fmla="*/ 1 h 27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735"/>
                <a:gd name="T100" fmla="*/ 0 h 271"/>
                <a:gd name="T101" fmla="*/ 5735 w 5735"/>
                <a:gd name="T102" fmla="*/ 271 h 27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735" h="271">
                  <a:moveTo>
                    <a:pt x="0" y="271"/>
                  </a:moveTo>
                  <a:lnTo>
                    <a:pt x="671" y="271"/>
                  </a:lnTo>
                  <a:lnTo>
                    <a:pt x="1344" y="271"/>
                  </a:lnTo>
                  <a:lnTo>
                    <a:pt x="2015" y="271"/>
                  </a:lnTo>
                  <a:lnTo>
                    <a:pt x="2688" y="271"/>
                  </a:lnTo>
                  <a:lnTo>
                    <a:pt x="3357" y="271"/>
                  </a:lnTo>
                  <a:lnTo>
                    <a:pt x="4030" y="271"/>
                  </a:lnTo>
                  <a:lnTo>
                    <a:pt x="4701" y="271"/>
                  </a:lnTo>
                  <a:lnTo>
                    <a:pt x="5376" y="271"/>
                  </a:lnTo>
                  <a:lnTo>
                    <a:pt x="5418" y="236"/>
                  </a:lnTo>
                  <a:lnTo>
                    <a:pt x="5463" y="203"/>
                  </a:lnTo>
                  <a:lnTo>
                    <a:pt x="5508" y="168"/>
                  </a:lnTo>
                  <a:lnTo>
                    <a:pt x="5552" y="136"/>
                  </a:lnTo>
                  <a:lnTo>
                    <a:pt x="5597" y="101"/>
                  </a:lnTo>
                  <a:lnTo>
                    <a:pt x="5641" y="66"/>
                  </a:lnTo>
                  <a:lnTo>
                    <a:pt x="5688" y="33"/>
                  </a:lnTo>
                  <a:lnTo>
                    <a:pt x="5735" y="0"/>
                  </a:lnTo>
                  <a:lnTo>
                    <a:pt x="5060" y="0"/>
                  </a:lnTo>
                  <a:lnTo>
                    <a:pt x="4389" y="0"/>
                  </a:lnTo>
                  <a:lnTo>
                    <a:pt x="3716" y="0"/>
                  </a:lnTo>
                  <a:lnTo>
                    <a:pt x="3047" y="0"/>
                  </a:lnTo>
                  <a:lnTo>
                    <a:pt x="2374" y="0"/>
                  </a:lnTo>
                  <a:lnTo>
                    <a:pt x="1703" y="0"/>
                  </a:lnTo>
                  <a:lnTo>
                    <a:pt x="1030" y="0"/>
                  </a:lnTo>
                  <a:lnTo>
                    <a:pt x="359" y="0"/>
                  </a:lnTo>
                  <a:lnTo>
                    <a:pt x="312" y="33"/>
                  </a:lnTo>
                  <a:lnTo>
                    <a:pt x="269" y="66"/>
                  </a:lnTo>
                  <a:lnTo>
                    <a:pt x="223" y="101"/>
                  </a:lnTo>
                  <a:lnTo>
                    <a:pt x="180" y="136"/>
                  </a:lnTo>
                  <a:lnTo>
                    <a:pt x="134" y="168"/>
                  </a:lnTo>
                  <a:lnTo>
                    <a:pt x="89" y="203"/>
                  </a:lnTo>
                  <a:lnTo>
                    <a:pt x="44" y="236"/>
                  </a:lnTo>
                  <a:lnTo>
                    <a:pt x="0" y="271"/>
                  </a:lnTo>
                  <a:close/>
                </a:path>
              </a:pathLst>
            </a:custGeom>
            <a:solidFill>
              <a:srgbClr val="121212"/>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67" name="Freeform 7"/>
            <p:cNvSpPr>
              <a:spLocks/>
            </p:cNvSpPr>
            <p:nvPr/>
          </p:nvSpPr>
          <p:spPr bwMode="auto">
            <a:xfrm>
              <a:off x="1119" y="2395"/>
              <a:ext cx="3544" cy="132"/>
            </a:xfrm>
            <a:custGeom>
              <a:avLst/>
              <a:gdLst>
                <a:gd name="T0" fmla="*/ 0 w 5661"/>
                <a:gd name="T1" fmla="*/ 1 h 217"/>
                <a:gd name="T2" fmla="*/ 1 w 5661"/>
                <a:gd name="T3" fmla="*/ 1 h 217"/>
                <a:gd name="T4" fmla="*/ 1 w 5661"/>
                <a:gd name="T5" fmla="*/ 1 h 217"/>
                <a:gd name="T6" fmla="*/ 1 w 5661"/>
                <a:gd name="T7" fmla="*/ 1 h 217"/>
                <a:gd name="T8" fmla="*/ 2 w 5661"/>
                <a:gd name="T9" fmla="*/ 1 h 217"/>
                <a:gd name="T10" fmla="*/ 2 w 5661"/>
                <a:gd name="T11" fmla="*/ 1 h 217"/>
                <a:gd name="T12" fmla="*/ 3 w 5661"/>
                <a:gd name="T13" fmla="*/ 1 h 217"/>
                <a:gd name="T14" fmla="*/ 3 w 5661"/>
                <a:gd name="T15" fmla="*/ 1 h 217"/>
                <a:gd name="T16" fmla="*/ 3 w 5661"/>
                <a:gd name="T17" fmla="*/ 1 h 217"/>
                <a:gd name="T18" fmla="*/ 3 w 5661"/>
                <a:gd name="T19" fmla="*/ 1 h 217"/>
                <a:gd name="T20" fmla="*/ 3 w 5661"/>
                <a:gd name="T21" fmla="*/ 1 h 217"/>
                <a:gd name="T22" fmla="*/ 3 w 5661"/>
                <a:gd name="T23" fmla="*/ 1 h 217"/>
                <a:gd name="T24" fmla="*/ 3 w 5661"/>
                <a:gd name="T25" fmla="*/ 1 h 217"/>
                <a:gd name="T26" fmla="*/ 3 w 5661"/>
                <a:gd name="T27" fmla="*/ 1 h 217"/>
                <a:gd name="T28" fmla="*/ 3 w 5661"/>
                <a:gd name="T29" fmla="*/ 1 h 217"/>
                <a:gd name="T30" fmla="*/ 3 w 5661"/>
                <a:gd name="T31" fmla="*/ 1 h 217"/>
                <a:gd name="T32" fmla="*/ 3 w 5661"/>
                <a:gd name="T33" fmla="*/ 0 h 217"/>
                <a:gd name="T34" fmla="*/ 3 w 5661"/>
                <a:gd name="T35" fmla="*/ 0 h 217"/>
                <a:gd name="T36" fmla="*/ 3 w 5661"/>
                <a:gd name="T37" fmla="*/ 0 h 217"/>
                <a:gd name="T38" fmla="*/ 2 w 5661"/>
                <a:gd name="T39" fmla="*/ 0 h 217"/>
                <a:gd name="T40" fmla="*/ 2 w 5661"/>
                <a:gd name="T41" fmla="*/ 0 h 217"/>
                <a:gd name="T42" fmla="*/ 1 w 5661"/>
                <a:gd name="T43" fmla="*/ 0 h 217"/>
                <a:gd name="T44" fmla="*/ 1 w 5661"/>
                <a:gd name="T45" fmla="*/ 0 h 217"/>
                <a:gd name="T46" fmla="*/ 1 w 5661"/>
                <a:gd name="T47" fmla="*/ 0 h 217"/>
                <a:gd name="T48" fmla="*/ 1 w 5661"/>
                <a:gd name="T49" fmla="*/ 0 h 217"/>
                <a:gd name="T50" fmla="*/ 1 w 5661"/>
                <a:gd name="T51" fmla="*/ 1 h 217"/>
                <a:gd name="T52" fmla="*/ 1 w 5661"/>
                <a:gd name="T53" fmla="*/ 1 h 217"/>
                <a:gd name="T54" fmla="*/ 1 w 5661"/>
                <a:gd name="T55" fmla="*/ 1 h 217"/>
                <a:gd name="T56" fmla="*/ 1 w 5661"/>
                <a:gd name="T57" fmla="*/ 1 h 217"/>
                <a:gd name="T58" fmla="*/ 1 w 5661"/>
                <a:gd name="T59" fmla="*/ 1 h 217"/>
                <a:gd name="T60" fmla="*/ 1 w 5661"/>
                <a:gd name="T61" fmla="*/ 1 h 217"/>
                <a:gd name="T62" fmla="*/ 1 w 5661"/>
                <a:gd name="T63" fmla="*/ 1 h 217"/>
                <a:gd name="T64" fmla="*/ 0 w 5661"/>
                <a:gd name="T65" fmla="*/ 1 h 2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661"/>
                <a:gd name="T100" fmla="*/ 0 h 217"/>
                <a:gd name="T101" fmla="*/ 5661 w 5661"/>
                <a:gd name="T102" fmla="*/ 217 h 21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661" h="217">
                  <a:moveTo>
                    <a:pt x="0" y="217"/>
                  </a:moveTo>
                  <a:lnTo>
                    <a:pt x="671" y="217"/>
                  </a:lnTo>
                  <a:lnTo>
                    <a:pt x="1344" y="217"/>
                  </a:lnTo>
                  <a:lnTo>
                    <a:pt x="2015" y="217"/>
                  </a:lnTo>
                  <a:lnTo>
                    <a:pt x="2688" y="217"/>
                  </a:lnTo>
                  <a:lnTo>
                    <a:pt x="3358" y="217"/>
                  </a:lnTo>
                  <a:lnTo>
                    <a:pt x="4030" y="217"/>
                  </a:lnTo>
                  <a:lnTo>
                    <a:pt x="4701" y="217"/>
                  </a:lnTo>
                  <a:lnTo>
                    <a:pt x="5376" y="217"/>
                  </a:lnTo>
                  <a:lnTo>
                    <a:pt x="5411" y="188"/>
                  </a:lnTo>
                  <a:lnTo>
                    <a:pt x="5446" y="161"/>
                  </a:lnTo>
                  <a:lnTo>
                    <a:pt x="5481" y="134"/>
                  </a:lnTo>
                  <a:lnTo>
                    <a:pt x="5518" y="109"/>
                  </a:lnTo>
                  <a:lnTo>
                    <a:pt x="5553" y="80"/>
                  </a:lnTo>
                  <a:lnTo>
                    <a:pt x="5588" y="54"/>
                  </a:lnTo>
                  <a:lnTo>
                    <a:pt x="5625" y="25"/>
                  </a:lnTo>
                  <a:lnTo>
                    <a:pt x="5661" y="0"/>
                  </a:lnTo>
                  <a:lnTo>
                    <a:pt x="4989" y="0"/>
                  </a:lnTo>
                  <a:lnTo>
                    <a:pt x="4318" y="0"/>
                  </a:lnTo>
                  <a:lnTo>
                    <a:pt x="3646" y="0"/>
                  </a:lnTo>
                  <a:lnTo>
                    <a:pt x="2975" y="0"/>
                  </a:lnTo>
                  <a:lnTo>
                    <a:pt x="2302" y="0"/>
                  </a:lnTo>
                  <a:lnTo>
                    <a:pt x="1631" y="0"/>
                  </a:lnTo>
                  <a:lnTo>
                    <a:pt x="960" y="0"/>
                  </a:lnTo>
                  <a:lnTo>
                    <a:pt x="289" y="0"/>
                  </a:lnTo>
                  <a:lnTo>
                    <a:pt x="253" y="25"/>
                  </a:lnTo>
                  <a:lnTo>
                    <a:pt x="216" y="54"/>
                  </a:lnTo>
                  <a:lnTo>
                    <a:pt x="179" y="80"/>
                  </a:lnTo>
                  <a:lnTo>
                    <a:pt x="144" y="109"/>
                  </a:lnTo>
                  <a:lnTo>
                    <a:pt x="107" y="134"/>
                  </a:lnTo>
                  <a:lnTo>
                    <a:pt x="72" y="161"/>
                  </a:lnTo>
                  <a:lnTo>
                    <a:pt x="35" y="188"/>
                  </a:lnTo>
                  <a:lnTo>
                    <a:pt x="0" y="217"/>
                  </a:lnTo>
                  <a:close/>
                </a:path>
              </a:pathLst>
            </a:custGeom>
            <a:solidFill>
              <a:srgbClr val="262626"/>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68" name="Freeform 8"/>
            <p:cNvSpPr>
              <a:spLocks/>
            </p:cNvSpPr>
            <p:nvPr/>
          </p:nvSpPr>
          <p:spPr bwMode="auto">
            <a:xfrm>
              <a:off x="1149" y="2407"/>
              <a:ext cx="3498" cy="98"/>
            </a:xfrm>
            <a:custGeom>
              <a:avLst/>
              <a:gdLst>
                <a:gd name="T0" fmla="*/ 0 w 5585"/>
                <a:gd name="T1" fmla="*/ 1 h 158"/>
                <a:gd name="T2" fmla="*/ 1 w 5585"/>
                <a:gd name="T3" fmla="*/ 1 h 158"/>
                <a:gd name="T4" fmla="*/ 1 w 5585"/>
                <a:gd name="T5" fmla="*/ 1 h 158"/>
                <a:gd name="T6" fmla="*/ 1 w 5585"/>
                <a:gd name="T7" fmla="*/ 1 h 158"/>
                <a:gd name="T8" fmla="*/ 2 w 5585"/>
                <a:gd name="T9" fmla="*/ 1 h 158"/>
                <a:gd name="T10" fmla="*/ 2 w 5585"/>
                <a:gd name="T11" fmla="*/ 1 h 158"/>
                <a:gd name="T12" fmla="*/ 3 w 5585"/>
                <a:gd name="T13" fmla="*/ 1 h 158"/>
                <a:gd name="T14" fmla="*/ 3 w 5585"/>
                <a:gd name="T15" fmla="*/ 1 h 158"/>
                <a:gd name="T16" fmla="*/ 3 w 5585"/>
                <a:gd name="T17" fmla="*/ 1 h 158"/>
                <a:gd name="T18" fmla="*/ 3 w 5585"/>
                <a:gd name="T19" fmla="*/ 1 h 158"/>
                <a:gd name="T20" fmla="*/ 3 w 5585"/>
                <a:gd name="T21" fmla="*/ 1 h 158"/>
                <a:gd name="T22" fmla="*/ 3 w 5585"/>
                <a:gd name="T23" fmla="*/ 1 h 158"/>
                <a:gd name="T24" fmla="*/ 3 w 5585"/>
                <a:gd name="T25" fmla="*/ 1 h 158"/>
                <a:gd name="T26" fmla="*/ 3 w 5585"/>
                <a:gd name="T27" fmla="*/ 1 h 158"/>
                <a:gd name="T28" fmla="*/ 3 w 5585"/>
                <a:gd name="T29" fmla="*/ 1 h 158"/>
                <a:gd name="T30" fmla="*/ 3 w 5585"/>
                <a:gd name="T31" fmla="*/ 1 h 158"/>
                <a:gd name="T32" fmla="*/ 3 w 5585"/>
                <a:gd name="T33" fmla="*/ 0 h 158"/>
                <a:gd name="T34" fmla="*/ 3 w 5585"/>
                <a:gd name="T35" fmla="*/ 0 h 158"/>
                <a:gd name="T36" fmla="*/ 3 w 5585"/>
                <a:gd name="T37" fmla="*/ 0 h 158"/>
                <a:gd name="T38" fmla="*/ 2 w 5585"/>
                <a:gd name="T39" fmla="*/ 0 h 158"/>
                <a:gd name="T40" fmla="*/ 2 w 5585"/>
                <a:gd name="T41" fmla="*/ 0 h 158"/>
                <a:gd name="T42" fmla="*/ 1 w 5585"/>
                <a:gd name="T43" fmla="*/ 0 h 158"/>
                <a:gd name="T44" fmla="*/ 1 w 5585"/>
                <a:gd name="T45" fmla="*/ 0 h 158"/>
                <a:gd name="T46" fmla="*/ 1 w 5585"/>
                <a:gd name="T47" fmla="*/ 0 h 158"/>
                <a:gd name="T48" fmla="*/ 1 w 5585"/>
                <a:gd name="T49" fmla="*/ 0 h 158"/>
                <a:gd name="T50" fmla="*/ 1 w 5585"/>
                <a:gd name="T51" fmla="*/ 1 h 158"/>
                <a:gd name="T52" fmla="*/ 1 w 5585"/>
                <a:gd name="T53" fmla="*/ 1 h 158"/>
                <a:gd name="T54" fmla="*/ 1 w 5585"/>
                <a:gd name="T55" fmla="*/ 1 h 158"/>
                <a:gd name="T56" fmla="*/ 1 w 5585"/>
                <a:gd name="T57" fmla="*/ 1 h 158"/>
                <a:gd name="T58" fmla="*/ 1 w 5585"/>
                <a:gd name="T59" fmla="*/ 1 h 158"/>
                <a:gd name="T60" fmla="*/ 1 w 5585"/>
                <a:gd name="T61" fmla="*/ 1 h 158"/>
                <a:gd name="T62" fmla="*/ 1 w 5585"/>
                <a:gd name="T63" fmla="*/ 1 h 158"/>
                <a:gd name="T64" fmla="*/ 0 w 5585"/>
                <a:gd name="T65" fmla="*/ 1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585"/>
                <a:gd name="T100" fmla="*/ 0 h 158"/>
                <a:gd name="T101" fmla="*/ 5585 w 5585"/>
                <a:gd name="T102" fmla="*/ 158 h 15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585" h="158">
                  <a:moveTo>
                    <a:pt x="0" y="158"/>
                  </a:moveTo>
                  <a:lnTo>
                    <a:pt x="669" y="158"/>
                  </a:lnTo>
                  <a:lnTo>
                    <a:pt x="1342" y="158"/>
                  </a:lnTo>
                  <a:lnTo>
                    <a:pt x="2013" y="158"/>
                  </a:lnTo>
                  <a:lnTo>
                    <a:pt x="2686" y="158"/>
                  </a:lnTo>
                  <a:lnTo>
                    <a:pt x="3355" y="158"/>
                  </a:lnTo>
                  <a:lnTo>
                    <a:pt x="4028" y="158"/>
                  </a:lnTo>
                  <a:lnTo>
                    <a:pt x="4699" y="158"/>
                  </a:lnTo>
                  <a:lnTo>
                    <a:pt x="5372" y="158"/>
                  </a:lnTo>
                  <a:lnTo>
                    <a:pt x="5397" y="137"/>
                  </a:lnTo>
                  <a:lnTo>
                    <a:pt x="5424" y="118"/>
                  </a:lnTo>
                  <a:lnTo>
                    <a:pt x="5450" y="98"/>
                  </a:lnTo>
                  <a:lnTo>
                    <a:pt x="5479" y="79"/>
                  </a:lnTo>
                  <a:lnTo>
                    <a:pt x="5504" y="58"/>
                  </a:lnTo>
                  <a:lnTo>
                    <a:pt x="5531" y="38"/>
                  </a:lnTo>
                  <a:lnTo>
                    <a:pt x="5558" y="17"/>
                  </a:lnTo>
                  <a:lnTo>
                    <a:pt x="5585" y="0"/>
                  </a:lnTo>
                  <a:lnTo>
                    <a:pt x="4912" y="0"/>
                  </a:lnTo>
                  <a:lnTo>
                    <a:pt x="4241" y="0"/>
                  </a:lnTo>
                  <a:lnTo>
                    <a:pt x="3568" y="0"/>
                  </a:lnTo>
                  <a:lnTo>
                    <a:pt x="2897" y="0"/>
                  </a:lnTo>
                  <a:lnTo>
                    <a:pt x="2226" y="0"/>
                  </a:lnTo>
                  <a:lnTo>
                    <a:pt x="1555" y="0"/>
                  </a:lnTo>
                  <a:lnTo>
                    <a:pt x="884" y="0"/>
                  </a:lnTo>
                  <a:lnTo>
                    <a:pt x="215" y="0"/>
                  </a:lnTo>
                  <a:lnTo>
                    <a:pt x="186" y="17"/>
                  </a:lnTo>
                  <a:lnTo>
                    <a:pt x="157" y="38"/>
                  </a:lnTo>
                  <a:lnTo>
                    <a:pt x="130" y="58"/>
                  </a:lnTo>
                  <a:lnTo>
                    <a:pt x="105" y="79"/>
                  </a:lnTo>
                  <a:lnTo>
                    <a:pt x="78" y="98"/>
                  </a:lnTo>
                  <a:lnTo>
                    <a:pt x="52" y="118"/>
                  </a:lnTo>
                  <a:lnTo>
                    <a:pt x="25" y="137"/>
                  </a:lnTo>
                  <a:lnTo>
                    <a:pt x="0" y="158"/>
                  </a:lnTo>
                  <a:close/>
                </a:path>
              </a:pathLst>
            </a:custGeom>
            <a:solidFill>
              <a:srgbClr val="3B3B3B"/>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69" name="Freeform 9"/>
            <p:cNvSpPr>
              <a:spLocks/>
            </p:cNvSpPr>
            <p:nvPr/>
          </p:nvSpPr>
          <p:spPr bwMode="auto">
            <a:xfrm>
              <a:off x="1177" y="2419"/>
              <a:ext cx="3454" cy="65"/>
            </a:xfrm>
            <a:custGeom>
              <a:avLst/>
              <a:gdLst>
                <a:gd name="T0" fmla="*/ 0 w 5515"/>
                <a:gd name="T1" fmla="*/ 1 h 107"/>
                <a:gd name="T2" fmla="*/ 3 w 5515"/>
                <a:gd name="T3" fmla="*/ 1 h 107"/>
                <a:gd name="T4" fmla="*/ 3 w 5515"/>
                <a:gd name="T5" fmla="*/ 0 h 107"/>
                <a:gd name="T6" fmla="*/ 1 w 5515"/>
                <a:gd name="T7" fmla="*/ 0 h 107"/>
                <a:gd name="T8" fmla="*/ 0 w 5515"/>
                <a:gd name="T9" fmla="*/ 1 h 107"/>
                <a:gd name="T10" fmla="*/ 0 60000 65536"/>
                <a:gd name="T11" fmla="*/ 0 60000 65536"/>
                <a:gd name="T12" fmla="*/ 0 60000 65536"/>
                <a:gd name="T13" fmla="*/ 0 60000 65536"/>
                <a:gd name="T14" fmla="*/ 0 60000 65536"/>
                <a:gd name="T15" fmla="*/ 0 w 5515"/>
                <a:gd name="T16" fmla="*/ 0 h 107"/>
                <a:gd name="T17" fmla="*/ 5515 w 5515"/>
                <a:gd name="T18" fmla="*/ 107 h 107"/>
              </a:gdLst>
              <a:ahLst/>
              <a:cxnLst>
                <a:cxn ang="T10">
                  <a:pos x="T0" y="T1"/>
                </a:cxn>
                <a:cxn ang="T11">
                  <a:pos x="T2" y="T3"/>
                </a:cxn>
                <a:cxn ang="T12">
                  <a:pos x="T4" y="T5"/>
                </a:cxn>
                <a:cxn ang="T13">
                  <a:pos x="T6" y="T7"/>
                </a:cxn>
                <a:cxn ang="T14">
                  <a:pos x="T8" y="T9"/>
                </a:cxn>
              </a:cxnLst>
              <a:rect l="T15" t="T16" r="T17" b="T18"/>
              <a:pathLst>
                <a:path w="5515" h="107">
                  <a:moveTo>
                    <a:pt x="0" y="107"/>
                  </a:moveTo>
                  <a:lnTo>
                    <a:pt x="5372" y="107"/>
                  </a:lnTo>
                  <a:lnTo>
                    <a:pt x="5515" y="0"/>
                  </a:lnTo>
                  <a:lnTo>
                    <a:pt x="139" y="0"/>
                  </a:lnTo>
                  <a:lnTo>
                    <a:pt x="0" y="107"/>
                  </a:lnTo>
                  <a:close/>
                </a:path>
              </a:pathLst>
            </a:custGeom>
            <a:solidFill>
              <a:srgbClr val="4F4F4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0" name="Freeform 10"/>
            <p:cNvSpPr>
              <a:spLocks/>
            </p:cNvSpPr>
            <p:nvPr/>
          </p:nvSpPr>
          <p:spPr bwMode="auto">
            <a:xfrm>
              <a:off x="3019" y="2331"/>
              <a:ext cx="503" cy="190"/>
            </a:xfrm>
            <a:custGeom>
              <a:avLst/>
              <a:gdLst>
                <a:gd name="T0" fmla="*/ 1 w 802"/>
                <a:gd name="T1" fmla="*/ 0 h 311"/>
                <a:gd name="T2" fmla="*/ 1 w 802"/>
                <a:gd name="T3" fmla="*/ 1 h 311"/>
                <a:gd name="T4" fmla="*/ 1 w 802"/>
                <a:gd name="T5" fmla="*/ 1 h 311"/>
                <a:gd name="T6" fmla="*/ 0 w 802"/>
                <a:gd name="T7" fmla="*/ 1 h 311"/>
                <a:gd name="T8" fmla="*/ 1 w 802"/>
                <a:gd name="T9" fmla="*/ 0 h 311"/>
                <a:gd name="T10" fmla="*/ 0 60000 65536"/>
                <a:gd name="T11" fmla="*/ 0 60000 65536"/>
                <a:gd name="T12" fmla="*/ 0 60000 65536"/>
                <a:gd name="T13" fmla="*/ 0 60000 65536"/>
                <a:gd name="T14" fmla="*/ 0 60000 65536"/>
                <a:gd name="T15" fmla="*/ 0 w 802"/>
                <a:gd name="T16" fmla="*/ 0 h 311"/>
                <a:gd name="T17" fmla="*/ 802 w 802"/>
                <a:gd name="T18" fmla="*/ 311 h 311"/>
              </a:gdLst>
              <a:ahLst/>
              <a:cxnLst>
                <a:cxn ang="T10">
                  <a:pos x="T0" y="T1"/>
                </a:cxn>
                <a:cxn ang="T11">
                  <a:pos x="T2" y="T3"/>
                </a:cxn>
                <a:cxn ang="T12">
                  <a:pos x="T4" y="T5"/>
                </a:cxn>
                <a:cxn ang="T13">
                  <a:pos x="T6" y="T7"/>
                </a:cxn>
                <a:cxn ang="T14">
                  <a:pos x="T8" y="T9"/>
                </a:cxn>
              </a:cxnLst>
              <a:rect l="T15" t="T16" r="T17" b="T18"/>
              <a:pathLst>
                <a:path w="802" h="311">
                  <a:moveTo>
                    <a:pt x="33" y="0"/>
                  </a:moveTo>
                  <a:lnTo>
                    <a:pt x="802" y="132"/>
                  </a:lnTo>
                  <a:lnTo>
                    <a:pt x="773" y="311"/>
                  </a:lnTo>
                  <a:lnTo>
                    <a:pt x="0" y="181"/>
                  </a:lnTo>
                  <a:lnTo>
                    <a:pt x="33" y="0"/>
                  </a:lnTo>
                  <a:close/>
                </a:path>
              </a:pathLst>
            </a:custGeom>
            <a:solidFill>
              <a:srgbClr val="FFFFF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1" name="Freeform 11"/>
            <p:cNvSpPr>
              <a:spLocks/>
            </p:cNvSpPr>
            <p:nvPr/>
          </p:nvSpPr>
          <p:spPr bwMode="auto">
            <a:xfrm>
              <a:off x="2996" y="2331"/>
              <a:ext cx="63" cy="110"/>
            </a:xfrm>
            <a:custGeom>
              <a:avLst/>
              <a:gdLst>
                <a:gd name="T0" fmla="*/ 1 w 101"/>
                <a:gd name="T1" fmla="*/ 0 h 181"/>
                <a:gd name="T2" fmla="*/ 1 w 101"/>
                <a:gd name="T3" fmla="*/ 0 h 181"/>
                <a:gd name="T4" fmla="*/ 1 w 101"/>
                <a:gd name="T5" fmla="*/ 1 h 181"/>
                <a:gd name="T6" fmla="*/ 1 w 101"/>
                <a:gd name="T7" fmla="*/ 1 h 181"/>
                <a:gd name="T8" fmla="*/ 1 w 101"/>
                <a:gd name="T9" fmla="*/ 1 h 181"/>
                <a:gd name="T10" fmla="*/ 1 w 101"/>
                <a:gd name="T11" fmla="*/ 1 h 181"/>
                <a:gd name="T12" fmla="*/ 1 w 101"/>
                <a:gd name="T13" fmla="*/ 1 h 181"/>
                <a:gd name="T14" fmla="*/ 1 w 101"/>
                <a:gd name="T15" fmla="*/ 1 h 181"/>
                <a:gd name="T16" fmla="*/ 1 w 101"/>
                <a:gd name="T17" fmla="*/ 1 h 181"/>
                <a:gd name="T18" fmla="*/ 1 w 101"/>
                <a:gd name="T19" fmla="*/ 1 h 181"/>
                <a:gd name="T20" fmla="*/ 1 w 101"/>
                <a:gd name="T21" fmla="*/ 1 h 181"/>
                <a:gd name="T22" fmla="*/ 1 w 101"/>
                <a:gd name="T23" fmla="*/ 1 h 181"/>
                <a:gd name="T24" fmla="*/ 1 w 101"/>
                <a:gd name="T25" fmla="*/ 1 h 181"/>
                <a:gd name="T26" fmla="*/ 1 w 101"/>
                <a:gd name="T27" fmla="*/ 1 h 181"/>
                <a:gd name="T28" fmla="*/ 1 w 101"/>
                <a:gd name="T29" fmla="*/ 1 h 181"/>
                <a:gd name="T30" fmla="*/ 1 w 101"/>
                <a:gd name="T31" fmla="*/ 1 h 181"/>
                <a:gd name="T32" fmla="*/ 1 w 101"/>
                <a:gd name="T33" fmla="*/ 1 h 181"/>
                <a:gd name="T34" fmla="*/ 1 w 101"/>
                <a:gd name="T35" fmla="*/ 1 h 181"/>
                <a:gd name="T36" fmla="*/ 1 w 101"/>
                <a:gd name="T37" fmla="*/ 1 h 181"/>
                <a:gd name="T38" fmla="*/ 1 w 101"/>
                <a:gd name="T39" fmla="*/ 1 h 181"/>
                <a:gd name="T40" fmla="*/ 1 w 101"/>
                <a:gd name="T41" fmla="*/ 1 h 181"/>
                <a:gd name="T42" fmla="*/ 0 w 101"/>
                <a:gd name="T43" fmla="*/ 1 h 181"/>
                <a:gd name="T44" fmla="*/ 1 w 101"/>
                <a:gd name="T45" fmla="*/ 1 h 181"/>
                <a:gd name="T46" fmla="*/ 1 w 101"/>
                <a:gd name="T47" fmla="*/ 1 h 181"/>
                <a:gd name="T48" fmla="*/ 1 w 101"/>
                <a:gd name="T49" fmla="*/ 1 h 181"/>
                <a:gd name="T50" fmla="*/ 1 w 101"/>
                <a:gd name="T51" fmla="*/ 1 h 181"/>
                <a:gd name="T52" fmla="*/ 1 w 101"/>
                <a:gd name="T53" fmla="*/ 1 h 181"/>
                <a:gd name="T54" fmla="*/ 1 w 101"/>
                <a:gd name="T55" fmla="*/ 1 h 181"/>
                <a:gd name="T56" fmla="*/ 1 w 101"/>
                <a:gd name="T57" fmla="*/ 0 h 18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1"/>
                <a:gd name="T88" fmla="*/ 0 h 181"/>
                <a:gd name="T89" fmla="*/ 101 w 101"/>
                <a:gd name="T90" fmla="*/ 181 h 18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1" h="181">
                  <a:moveTo>
                    <a:pt x="66" y="0"/>
                  </a:moveTo>
                  <a:lnTo>
                    <a:pt x="73" y="0"/>
                  </a:lnTo>
                  <a:lnTo>
                    <a:pt x="83" y="8"/>
                  </a:lnTo>
                  <a:lnTo>
                    <a:pt x="89" y="16"/>
                  </a:lnTo>
                  <a:lnTo>
                    <a:pt x="95" y="30"/>
                  </a:lnTo>
                  <a:lnTo>
                    <a:pt x="97" y="43"/>
                  </a:lnTo>
                  <a:lnTo>
                    <a:pt x="101" y="61"/>
                  </a:lnTo>
                  <a:lnTo>
                    <a:pt x="101" y="78"/>
                  </a:lnTo>
                  <a:lnTo>
                    <a:pt x="101" y="99"/>
                  </a:lnTo>
                  <a:lnTo>
                    <a:pt x="95" y="115"/>
                  </a:lnTo>
                  <a:lnTo>
                    <a:pt x="91" y="132"/>
                  </a:lnTo>
                  <a:lnTo>
                    <a:pt x="83" y="146"/>
                  </a:lnTo>
                  <a:lnTo>
                    <a:pt x="75" y="159"/>
                  </a:lnTo>
                  <a:lnTo>
                    <a:pt x="56" y="175"/>
                  </a:lnTo>
                  <a:lnTo>
                    <a:pt x="37" y="181"/>
                  </a:lnTo>
                  <a:lnTo>
                    <a:pt x="25" y="175"/>
                  </a:lnTo>
                  <a:lnTo>
                    <a:pt x="19" y="169"/>
                  </a:lnTo>
                  <a:lnTo>
                    <a:pt x="11" y="157"/>
                  </a:lnTo>
                  <a:lnTo>
                    <a:pt x="7" y="148"/>
                  </a:lnTo>
                  <a:lnTo>
                    <a:pt x="2" y="132"/>
                  </a:lnTo>
                  <a:lnTo>
                    <a:pt x="2" y="117"/>
                  </a:lnTo>
                  <a:lnTo>
                    <a:pt x="0" y="97"/>
                  </a:lnTo>
                  <a:lnTo>
                    <a:pt x="4" y="80"/>
                  </a:lnTo>
                  <a:lnTo>
                    <a:pt x="7" y="62"/>
                  </a:lnTo>
                  <a:lnTo>
                    <a:pt x="13" y="47"/>
                  </a:lnTo>
                  <a:lnTo>
                    <a:pt x="19" y="31"/>
                  </a:lnTo>
                  <a:lnTo>
                    <a:pt x="29" y="20"/>
                  </a:lnTo>
                  <a:lnTo>
                    <a:pt x="46" y="4"/>
                  </a:lnTo>
                  <a:lnTo>
                    <a:pt x="66" y="0"/>
                  </a:lnTo>
                  <a:close/>
                </a:path>
              </a:pathLst>
            </a:custGeom>
            <a:solidFill>
              <a:srgbClr val="FFFFF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2" name="Freeform 12"/>
            <p:cNvSpPr>
              <a:spLocks/>
            </p:cNvSpPr>
            <p:nvPr/>
          </p:nvSpPr>
          <p:spPr bwMode="auto">
            <a:xfrm>
              <a:off x="3482" y="2411"/>
              <a:ext cx="63" cy="113"/>
            </a:xfrm>
            <a:custGeom>
              <a:avLst/>
              <a:gdLst>
                <a:gd name="T0" fmla="*/ 1 w 101"/>
                <a:gd name="T1" fmla="*/ 1 h 185"/>
                <a:gd name="T2" fmla="*/ 1 w 101"/>
                <a:gd name="T3" fmla="*/ 1 h 185"/>
                <a:gd name="T4" fmla="*/ 1 w 101"/>
                <a:gd name="T5" fmla="*/ 1 h 185"/>
                <a:gd name="T6" fmla="*/ 1 w 101"/>
                <a:gd name="T7" fmla="*/ 1 h 185"/>
                <a:gd name="T8" fmla="*/ 1 w 101"/>
                <a:gd name="T9" fmla="*/ 1 h 185"/>
                <a:gd name="T10" fmla="*/ 1 w 101"/>
                <a:gd name="T11" fmla="*/ 1 h 185"/>
                <a:gd name="T12" fmla="*/ 1 w 101"/>
                <a:gd name="T13" fmla="*/ 1 h 185"/>
                <a:gd name="T14" fmla="*/ 1 w 101"/>
                <a:gd name="T15" fmla="*/ 1 h 185"/>
                <a:gd name="T16" fmla="*/ 1 w 101"/>
                <a:gd name="T17" fmla="*/ 1 h 185"/>
                <a:gd name="T18" fmla="*/ 1 w 101"/>
                <a:gd name="T19" fmla="*/ 1 h 185"/>
                <a:gd name="T20" fmla="*/ 1 w 101"/>
                <a:gd name="T21" fmla="*/ 1 h 185"/>
                <a:gd name="T22" fmla="*/ 1 w 101"/>
                <a:gd name="T23" fmla="*/ 1 h 185"/>
                <a:gd name="T24" fmla="*/ 1 w 101"/>
                <a:gd name="T25" fmla="*/ 1 h 185"/>
                <a:gd name="T26" fmla="*/ 1 w 101"/>
                <a:gd name="T27" fmla="*/ 1 h 185"/>
                <a:gd name="T28" fmla="*/ 1 w 101"/>
                <a:gd name="T29" fmla="*/ 1 h 185"/>
                <a:gd name="T30" fmla="*/ 1 w 101"/>
                <a:gd name="T31" fmla="*/ 1 h 185"/>
                <a:gd name="T32" fmla="*/ 1 w 101"/>
                <a:gd name="T33" fmla="*/ 1 h 185"/>
                <a:gd name="T34" fmla="*/ 1 w 101"/>
                <a:gd name="T35" fmla="*/ 1 h 185"/>
                <a:gd name="T36" fmla="*/ 1 w 101"/>
                <a:gd name="T37" fmla="*/ 1 h 185"/>
                <a:gd name="T38" fmla="*/ 1 w 101"/>
                <a:gd name="T39" fmla="*/ 1 h 185"/>
                <a:gd name="T40" fmla="*/ 1 w 101"/>
                <a:gd name="T41" fmla="*/ 1 h 185"/>
                <a:gd name="T42" fmla="*/ 1 w 101"/>
                <a:gd name="T43" fmla="*/ 1 h 185"/>
                <a:gd name="T44" fmla="*/ 1 w 101"/>
                <a:gd name="T45" fmla="*/ 1 h 185"/>
                <a:gd name="T46" fmla="*/ 0 w 101"/>
                <a:gd name="T47" fmla="*/ 1 h 185"/>
                <a:gd name="T48" fmla="*/ 1 w 101"/>
                <a:gd name="T49" fmla="*/ 1 h 185"/>
                <a:gd name="T50" fmla="*/ 1 w 101"/>
                <a:gd name="T51" fmla="*/ 1 h 185"/>
                <a:gd name="T52" fmla="*/ 1 w 101"/>
                <a:gd name="T53" fmla="*/ 1 h 185"/>
                <a:gd name="T54" fmla="*/ 1 w 101"/>
                <a:gd name="T55" fmla="*/ 1 h 185"/>
                <a:gd name="T56" fmla="*/ 1 w 101"/>
                <a:gd name="T57" fmla="*/ 1 h 185"/>
                <a:gd name="T58" fmla="*/ 1 w 101"/>
                <a:gd name="T59" fmla="*/ 1 h 185"/>
                <a:gd name="T60" fmla="*/ 1 w 101"/>
                <a:gd name="T61" fmla="*/ 1 h 185"/>
                <a:gd name="T62" fmla="*/ 1 w 101"/>
                <a:gd name="T63" fmla="*/ 0 h 185"/>
                <a:gd name="T64" fmla="*/ 1 w 101"/>
                <a:gd name="T65" fmla="*/ 1 h 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1"/>
                <a:gd name="T100" fmla="*/ 0 h 185"/>
                <a:gd name="T101" fmla="*/ 101 w 101"/>
                <a:gd name="T102" fmla="*/ 185 h 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1" h="185">
                  <a:moveTo>
                    <a:pt x="68" y="2"/>
                  </a:moveTo>
                  <a:lnTo>
                    <a:pt x="76" y="4"/>
                  </a:lnTo>
                  <a:lnTo>
                    <a:pt x="84" y="12"/>
                  </a:lnTo>
                  <a:lnTo>
                    <a:pt x="90" y="20"/>
                  </a:lnTo>
                  <a:lnTo>
                    <a:pt x="96" y="33"/>
                  </a:lnTo>
                  <a:lnTo>
                    <a:pt x="99" y="45"/>
                  </a:lnTo>
                  <a:lnTo>
                    <a:pt x="101" y="62"/>
                  </a:lnTo>
                  <a:lnTo>
                    <a:pt x="101" y="80"/>
                  </a:lnTo>
                  <a:lnTo>
                    <a:pt x="101" y="99"/>
                  </a:lnTo>
                  <a:lnTo>
                    <a:pt x="96" y="115"/>
                  </a:lnTo>
                  <a:lnTo>
                    <a:pt x="92" y="132"/>
                  </a:lnTo>
                  <a:lnTo>
                    <a:pt x="84" y="148"/>
                  </a:lnTo>
                  <a:lnTo>
                    <a:pt x="76" y="161"/>
                  </a:lnTo>
                  <a:lnTo>
                    <a:pt x="66" y="171"/>
                  </a:lnTo>
                  <a:lnTo>
                    <a:pt x="57" y="179"/>
                  </a:lnTo>
                  <a:lnTo>
                    <a:pt x="47" y="183"/>
                  </a:lnTo>
                  <a:lnTo>
                    <a:pt x="39" y="185"/>
                  </a:lnTo>
                  <a:lnTo>
                    <a:pt x="28" y="179"/>
                  </a:lnTo>
                  <a:lnTo>
                    <a:pt x="20" y="171"/>
                  </a:lnTo>
                  <a:lnTo>
                    <a:pt x="12" y="159"/>
                  </a:lnTo>
                  <a:lnTo>
                    <a:pt x="8" y="148"/>
                  </a:lnTo>
                  <a:lnTo>
                    <a:pt x="2" y="132"/>
                  </a:lnTo>
                  <a:lnTo>
                    <a:pt x="2" y="117"/>
                  </a:lnTo>
                  <a:lnTo>
                    <a:pt x="0" y="99"/>
                  </a:lnTo>
                  <a:lnTo>
                    <a:pt x="4" y="84"/>
                  </a:lnTo>
                  <a:lnTo>
                    <a:pt x="6" y="62"/>
                  </a:lnTo>
                  <a:lnTo>
                    <a:pt x="12" y="47"/>
                  </a:lnTo>
                  <a:lnTo>
                    <a:pt x="18" y="31"/>
                  </a:lnTo>
                  <a:lnTo>
                    <a:pt x="28" y="20"/>
                  </a:lnTo>
                  <a:lnTo>
                    <a:pt x="35" y="8"/>
                  </a:lnTo>
                  <a:lnTo>
                    <a:pt x="47" y="2"/>
                  </a:lnTo>
                  <a:lnTo>
                    <a:pt x="57" y="0"/>
                  </a:lnTo>
                  <a:lnTo>
                    <a:pt x="68" y="2"/>
                  </a:lnTo>
                  <a:close/>
                </a:path>
              </a:pathLst>
            </a:custGeom>
            <a:solidFill>
              <a:srgbClr val="FFFFF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3" name="Freeform 13"/>
            <p:cNvSpPr>
              <a:spLocks/>
            </p:cNvSpPr>
            <p:nvPr/>
          </p:nvSpPr>
          <p:spPr bwMode="auto">
            <a:xfrm>
              <a:off x="2046" y="2320"/>
              <a:ext cx="448" cy="121"/>
            </a:xfrm>
            <a:custGeom>
              <a:avLst/>
              <a:gdLst>
                <a:gd name="T0" fmla="*/ 0 w 718"/>
                <a:gd name="T1" fmla="*/ 1 h 200"/>
                <a:gd name="T2" fmla="*/ 1 w 718"/>
                <a:gd name="T3" fmla="*/ 1 h 200"/>
                <a:gd name="T4" fmla="*/ 1 w 718"/>
                <a:gd name="T5" fmla="*/ 1 h 200"/>
                <a:gd name="T6" fmla="*/ 1 w 718"/>
                <a:gd name="T7" fmla="*/ 1 h 200"/>
                <a:gd name="T8" fmla="*/ 1 w 718"/>
                <a:gd name="T9" fmla="*/ 1 h 200"/>
                <a:gd name="T10" fmla="*/ 1 w 718"/>
                <a:gd name="T11" fmla="*/ 1 h 200"/>
                <a:gd name="T12" fmla="*/ 1 w 718"/>
                <a:gd name="T13" fmla="*/ 1 h 200"/>
                <a:gd name="T14" fmla="*/ 1 w 718"/>
                <a:gd name="T15" fmla="*/ 1 h 200"/>
                <a:gd name="T16" fmla="*/ 1 w 718"/>
                <a:gd name="T17" fmla="*/ 0 h 200"/>
                <a:gd name="T18" fmla="*/ 1 w 718"/>
                <a:gd name="T19" fmla="*/ 1 h 200"/>
                <a:gd name="T20" fmla="*/ 1 w 718"/>
                <a:gd name="T21" fmla="*/ 1 h 200"/>
                <a:gd name="T22" fmla="*/ 1 w 718"/>
                <a:gd name="T23" fmla="*/ 1 h 200"/>
                <a:gd name="T24" fmla="*/ 1 w 718"/>
                <a:gd name="T25" fmla="*/ 1 h 200"/>
                <a:gd name="T26" fmla="*/ 1 w 718"/>
                <a:gd name="T27" fmla="*/ 1 h 200"/>
                <a:gd name="T28" fmla="*/ 1 w 718"/>
                <a:gd name="T29" fmla="*/ 1 h 200"/>
                <a:gd name="T30" fmla="*/ 1 w 718"/>
                <a:gd name="T31" fmla="*/ 1 h 200"/>
                <a:gd name="T32" fmla="*/ 1 w 718"/>
                <a:gd name="T33" fmla="*/ 1 h 200"/>
                <a:gd name="T34" fmla="*/ 1 w 718"/>
                <a:gd name="T35" fmla="*/ 1 h 200"/>
                <a:gd name="T36" fmla="*/ 1 w 718"/>
                <a:gd name="T37" fmla="*/ 1 h 200"/>
                <a:gd name="T38" fmla="*/ 1 w 718"/>
                <a:gd name="T39" fmla="*/ 1 h 200"/>
                <a:gd name="T40" fmla="*/ 1 w 718"/>
                <a:gd name="T41" fmla="*/ 1 h 200"/>
                <a:gd name="T42" fmla="*/ 1 w 718"/>
                <a:gd name="T43" fmla="*/ 1 h 200"/>
                <a:gd name="T44" fmla="*/ 1 w 718"/>
                <a:gd name="T45" fmla="*/ 1 h 200"/>
                <a:gd name="T46" fmla="*/ 1 w 718"/>
                <a:gd name="T47" fmla="*/ 1 h 200"/>
                <a:gd name="T48" fmla="*/ 0 w 718"/>
                <a:gd name="T49" fmla="*/ 1 h 2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18"/>
                <a:gd name="T76" fmla="*/ 0 h 200"/>
                <a:gd name="T77" fmla="*/ 718 w 718"/>
                <a:gd name="T78" fmla="*/ 200 h 2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18" h="200">
                  <a:moveTo>
                    <a:pt x="0" y="111"/>
                  </a:moveTo>
                  <a:lnTo>
                    <a:pt x="6" y="105"/>
                  </a:lnTo>
                  <a:lnTo>
                    <a:pt x="23" y="95"/>
                  </a:lnTo>
                  <a:lnTo>
                    <a:pt x="53" y="78"/>
                  </a:lnTo>
                  <a:lnTo>
                    <a:pt x="95" y="62"/>
                  </a:lnTo>
                  <a:lnTo>
                    <a:pt x="146" y="41"/>
                  </a:lnTo>
                  <a:lnTo>
                    <a:pt x="210" y="25"/>
                  </a:lnTo>
                  <a:lnTo>
                    <a:pt x="281" y="10"/>
                  </a:lnTo>
                  <a:lnTo>
                    <a:pt x="365" y="0"/>
                  </a:lnTo>
                  <a:lnTo>
                    <a:pt x="444" y="2"/>
                  </a:lnTo>
                  <a:lnTo>
                    <a:pt x="516" y="21"/>
                  </a:lnTo>
                  <a:lnTo>
                    <a:pt x="576" y="52"/>
                  </a:lnTo>
                  <a:lnTo>
                    <a:pt x="627" y="91"/>
                  </a:lnTo>
                  <a:lnTo>
                    <a:pt x="665" y="128"/>
                  </a:lnTo>
                  <a:lnTo>
                    <a:pt x="694" y="165"/>
                  </a:lnTo>
                  <a:lnTo>
                    <a:pt x="712" y="188"/>
                  </a:lnTo>
                  <a:lnTo>
                    <a:pt x="718" y="200"/>
                  </a:lnTo>
                  <a:lnTo>
                    <a:pt x="696" y="192"/>
                  </a:lnTo>
                  <a:lnTo>
                    <a:pt x="644" y="176"/>
                  </a:lnTo>
                  <a:lnTo>
                    <a:pt x="561" y="153"/>
                  </a:lnTo>
                  <a:lnTo>
                    <a:pt x="462" y="132"/>
                  </a:lnTo>
                  <a:lnTo>
                    <a:pt x="347" y="111"/>
                  </a:lnTo>
                  <a:lnTo>
                    <a:pt x="227" y="99"/>
                  </a:lnTo>
                  <a:lnTo>
                    <a:pt x="109" y="95"/>
                  </a:lnTo>
                  <a:lnTo>
                    <a:pt x="0" y="111"/>
                  </a:lnTo>
                  <a:close/>
                </a:path>
              </a:pathLst>
            </a:custGeom>
            <a:solidFill>
              <a:srgbClr val="FFB0B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4" name="Freeform 14"/>
            <p:cNvSpPr>
              <a:spLocks/>
            </p:cNvSpPr>
            <p:nvPr/>
          </p:nvSpPr>
          <p:spPr bwMode="auto">
            <a:xfrm>
              <a:off x="2087" y="2323"/>
              <a:ext cx="370" cy="104"/>
            </a:xfrm>
            <a:custGeom>
              <a:avLst/>
              <a:gdLst>
                <a:gd name="T0" fmla="*/ 0 w 592"/>
                <a:gd name="T1" fmla="*/ 1 h 167"/>
                <a:gd name="T2" fmla="*/ 1 w 592"/>
                <a:gd name="T3" fmla="*/ 1 h 167"/>
                <a:gd name="T4" fmla="*/ 1 w 592"/>
                <a:gd name="T5" fmla="*/ 1 h 167"/>
                <a:gd name="T6" fmla="*/ 1 w 592"/>
                <a:gd name="T7" fmla="*/ 1 h 167"/>
                <a:gd name="T8" fmla="*/ 1 w 592"/>
                <a:gd name="T9" fmla="*/ 1 h 167"/>
                <a:gd name="T10" fmla="*/ 1 w 592"/>
                <a:gd name="T11" fmla="*/ 1 h 167"/>
                <a:gd name="T12" fmla="*/ 1 w 592"/>
                <a:gd name="T13" fmla="*/ 1 h 167"/>
                <a:gd name="T14" fmla="*/ 1 w 592"/>
                <a:gd name="T15" fmla="*/ 1 h 167"/>
                <a:gd name="T16" fmla="*/ 1 w 592"/>
                <a:gd name="T17" fmla="*/ 0 h 167"/>
                <a:gd name="T18" fmla="*/ 1 w 592"/>
                <a:gd name="T19" fmla="*/ 0 h 167"/>
                <a:gd name="T20" fmla="*/ 1 w 592"/>
                <a:gd name="T21" fmla="*/ 1 h 167"/>
                <a:gd name="T22" fmla="*/ 1 w 592"/>
                <a:gd name="T23" fmla="*/ 1 h 167"/>
                <a:gd name="T24" fmla="*/ 1 w 592"/>
                <a:gd name="T25" fmla="*/ 1 h 167"/>
                <a:gd name="T26" fmla="*/ 1 w 592"/>
                <a:gd name="T27" fmla="*/ 1 h 167"/>
                <a:gd name="T28" fmla="*/ 1 w 592"/>
                <a:gd name="T29" fmla="*/ 1 h 167"/>
                <a:gd name="T30" fmla="*/ 1 w 592"/>
                <a:gd name="T31" fmla="*/ 1 h 167"/>
                <a:gd name="T32" fmla="*/ 1 w 592"/>
                <a:gd name="T33" fmla="*/ 1 h 167"/>
                <a:gd name="T34" fmla="*/ 1 w 592"/>
                <a:gd name="T35" fmla="*/ 1 h 167"/>
                <a:gd name="T36" fmla="*/ 1 w 592"/>
                <a:gd name="T37" fmla="*/ 1 h 167"/>
                <a:gd name="T38" fmla="*/ 1 w 592"/>
                <a:gd name="T39" fmla="*/ 1 h 167"/>
                <a:gd name="T40" fmla="*/ 1 w 592"/>
                <a:gd name="T41" fmla="*/ 1 h 167"/>
                <a:gd name="T42" fmla="*/ 1 w 592"/>
                <a:gd name="T43" fmla="*/ 1 h 167"/>
                <a:gd name="T44" fmla="*/ 1 w 592"/>
                <a:gd name="T45" fmla="*/ 1 h 167"/>
                <a:gd name="T46" fmla="*/ 1 w 592"/>
                <a:gd name="T47" fmla="*/ 1 h 167"/>
                <a:gd name="T48" fmla="*/ 0 w 592"/>
                <a:gd name="T49" fmla="*/ 1 h 1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92"/>
                <a:gd name="T76" fmla="*/ 0 h 167"/>
                <a:gd name="T77" fmla="*/ 592 w 592"/>
                <a:gd name="T78" fmla="*/ 167 h 1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92" h="167">
                  <a:moveTo>
                    <a:pt x="0" y="91"/>
                  </a:moveTo>
                  <a:lnTo>
                    <a:pt x="4" y="87"/>
                  </a:lnTo>
                  <a:lnTo>
                    <a:pt x="20" y="77"/>
                  </a:lnTo>
                  <a:lnTo>
                    <a:pt x="43" y="64"/>
                  </a:lnTo>
                  <a:lnTo>
                    <a:pt x="78" y="50"/>
                  </a:lnTo>
                  <a:lnTo>
                    <a:pt x="118" y="35"/>
                  </a:lnTo>
                  <a:lnTo>
                    <a:pt x="171" y="19"/>
                  </a:lnTo>
                  <a:lnTo>
                    <a:pt x="229" y="8"/>
                  </a:lnTo>
                  <a:lnTo>
                    <a:pt x="299" y="0"/>
                  </a:lnTo>
                  <a:lnTo>
                    <a:pt x="365" y="0"/>
                  </a:lnTo>
                  <a:lnTo>
                    <a:pt x="423" y="17"/>
                  </a:lnTo>
                  <a:lnTo>
                    <a:pt x="473" y="42"/>
                  </a:lnTo>
                  <a:lnTo>
                    <a:pt x="516" y="75"/>
                  </a:lnTo>
                  <a:lnTo>
                    <a:pt x="547" y="106"/>
                  </a:lnTo>
                  <a:lnTo>
                    <a:pt x="570" y="137"/>
                  </a:lnTo>
                  <a:lnTo>
                    <a:pt x="586" y="157"/>
                  </a:lnTo>
                  <a:lnTo>
                    <a:pt x="592" y="167"/>
                  </a:lnTo>
                  <a:lnTo>
                    <a:pt x="574" y="161"/>
                  </a:lnTo>
                  <a:lnTo>
                    <a:pt x="530" y="147"/>
                  </a:lnTo>
                  <a:lnTo>
                    <a:pt x="464" y="128"/>
                  </a:lnTo>
                  <a:lnTo>
                    <a:pt x="380" y="110"/>
                  </a:lnTo>
                  <a:lnTo>
                    <a:pt x="285" y="93"/>
                  </a:lnTo>
                  <a:lnTo>
                    <a:pt x="188" y="81"/>
                  </a:lnTo>
                  <a:lnTo>
                    <a:pt x="89" y="79"/>
                  </a:lnTo>
                  <a:lnTo>
                    <a:pt x="0" y="91"/>
                  </a:lnTo>
                  <a:close/>
                </a:path>
              </a:pathLst>
            </a:custGeom>
            <a:solidFill>
              <a:srgbClr val="FF9E9E"/>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5" name="Freeform 15"/>
            <p:cNvSpPr>
              <a:spLocks/>
            </p:cNvSpPr>
            <p:nvPr/>
          </p:nvSpPr>
          <p:spPr bwMode="auto">
            <a:xfrm>
              <a:off x="2129" y="2328"/>
              <a:ext cx="291" cy="81"/>
            </a:xfrm>
            <a:custGeom>
              <a:avLst/>
              <a:gdLst>
                <a:gd name="T0" fmla="*/ 0 w 467"/>
                <a:gd name="T1" fmla="*/ 1 h 131"/>
                <a:gd name="T2" fmla="*/ 1 w 467"/>
                <a:gd name="T3" fmla="*/ 1 h 131"/>
                <a:gd name="T4" fmla="*/ 1 w 467"/>
                <a:gd name="T5" fmla="*/ 1 h 131"/>
                <a:gd name="T6" fmla="*/ 1 w 467"/>
                <a:gd name="T7" fmla="*/ 1 h 131"/>
                <a:gd name="T8" fmla="*/ 1 w 467"/>
                <a:gd name="T9" fmla="*/ 1 h 131"/>
                <a:gd name="T10" fmla="*/ 1 w 467"/>
                <a:gd name="T11" fmla="*/ 1 h 131"/>
                <a:gd name="T12" fmla="*/ 1 w 467"/>
                <a:gd name="T13" fmla="*/ 1 h 131"/>
                <a:gd name="T14" fmla="*/ 1 w 467"/>
                <a:gd name="T15" fmla="*/ 1 h 131"/>
                <a:gd name="T16" fmla="*/ 1 w 467"/>
                <a:gd name="T17" fmla="*/ 0 h 131"/>
                <a:gd name="T18" fmla="*/ 1 w 467"/>
                <a:gd name="T19" fmla="*/ 0 h 131"/>
                <a:gd name="T20" fmla="*/ 1 w 467"/>
                <a:gd name="T21" fmla="*/ 1 h 131"/>
                <a:gd name="T22" fmla="*/ 1 w 467"/>
                <a:gd name="T23" fmla="*/ 1 h 131"/>
                <a:gd name="T24" fmla="*/ 1 w 467"/>
                <a:gd name="T25" fmla="*/ 1 h 131"/>
                <a:gd name="T26" fmla="*/ 1 w 467"/>
                <a:gd name="T27" fmla="*/ 1 h 131"/>
                <a:gd name="T28" fmla="*/ 1 w 467"/>
                <a:gd name="T29" fmla="*/ 1 h 131"/>
                <a:gd name="T30" fmla="*/ 1 w 467"/>
                <a:gd name="T31" fmla="*/ 1 h 131"/>
                <a:gd name="T32" fmla="*/ 1 w 467"/>
                <a:gd name="T33" fmla="*/ 1 h 131"/>
                <a:gd name="T34" fmla="*/ 1 w 467"/>
                <a:gd name="T35" fmla="*/ 1 h 131"/>
                <a:gd name="T36" fmla="*/ 1 w 467"/>
                <a:gd name="T37" fmla="*/ 1 h 131"/>
                <a:gd name="T38" fmla="*/ 1 w 467"/>
                <a:gd name="T39" fmla="*/ 1 h 131"/>
                <a:gd name="T40" fmla="*/ 1 w 467"/>
                <a:gd name="T41" fmla="*/ 1 h 131"/>
                <a:gd name="T42" fmla="*/ 1 w 467"/>
                <a:gd name="T43" fmla="*/ 1 h 131"/>
                <a:gd name="T44" fmla="*/ 1 w 467"/>
                <a:gd name="T45" fmla="*/ 1 h 131"/>
                <a:gd name="T46" fmla="*/ 1 w 467"/>
                <a:gd name="T47" fmla="*/ 1 h 131"/>
                <a:gd name="T48" fmla="*/ 0 w 467"/>
                <a:gd name="T49" fmla="*/ 1 h 1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7"/>
                <a:gd name="T76" fmla="*/ 0 h 131"/>
                <a:gd name="T77" fmla="*/ 467 w 467"/>
                <a:gd name="T78" fmla="*/ 131 h 1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7" h="131">
                  <a:moveTo>
                    <a:pt x="0" y="73"/>
                  </a:moveTo>
                  <a:lnTo>
                    <a:pt x="2" y="69"/>
                  </a:lnTo>
                  <a:lnTo>
                    <a:pt x="16" y="62"/>
                  </a:lnTo>
                  <a:lnTo>
                    <a:pt x="33" y="50"/>
                  </a:lnTo>
                  <a:lnTo>
                    <a:pt x="60" y="40"/>
                  </a:lnTo>
                  <a:lnTo>
                    <a:pt x="93" y="27"/>
                  </a:lnTo>
                  <a:lnTo>
                    <a:pt x="134" y="15"/>
                  </a:lnTo>
                  <a:lnTo>
                    <a:pt x="182" y="3"/>
                  </a:lnTo>
                  <a:lnTo>
                    <a:pt x="237" y="0"/>
                  </a:lnTo>
                  <a:lnTo>
                    <a:pt x="287" y="0"/>
                  </a:lnTo>
                  <a:lnTo>
                    <a:pt x="334" y="13"/>
                  </a:lnTo>
                  <a:lnTo>
                    <a:pt x="372" y="33"/>
                  </a:lnTo>
                  <a:lnTo>
                    <a:pt x="407" y="60"/>
                  </a:lnTo>
                  <a:lnTo>
                    <a:pt x="433" y="85"/>
                  </a:lnTo>
                  <a:lnTo>
                    <a:pt x="452" y="108"/>
                  </a:lnTo>
                  <a:lnTo>
                    <a:pt x="462" y="124"/>
                  </a:lnTo>
                  <a:lnTo>
                    <a:pt x="467" y="131"/>
                  </a:lnTo>
                  <a:lnTo>
                    <a:pt x="454" y="126"/>
                  </a:lnTo>
                  <a:lnTo>
                    <a:pt x="419" y="116"/>
                  </a:lnTo>
                  <a:lnTo>
                    <a:pt x="365" y="100"/>
                  </a:lnTo>
                  <a:lnTo>
                    <a:pt x="301" y="87"/>
                  </a:lnTo>
                  <a:lnTo>
                    <a:pt x="227" y="73"/>
                  </a:lnTo>
                  <a:lnTo>
                    <a:pt x="149" y="65"/>
                  </a:lnTo>
                  <a:lnTo>
                    <a:pt x="72" y="64"/>
                  </a:lnTo>
                  <a:lnTo>
                    <a:pt x="0" y="73"/>
                  </a:lnTo>
                  <a:close/>
                </a:path>
              </a:pathLst>
            </a:custGeom>
            <a:solidFill>
              <a:srgbClr val="FF8F8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6" name="Freeform 16"/>
            <p:cNvSpPr>
              <a:spLocks/>
            </p:cNvSpPr>
            <p:nvPr/>
          </p:nvSpPr>
          <p:spPr bwMode="auto">
            <a:xfrm>
              <a:off x="2170" y="2332"/>
              <a:ext cx="213" cy="63"/>
            </a:xfrm>
            <a:custGeom>
              <a:avLst/>
              <a:gdLst>
                <a:gd name="T0" fmla="*/ 0 w 339"/>
                <a:gd name="T1" fmla="*/ 1 h 101"/>
                <a:gd name="T2" fmla="*/ 1 w 339"/>
                <a:gd name="T3" fmla="*/ 1 h 101"/>
                <a:gd name="T4" fmla="*/ 1 w 339"/>
                <a:gd name="T5" fmla="*/ 1 h 101"/>
                <a:gd name="T6" fmla="*/ 1 w 339"/>
                <a:gd name="T7" fmla="*/ 1 h 101"/>
                <a:gd name="T8" fmla="*/ 1 w 339"/>
                <a:gd name="T9" fmla="*/ 1 h 101"/>
                <a:gd name="T10" fmla="*/ 1 w 339"/>
                <a:gd name="T11" fmla="*/ 1 h 101"/>
                <a:gd name="T12" fmla="*/ 1 w 339"/>
                <a:gd name="T13" fmla="*/ 1 h 101"/>
                <a:gd name="T14" fmla="*/ 1 w 339"/>
                <a:gd name="T15" fmla="*/ 1 h 101"/>
                <a:gd name="T16" fmla="*/ 1 w 339"/>
                <a:gd name="T17" fmla="*/ 0 h 101"/>
                <a:gd name="T18" fmla="*/ 1 w 339"/>
                <a:gd name="T19" fmla="*/ 0 h 101"/>
                <a:gd name="T20" fmla="*/ 1 w 339"/>
                <a:gd name="T21" fmla="*/ 1 h 101"/>
                <a:gd name="T22" fmla="*/ 1 w 339"/>
                <a:gd name="T23" fmla="*/ 1 h 101"/>
                <a:gd name="T24" fmla="*/ 1 w 339"/>
                <a:gd name="T25" fmla="*/ 1 h 101"/>
                <a:gd name="T26" fmla="*/ 1 w 339"/>
                <a:gd name="T27" fmla="*/ 1 h 101"/>
                <a:gd name="T28" fmla="*/ 1 w 339"/>
                <a:gd name="T29" fmla="*/ 1 h 101"/>
                <a:gd name="T30" fmla="*/ 1 w 339"/>
                <a:gd name="T31" fmla="*/ 1 h 101"/>
                <a:gd name="T32" fmla="*/ 1 w 339"/>
                <a:gd name="T33" fmla="*/ 1 h 101"/>
                <a:gd name="T34" fmla="*/ 1 w 339"/>
                <a:gd name="T35" fmla="*/ 1 h 101"/>
                <a:gd name="T36" fmla="*/ 1 w 339"/>
                <a:gd name="T37" fmla="*/ 1 h 101"/>
                <a:gd name="T38" fmla="*/ 1 w 339"/>
                <a:gd name="T39" fmla="*/ 1 h 101"/>
                <a:gd name="T40" fmla="*/ 1 w 339"/>
                <a:gd name="T41" fmla="*/ 1 h 101"/>
                <a:gd name="T42" fmla="*/ 1 w 339"/>
                <a:gd name="T43" fmla="*/ 1 h 101"/>
                <a:gd name="T44" fmla="*/ 1 w 339"/>
                <a:gd name="T45" fmla="*/ 1 h 101"/>
                <a:gd name="T46" fmla="*/ 1 w 339"/>
                <a:gd name="T47" fmla="*/ 1 h 101"/>
                <a:gd name="T48" fmla="*/ 0 w 339"/>
                <a:gd name="T49" fmla="*/ 1 h 1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39"/>
                <a:gd name="T76" fmla="*/ 0 h 101"/>
                <a:gd name="T77" fmla="*/ 339 w 339"/>
                <a:gd name="T78" fmla="*/ 101 h 10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39" h="101">
                  <a:moveTo>
                    <a:pt x="0" y="57"/>
                  </a:moveTo>
                  <a:lnTo>
                    <a:pt x="2" y="53"/>
                  </a:lnTo>
                  <a:lnTo>
                    <a:pt x="10" y="49"/>
                  </a:lnTo>
                  <a:lnTo>
                    <a:pt x="23" y="39"/>
                  </a:lnTo>
                  <a:lnTo>
                    <a:pt x="45" y="31"/>
                  </a:lnTo>
                  <a:lnTo>
                    <a:pt x="68" y="22"/>
                  </a:lnTo>
                  <a:lnTo>
                    <a:pt x="97" y="12"/>
                  </a:lnTo>
                  <a:lnTo>
                    <a:pt x="132" y="4"/>
                  </a:lnTo>
                  <a:lnTo>
                    <a:pt x="173" y="0"/>
                  </a:lnTo>
                  <a:lnTo>
                    <a:pt x="209" y="0"/>
                  </a:lnTo>
                  <a:lnTo>
                    <a:pt x="242" y="10"/>
                  </a:lnTo>
                  <a:lnTo>
                    <a:pt x="271" y="26"/>
                  </a:lnTo>
                  <a:lnTo>
                    <a:pt x="297" y="47"/>
                  </a:lnTo>
                  <a:lnTo>
                    <a:pt x="314" y="64"/>
                  </a:lnTo>
                  <a:lnTo>
                    <a:pt x="328" y="82"/>
                  </a:lnTo>
                  <a:lnTo>
                    <a:pt x="335" y="95"/>
                  </a:lnTo>
                  <a:lnTo>
                    <a:pt x="339" y="101"/>
                  </a:lnTo>
                  <a:lnTo>
                    <a:pt x="330" y="97"/>
                  </a:lnTo>
                  <a:lnTo>
                    <a:pt x="302" y="90"/>
                  </a:lnTo>
                  <a:lnTo>
                    <a:pt x="264" y="78"/>
                  </a:lnTo>
                  <a:lnTo>
                    <a:pt x="217" y="66"/>
                  </a:lnTo>
                  <a:lnTo>
                    <a:pt x="161" y="55"/>
                  </a:lnTo>
                  <a:lnTo>
                    <a:pt x="105" y="49"/>
                  </a:lnTo>
                  <a:lnTo>
                    <a:pt x="48" y="49"/>
                  </a:lnTo>
                  <a:lnTo>
                    <a:pt x="0" y="57"/>
                  </a:lnTo>
                  <a:close/>
                </a:path>
              </a:pathLst>
            </a:custGeom>
            <a:solidFill>
              <a:srgbClr val="FF808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7" name="Freeform 17"/>
            <p:cNvSpPr>
              <a:spLocks/>
            </p:cNvSpPr>
            <p:nvPr/>
          </p:nvSpPr>
          <p:spPr bwMode="auto">
            <a:xfrm>
              <a:off x="2211" y="2338"/>
              <a:ext cx="136" cy="38"/>
            </a:xfrm>
            <a:custGeom>
              <a:avLst/>
              <a:gdLst>
                <a:gd name="T0" fmla="*/ 0 w 215"/>
                <a:gd name="T1" fmla="*/ 1 h 62"/>
                <a:gd name="T2" fmla="*/ 0 w 215"/>
                <a:gd name="T3" fmla="*/ 1 h 62"/>
                <a:gd name="T4" fmla="*/ 1 w 215"/>
                <a:gd name="T5" fmla="*/ 1 h 62"/>
                <a:gd name="T6" fmla="*/ 1 w 215"/>
                <a:gd name="T7" fmla="*/ 1 h 62"/>
                <a:gd name="T8" fmla="*/ 1 w 215"/>
                <a:gd name="T9" fmla="*/ 1 h 62"/>
                <a:gd name="T10" fmla="*/ 1 w 215"/>
                <a:gd name="T11" fmla="*/ 1 h 62"/>
                <a:gd name="T12" fmla="*/ 1 w 215"/>
                <a:gd name="T13" fmla="*/ 1 h 62"/>
                <a:gd name="T14" fmla="*/ 1 w 215"/>
                <a:gd name="T15" fmla="*/ 1 h 62"/>
                <a:gd name="T16" fmla="*/ 1 w 215"/>
                <a:gd name="T17" fmla="*/ 1 h 62"/>
                <a:gd name="T18" fmla="*/ 1 w 215"/>
                <a:gd name="T19" fmla="*/ 0 h 62"/>
                <a:gd name="T20" fmla="*/ 1 w 215"/>
                <a:gd name="T21" fmla="*/ 1 h 62"/>
                <a:gd name="T22" fmla="*/ 1 w 215"/>
                <a:gd name="T23" fmla="*/ 1 h 62"/>
                <a:gd name="T24" fmla="*/ 1 w 215"/>
                <a:gd name="T25" fmla="*/ 1 h 62"/>
                <a:gd name="T26" fmla="*/ 1 w 215"/>
                <a:gd name="T27" fmla="*/ 1 h 62"/>
                <a:gd name="T28" fmla="*/ 1 w 215"/>
                <a:gd name="T29" fmla="*/ 1 h 62"/>
                <a:gd name="T30" fmla="*/ 1 w 215"/>
                <a:gd name="T31" fmla="*/ 1 h 62"/>
                <a:gd name="T32" fmla="*/ 1 w 215"/>
                <a:gd name="T33" fmla="*/ 1 h 62"/>
                <a:gd name="T34" fmla="*/ 1 w 215"/>
                <a:gd name="T35" fmla="*/ 1 h 62"/>
                <a:gd name="T36" fmla="*/ 1 w 215"/>
                <a:gd name="T37" fmla="*/ 1 h 62"/>
                <a:gd name="T38" fmla="*/ 1 w 215"/>
                <a:gd name="T39" fmla="*/ 1 h 62"/>
                <a:gd name="T40" fmla="*/ 1 w 215"/>
                <a:gd name="T41" fmla="*/ 1 h 62"/>
                <a:gd name="T42" fmla="*/ 1 w 215"/>
                <a:gd name="T43" fmla="*/ 1 h 62"/>
                <a:gd name="T44" fmla="*/ 1 w 215"/>
                <a:gd name="T45" fmla="*/ 1 h 62"/>
                <a:gd name="T46" fmla="*/ 1 w 215"/>
                <a:gd name="T47" fmla="*/ 1 h 62"/>
                <a:gd name="T48" fmla="*/ 0 w 215"/>
                <a:gd name="T49" fmla="*/ 1 h 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15"/>
                <a:gd name="T76" fmla="*/ 0 h 62"/>
                <a:gd name="T77" fmla="*/ 215 w 215"/>
                <a:gd name="T78" fmla="*/ 62 h 6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15" h="62">
                  <a:moveTo>
                    <a:pt x="0" y="35"/>
                  </a:moveTo>
                  <a:lnTo>
                    <a:pt x="0" y="33"/>
                  </a:lnTo>
                  <a:lnTo>
                    <a:pt x="6" y="29"/>
                  </a:lnTo>
                  <a:lnTo>
                    <a:pt x="13" y="23"/>
                  </a:lnTo>
                  <a:lnTo>
                    <a:pt x="27" y="19"/>
                  </a:lnTo>
                  <a:lnTo>
                    <a:pt x="41" y="14"/>
                  </a:lnTo>
                  <a:lnTo>
                    <a:pt x="60" y="8"/>
                  </a:lnTo>
                  <a:lnTo>
                    <a:pt x="81" y="2"/>
                  </a:lnTo>
                  <a:lnTo>
                    <a:pt x="107" y="2"/>
                  </a:lnTo>
                  <a:lnTo>
                    <a:pt x="130" y="0"/>
                  </a:lnTo>
                  <a:lnTo>
                    <a:pt x="151" y="6"/>
                  </a:lnTo>
                  <a:lnTo>
                    <a:pt x="169" y="16"/>
                  </a:lnTo>
                  <a:lnTo>
                    <a:pt x="186" y="29"/>
                  </a:lnTo>
                  <a:lnTo>
                    <a:pt x="198" y="39"/>
                  </a:lnTo>
                  <a:lnTo>
                    <a:pt x="207" y="50"/>
                  </a:lnTo>
                  <a:lnTo>
                    <a:pt x="211" y="58"/>
                  </a:lnTo>
                  <a:lnTo>
                    <a:pt x="215" y="62"/>
                  </a:lnTo>
                  <a:lnTo>
                    <a:pt x="207" y="58"/>
                  </a:lnTo>
                  <a:lnTo>
                    <a:pt x="192" y="54"/>
                  </a:lnTo>
                  <a:lnTo>
                    <a:pt x="167" y="47"/>
                  </a:lnTo>
                  <a:lnTo>
                    <a:pt x="138" y="41"/>
                  </a:lnTo>
                  <a:lnTo>
                    <a:pt x="101" y="35"/>
                  </a:lnTo>
                  <a:lnTo>
                    <a:pt x="66" y="31"/>
                  </a:lnTo>
                  <a:lnTo>
                    <a:pt x="31" y="29"/>
                  </a:lnTo>
                  <a:lnTo>
                    <a:pt x="0" y="35"/>
                  </a:lnTo>
                  <a:close/>
                </a:path>
              </a:pathLst>
            </a:custGeom>
            <a:solidFill>
              <a:srgbClr val="FF707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8" name="Freeform 18"/>
            <p:cNvSpPr>
              <a:spLocks/>
            </p:cNvSpPr>
            <p:nvPr/>
          </p:nvSpPr>
          <p:spPr bwMode="auto">
            <a:xfrm>
              <a:off x="1606" y="2355"/>
              <a:ext cx="217" cy="140"/>
            </a:xfrm>
            <a:custGeom>
              <a:avLst/>
              <a:gdLst>
                <a:gd name="T0" fmla="*/ 1 w 347"/>
                <a:gd name="T1" fmla="*/ 1 h 229"/>
                <a:gd name="T2" fmla="*/ 1 w 347"/>
                <a:gd name="T3" fmla="*/ 1 h 229"/>
                <a:gd name="T4" fmla="*/ 1 w 347"/>
                <a:gd name="T5" fmla="*/ 0 h 229"/>
                <a:gd name="T6" fmla="*/ 1 w 347"/>
                <a:gd name="T7" fmla="*/ 0 h 229"/>
                <a:gd name="T8" fmla="*/ 1 w 347"/>
                <a:gd name="T9" fmla="*/ 1 h 229"/>
                <a:gd name="T10" fmla="*/ 1 w 347"/>
                <a:gd name="T11" fmla="*/ 1 h 229"/>
                <a:gd name="T12" fmla="*/ 1 w 347"/>
                <a:gd name="T13" fmla="*/ 1 h 229"/>
                <a:gd name="T14" fmla="*/ 1 w 347"/>
                <a:gd name="T15" fmla="*/ 1 h 229"/>
                <a:gd name="T16" fmla="*/ 1 w 347"/>
                <a:gd name="T17" fmla="*/ 1 h 229"/>
                <a:gd name="T18" fmla="*/ 0 w 347"/>
                <a:gd name="T19" fmla="*/ 1 h 229"/>
                <a:gd name="T20" fmla="*/ 0 w 347"/>
                <a:gd name="T21" fmla="*/ 1 h 229"/>
                <a:gd name="T22" fmla="*/ 1 w 347"/>
                <a:gd name="T23" fmla="*/ 1 h 229"/>
                <a:gd name="T24" fmla="*/ 1 w 347"/>
                <a:gd name="T25" fmla="*/ 1 h 229"/>
                <a:gd name="T26" fmla="*/ 1 w 347"/>
                <a:gd name="T27" fmla="*/ 1 h 229"/>
                <a:gd name="T28" fmla="*/ 1 w 347"/>
                <a:gd name="T29" fmla="*/ 1 h 229"/>
                <a:gd name="T30" fmla="*/ 1 w 347"/>
                <a:gd name="T31" fmla="*/ 1 h 229"/>
                <a:gd name="T32" fmla="*/ 1 w 347"/>
                <a:gd name="T33" fmla="*/ 1 h 229"/>
                <a:gd name="T34" fmla="*/ 1 w 347"/>
                <a:gd name="T35" fmla="*/ 1 h 229"/>
                <a:gd name="T36" fmla="*/ 1 w 347"/>
                <a:gd name="T37" fmla="*/ 1 h 229"/>
                <a:gd name="T38" fmla="*/ 1 w 347"/>
                <a:gd name="T39" fmla="*/ 1 h 229"/>
                <a:gd name="T40" fmla="*/ 1 w 347"/>
                <a:gd name="T41" fmla="*/ 1 h 229"/>
                <a:gd name="T42" fmla="*/ 1 w 347"/>
                <a:gd name="T43" fmla="*/ 1 h 229"/>
                <a:gd name="T44" fmla="*/ 1 w 347"/>
                <a:gd name="T45" fmla="*/ 1 h 229"/>
                <a:gd name="T46" fmla="*/ 1 w 347"/>
                <a:gd name="T47" fmla="*/ 1 h 229"/>
                <a:gd name="T48" fmla="*/ 1 w 347"/>
                <a:gd name="T49" fmla="*/ 1 h 2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7"/>
                <a:gd name="T76" fmla="*/ 0 h 229"/>
                <a:gd name="T77" fmla="*/ 347 w 347"/>
                <a:gd name="T78" fmla="*/ 229 h 2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7" h="229">
                  <a:moveTo>
                    <a:pt x="347" y="4"/>
                  </a:moveTo>
                  <a:lnTo>
                    <a:pt x="332" y="2"/>
                  </a:lnTo>
                  <a:lnTo>
                    <a:pt x="297" y="0"/>
                  </a:lnTo>
                  <a:lnTo>
                    <a:pt x="245" y="0"/>
                  </a:lnTo>
                  <a:lnTo>
                    <a:pt x="186" y="8"/>
                  </a:lnTo>
                  <a:lnTo>
                    <a:pt x="124" y="18"/>
                  </a:lnTo>
                  <a:lnTo>
                    <a:pt x="70" y="37"/>
                  </a:lnTo>
                  <a:lnTo>
                    <a:pt x="27" y="68"/>
                  </a:lnTo>
                  <a:lnTo>
                    <a:pt x="6" y="113"/>
                  </a:lnTo>
                  <a:lnTo>
                    <a:pt x="0" y="153"/>
                  </a:lnTo>
                  <a:lnTo>
                    <a:pt x="0" y="186"/>
                  </a:lnTo>
                  <a:lnTo>
                    <a:pt x="2" y="208"/>
                  </a:lnTo>
                  <a:lnTo>
                    <a:pt x="12" y="223"/>
                  </a:lnTo>
                  <a:lnTo>
                    <a:pt x="20" y="229"/>
                  </a:lnTo>
                  <a:lnTo>
                    <a:pt x="31" y="229"/>
                  </a:lnTo>
                  <a:lnTo>
                    <a:pt x="41" y="225"/>
                  </a:lnTo>
                  <a:lnTo>
                    <a:pt x="51" y="219"/>
                  </a:lnTo>
                  <a:lnTo>
                    <a:pt x="62" y="202"/>
                  </a:lnTo>
                  <a:lnTo>
                    <a:pt x="84" y="177"/>
                  </a:lnTo>
                  <a:lnTo>
                    <a:pt x="111" y="142"/>
                  </a:lnTo>
                  <a:lnTo>
                    <a:pt x="146" y="105"/>
                  </a:lnTo>
                  <a:lnTo>
                    <a:pt x="186" y="68"/>
                  </a:lnTo>
                  <a:lnTo>
                    <a:pt x="235" y="37"/>
                  </a:lnTo>
                  <a:lnTo>
                    <a:pt x="287" y="14"/>
                  </a:lnTo>
                  <a:lnTo>
                    <a:pt x="347" y="4"/>
                  </a:lnTo>
                  <a:close/>
                </a:path>
              </a:pathLst>
            </a:custGeom>
            <a:solidFill>
              <a:srgbClr val="FFB0B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79" name="Freeform 19"/>
            <p:cNvSpPr>
              <a:spLocks/>
            </p:cNvSpPr>
            <p:nvPr/>
          </p:nvSpPr>
          <p:spPr bwMode="auto">
            <a:xfrm>
              <a:off x="1611" y="2359"/>
              <a:ext cx="190" cy="122"/>
            </a:xfrm>
            <a:custGeom>
              <a:avLst/>
              <a:gdLst>
                <a:gd name="T0" fmla="*/ 1 w 300"/>
                <a:gd name="T1" fmla="*/ 1 h 200"/>
                <a:gd name="T2" fmla="*/ 1 w 300"/>
                <a:gd name="T3" fmla="*/ 0 h 200"/>
                <a:gd name="T4" fmla="*/ 1 w 300"/>
                <a:gd name="T5" fmla="*/ 0 h 200"/>
                <a:gd name="T6" fmla="*/ 1 w 300"/>
                <a:gd name="T7" fmla="*/ 1 h 200"/>
                <a:gd name="T8" fmla="*/ 1 w 300"/>
                <a:gd name="T9" fmla="*/ 1 h 200"/>
                <a:gd name="T10" fmla="*/ 1 w 300"/>
                <a:gd name="T11" fmla="*/ 1 h 200"/>
                <a:gd name="T12" fmla="*/ 1 w 300"/>
                <a:gd name="T13" fmla="*/ 1 h 200"/>
                <a:gd name="T14" fmla="*/ 1 w 300"/>
                <a:gd name="T15" fmla="*/ 1 h 200"/>
                <a:gd name="T16" fmla="*/ 1 w 300"/>
                <a:gd name="T17" fmla="*/ 1 h 200"/>
                <a:gd name="T18" fmla="*/ 0 w 300"/>
                <a:gd name="T19" fmla="*/ 1 h 200"/>
                <a:gd name="T20" fmla="*/ 0 w 300"/>
                <a:gd name="T21" fmla="*/ 1 h 200"/>
                <a:gd name="T22" fmla="*/ 1 w 300"/>
                <a:gd name="T23" fmla="*/ 1 h 200"/>
                <a:gd name="T24" fmla="*/ 1 w 300"/>
                <a:gd name="T25" fmla="*/ 1 h 200"/>
                <a:gd name="T26" fmla="*/ 1 w 300"/>
                <a:gd name="T27" fmla="*/ 1 h 200"/>
                <a:gd name="T28" fmla="*/ 1 w 300"/>
                <a:gd name="T29" fmla="*/ 1 h 200"/>
                <a:gd name="T30" fmla="*/ 1 w 300"/>
                <a:gd name="T31" fmla="*/ 1 h 200"/>
                <a:gd name="T32" fmla="*/ 1 w 300"/>
                <a:gd name="T33" fmla="*/ 1 h 200"/>
                <a:gd name="T34" fmla="*/ 1 w 300"/>
                <a:gd name="T35" fmla="*/ 1 h 200"/>
                <a:gd name="T36" fmla="*/ 1 w 300"/>
                <a:gd name="T37" fmla="*/ 1 h 200"/>
                <a:gd name="T38" fmla="*/ 1 w 300"/>
                <a:gd name="T39" fmla="*/ 1 h 200"/>
                <a:gd name="T40" fmla="*/ 1 w 300"/>
                <a:gd name="T41" fmla="*/ 1 h 200"/>
                <a:gd name="T42" fmla="*/ 1 w 300"/>
                <a:gd name="T43" fmla="*/ 1 h 200"/>
                <a:gd name="T44" fmla="*/ 1 w 300"/>
                <a:gd name="T45" fmla="*/ 1 h 2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00"/>
                <a:gd name="T70" fmla="*/ 0 h 200"/>
                <a:gd name="T71" fmla="*/ 300 w 300"/>
                <a:gd name="T72" fmla="*/ 200 h 20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00" h="200">
                  <a:moveTo>
                    <a:pt x="300" y="2"/>
                  </a:moveTo>
                  <a:lnTo>
                    <a:pt x="287" y="0"/>
                  </a:lnTo>
                  <a:lnTo>
                    <a:pt x="256" y="0"/>
                  </a:lnTo>
                  <a:lnTo>
                    <a:pt x="211" y="2"/>
                  </a:lnTo>
                  <a:lnTo>
                    <a:pt x="161" y="10"/>
                  </a:lnTo>
                  <a:lnTo>
                    <a:pt x="107" y="19"/>
                  </a:lnTo>
                  <a:lnTo>
                    <a:pt x="60" y="39"/>
                  </a:lnTo>
                  <a:lnTo>
                    <a:pt x="25" y="64"/>
                  </a:lnTo>
                  <a:lnTo>
                    <a:pt x="8" y="103"/>
                  </a:lnTo>
                  <a:lnTo>
                    <a:pt x="0" y="136"/>
                  </a:lnTo>
                  <a:lnTo>
                    <a:pt x="0" y="163"/>
                  </a:lnTo>
                  <a:lnTo>
                    <a:pt x="2" y="180"/>
                  </a:lnTo>
                  <a:lnTo>
                    <a:pt x="10" y="194"/>
                  </a:lnTo>
                  <a:lnTo>
                    <a:pt x="23" y="200"/>
                  </a:lnTo>
                  <a:lnTo>
                    <a:pt x="41" y="192"/>
                  </a:lnTo>
                  <a:lnTo>
                    <a:pt x="52" y="176"/>
                  </a:lnTo>
                  <a:lnTo>
                    <a:pt x="72" y="153"/>
                  </a:lnTo>
                  <a:lnTo>
                    <a:pt x="95" y="122"/>
                  </a:lnTo>
                  <a:lnTo>
                    <a:pt x="128" y="91"/>
                  </a:lnTo>
                  <a:lnTo>
                    <a:pt x="163" y="58"/>
                  </a:lnTo>
                  <a:lnTo>
                    <a:pt x="205" y="31"/>
                  </a:lnTo>
                  <a:lnTo>
                    <a:pt x="250" y="10"/>
                  </a:lnTo>
                  <a:lnTo>
                    <a:pt x="300" y="2"/>
                  </a:lnTo>
                  <a:close/>
                </a:path>
              </a:pathLst>
            </a:custGeom>
            <a:solidFill>
              <a:srgbClr val="FF9E9E"/>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0" name="Freeform 20"/>
            <p:cNvSpPr>
              <a:spLocks/>
            </p:cNvSpPr>
            <p:nvPr/>
          </p:nvSpPr>
          <p:spPr bwMode="auto">
            <a:xfrm>
              <a:off x="1618" y="2361"/>
              <a:ext cx="159" cy="105"/>
            </a:xfrm>
            <a:custGeom>
              <a:avLst/>
              <a:gdLst>
                <a:gd name="T0" fmla="*/ 1 w 254"/>
                <a:gd name="T1" fmla="*/ 0 h 169"/>
                <a:gd name="T2" fmla="*/ 1 w 254"/>
                <a:gd name="T3" fmla="*/ 0 h 169"/>
                <a:gd name="T4" fmla="*/ 1 w 254"/>
                <a:gd name="T5" fmla="*/ 0 h 169"/>
                <a:gd name="T6" fmla="*/ 1 w 254"/>
                <a:gd name="T7" fmla="*/ 1 h 169"/>
                <a:gd name="T8" fmla="*/ 1 w 254"/>
                <a:gd name="T9" fmla="*/ 1 h 169"/>
                <a:gd name="T10" fmla="*/ 1 w 254"/>
                <a:gd name="T11" fmla="*/ 1 h 169"/>
                <a:gd name="T12" fmla="*/ 1 w 254"/>
                <a:gd name="T13" fmla="*/ 1 h 169"/>
                <a:gd name="T14" fmla="*/ 1 w 254"/>
                <a:gd name="T15" fmla="*/ 1 h 169"/>
                <a:gd name="T16" fmla="*/ 1 w 254"/>
                <a:gd name="T17" fmla="*/ 1 h 169"/>
                <a:gd name="T18" fmla="*/ 0 w 254"/>
                <a:gd name="T19" fmla="*/ 1 h 169"/>
                <a:gd name="T20" fmla="*/ 0 w 254"/>
                <a:gd name="T21" fmla="*/ 1 h 169"/>
                <a:gd name="T22" fmla="*/ 1 w 254"/>
                <a:gd name="T23" fmla="*/ 1 h 169"/>
                <a:gd name="T24" fmla="*/ 1 w 254"/>
                <a:gd name="T25" fmla="*/ 1 h 169"/>
                <a:gd name="T26" fmla="*/ 1 w 254"/>
                <a:gd name="T27" fmla="*/ 1 h 169"/>
                <a:gd name="T28" fmla="*/ 1 w 254"/>
                <a:gd name="T29" fmla="*/ 1 h 169"/>
                <a:gd name="T30" fmla="*/ 1 w 254"/>
                <a:gd name="T31" fmla="*/ 1 h 169"/>
                <a:gd name="T32" fmla="*/ 1 w 254"/>
                <a:gd name="T33" fmla="*/ 1 h 169"/>
                <a:gd name="T34" fmla="*/ 1 w 254"/>
                <a:gd name="T35" fmla="*/ 1 h 169"/>
                <a:gd name="T36" fmla="*/ 1 w 254"/>
                <a:gd name="T37" fmla="*/ 1 h 169"/>
                <a:gd name="T38" fmla="*/ 1 w 254"/>
                <a:gd name="T39" fmla="*/ 1 h 169"/>
                <a:gd name="T40" fmla="*/ 1 w 254"/>
                <a:gd name="T41" fmla="*/ 1 h 169"/>
                <a:gd name="T42" fmla="*/ 1 w 254"/>
                <a:gd name="T43" fmla="*/ 1 h 169"/>
                <a:gd name="T44" fmla="*/ 1 w 254"/>
                <a:gd name="T45" fmla="*/ 0 h 16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4"/>
                <a:gd name="T70" fmla="*/ 0 h 169"/>
                <a:gd name="T71" fmla="*/ 254 w 254"/>
                <a:gd name="T72" fmla="*/ 169 h 16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4" h="169">
                  <a:moveTo>
                    <a:pt x="254" y="0"/>
                  </a:moveTo>
                  <a:lnTo>
                    <a:pt x="242" y="0"/>
                  </a:lnTo>
                  <a:lnTo>
                    <a:pt x="215" y="0"/>
                  </a:lnTo>
                  <a:lnTo>
                    <a:pt x="176" y="4"/>
                  </a:lnTo>
                  <a:lnTo>
                    <a:pt x="133" y="11"/>
                  </a:lnTo>
                  <a:lnTo>
                    <a:pt x="87" y="21"/>
                  </a:lnTo>
                  <a:lnTo>
                    <a:pt x="48" y="39"/>
                  </a:lnTo>
                  <a:lnTo>
                    <a:pt x="17" y="60"/>
                  </a:lnTo>
                  <a:lnTo>
                    <a:pt x="5" y="89"/>
                  </a:lnTo>
                  <a:lnTo>
                    <a:pt x="0" y="116"/>
                  </a:lnTo>
                  <a:lnTo>
                    <a:pt x="0" y="139"/>
                  </a:lnTo>
                  <a:lnTo>
                    <a:pt x="1" y="153"/>
                  </a:lnTo>
                  <a:lnTo>
                    <a:pt x="7" y="165"/>
                  </a:lnTo>
                  <a:lnTo>
                    <a:pt x="21" y="169"/>
                  </a:lnTo>
                  <a:lnTo>
                    <a:pt x="34" y="163"/>
                  </a:lnTo>
                  <a:lnTo>
                    <a:pt x="42" y="151"/>
                  </a:lnTo>
                  <a:lnTo>
                    <a:pt x="60" y="132"/>
                  </a:lnTo>
                  <a:lnTo>
                    <a:pt x="81" y="105"/>
                  </a:lnTo>
                  <a:lnTo>
                    <a:pt x="110" y="77"/>
                  </a:lnTo>
                  <a:lnTo>
                    <a:pt x="139" y="48"/>
                  </a:lnTo>
                  <a:lnTo>
                    <a:pt x="176" y="25"/>
                  </a:lnTo>
                  <a:lnTo>
                    <a:pt x="213" y="8"/>
                  </a:lnTo>
                  <a:lnTo>
                    <a:pt x="254" y="0"/>
                  </a:lnTo>
                  <a:close/>
                </a:path>
              </a:pathLst>
            </a:custGeom>
            <a:solidFill>
              <a:srgbClr val="FF8F8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1" name="Freeform 21"/>
            <p:cNvSpPr>
              <a:spLocks/>
            </p:cNvSpPr>
            <p:nvPr/>
          </p:nvSpPr>
          <p:spPr bwMode="auto">
            <a:xfrm>
              <a:off x="1624" y="2364"/>
              <a:ext cx="131" cy="86"/>
            </a:xfrm>
            <a:custGeom>
              <a:avLst/>
              <a:gdLst>
                <a:gd name="T0" fmla="*/ 1 w 210"/>
                <a:gd name="T1" fmla="*/ 0 h 139"/>
                <a:gd name="T2" fmla="*/ 1 w 210"/>
                <a:gd name="T3" fmla="*/ 0 h 139"/>
                <a:gd name="T4" fmla="*/ 1 w 210"/>
                <a:gd name="T5" fmla="*/ 1 h 139"/>
                <a:gd name="T6" fmla="*/ 1 w 210"/>
                <a:gd name="T7" fmla="*/ 1 h 139"/>
                <a:gd name="T8" fmla="*/ 1 w 210"/>
                <a:gd name="T9" fmla="*/ 1 h 139"/>
                <a:gd name="T10" fmla="*/ 1 w 210"/>
                <a:gd name="T11" fmla="*/ 1 h 139"/>
                <a:gd name="T12" fmla="*/ 1 w 210"/>
                <a:gd name="T13" fmla="*/ 1 h 139"/>
                <a:gd name="T14" fmla="*/ 1 w 210"/>
                <a:gd name="T15" fmla="*/ 1 h 139"/>
                <a:gd name="T16" fmla="*/ 1 w 210"/>
                <a:gd name="T17" fmla="*/ 1 h 139"/>
                <a:gd name="T18" fmla="*/ 1 w 210"/>
                <a:gd name="T19" fmla="*/ 1 h 139"/>
                <a:gd name="T20" fmla="*/ 0 w 210"/>
                <a:gd name="T21" fmla="*/ 1 h 139"/>
                <a:gd name="T22" fmla="*/ 0 w 210"/>
                <a:gd name="T23" fmla="*/ 1 h 139"/>
                <a:gd name="T24" fmla="*/ 1 w 210"/>
                <a:gd name="T25" fmla="*/ 1 h 139"/>
                <a:gd name="T26" fmla="*/ 1 w 210"/>
                <a:gd name="T27" fmla="*/ 1 h 139"/>
                <a:gd name="T28" fmla="*/ 1 w 210"/>
                <a:gd name="T29" fmla="*/ 1 h 139"/>
                <a:gd name="T30" fmla="*/ 1 w 210"/>
                <a:gd name="T31" fmla="*/ 1 h 139"/>
                <a:gd name="T32" fmla="*/ 1 w 210"/>
                <a:gd name="T33" fmla="*/ 1 h 139"/>
                <a:gd name="T34" fmla="*/ 1 w 210"/>
                <a:gd name="T35" fmla="*/ 1 h 139"/>
                <a:gd name="T36" fmla="*/ 1 w 210"/>
                <a:gd name="T37" fmla="*/ 1 h 139"/>
                <a:gd name="T38" fmla="*/ 1 w 210"/>
                <a:gd name="T39" fmla="*/ 1 h 139"/>
                <a:gd name="T40" fmla="*/ 1 w 210"/>
                <a:gd name="T41" fmla="*/ 1 h 139"/>
                <a:gd name="T42" fmla="*/ 1 w 210"/>
                <a:gd name="T43" fmla="*/ 1 h 139"/>
                <a:gd name="T44" fmla="*/ 1 w 210"/>
                <a:gd name="T45" fmla="*/ 0 h 1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0"/>
                <a:gd name="T70" fmla="*/ 0 h 139"/>
                <a:gd name="T71" fmla="*/ 210 w 210"/>
                <a:gd name="T72" fmla="*/ 139 h 1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0" h="139">
                  <a:moveTo>
                    <a:pt x="210" y="0"/>
                  </a:moveTo>
                  <a:lnTo>
                    <a:pt x="200" y="0"/>
                  </a:lnTo>
                  <a:lnTo>
                    <a:pt x="179" y="2"/>
                  </a:lnTo>
                  <a:lnTo>
                    <a:pt x="146" y="7"/>
                  </a:lnTo>
                  <a:lnTo>
                    <a:pt x="111" y="17"/>
                  </a:lnTo>
                  <a:lnTo>
                    <a:pt x="72" y="27"/>
                  </a:lnTo>
                  <a:lnTo>
                    <a:pt x="41" y="42"/>
                  </a:lnTo>
                  <a:lnTo>
                    <a:pt x="18" y="60"/>
                  </a:lnTo>
                  <a:lnTo>
                    <a:pt x="8" y="85"/>
                  </a:lnTo>
                  <a:lnTo>
                    <a:pt x="2" y="104"/>
                  </a:lnTo>
                  <a:lnTo>
                    <a:pt x="0" y="120"/>
                  </a:lnTo>
                  <a:lnTo>
                    <a:pt x="0" y="130"/>
                  </a:lnTo>
                  <a:lnTo>
                    <a:pt x="6" y="137"/>
                  </a:lnTo>
                  <a:lnTo>
                    <a:pt x="14" y="139"/>
                  </a:lnTo>
                  <a:lnTo>
                    <a:pt x="25" y="137"/>
                  </a:lnTo>
                  <a:lnTo>
                    <a:pt x="31" y="126"/>
                  </a:lnTo>
                  <a:lnTo>
                    <a:pt x="47" y="110"/>
                  </a:lnTo>
                  <a:lnTo>
                    <a:pt x="66" y="89"/>
                  </a:lnTo>
                  <a:lnTo>
                    <a:pt x="91" y="66"/>
                  </a:lnTo>
                  <a:lnTo>
                    <a:pt x="117" y="42"/>
                  </a:lnTo>
                  <a:lnTo>
                    <a:pt x="148" y="21"/>
                  </a:lnTo>
                  <a:lnTo>
                    <a:pt x="177" y="6"/>
                  </a:lnTo>
                  <a:lnTo>
                    <a:pt x="210" y="0"/>
                  </a:lnTo>
                  <a:close/>
                </a:path>
              </a:pathLst>
            </a:custGeom>
            <a:solidFill>
              <a:srgbClr val="FF808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2" name="Freeform 22"/>
            <p:cNvSpPr>
              <a:spLocks/>
            </p:cNvSpPr>
            <p:nvPr/>
          </p:nvSpPr>
          <p:spPr bwMode="auto">
            <a:xfrm>
              <a:off x="1630" y="2369"/>
              <a:ext cx="102" cy="67"/>
            </a:xfrm>
            <a:custGeom>
              <a:avLst/>
              <a:gdLst>
                <a:gd name="T0" fmla="*/ 1 w 163"/>
                <a:gd name="T1" fmla="*/ 0 h 109"/>
                <a:gd name="T2" fmla="*/ 1 w 163"/>
                <a:gd name="T3" fmla="*/ 0 h 109"/>
                <a:gd name="T4" fmla="*/ 1 w 163"/>
                <a:gd name="T5" fmla="*/ 1 h 109"/>
                <a:gd name="T6" fmla="*/ 1 w 163"/>
                <a:gd name="T7" fmla="*/ 1 h 109"/>
                <a:gd name="T8" fmla="*/ 1 w 163"/>
                <a:gd name="T9" fmla="*/ 1 h 109"/>
                <a:gd name="T10" fmla="*/ 1 w 163"/>
                <a:gd name="T11" fmla="*/ 1 h 109"/>
                <a:gd name="T12" fmla="*/ 1 w 163"/>
                <a:gd name="T13" fmla="*/ 1 h 109"/>
                <a:gd name="T14" fmla="*/ 1 w 163"/>
                <a:gd name="T15" fmla="*/ 1 h 109"/>
                <a:gd name="T16" fmla="*/ 1 w 163"/>
                <a:gd name="T17" fmla="*/ 1 h 109"/>
                <a:gd name="T18" fmla="*/ 0 w 163"/>
                <a:gd name="T19" fmla="*/ 1 h 109"/>
                <a:gd name="T20" fmla="*/ 1 w 163"/>
                <a:gd name="T21" fmla="*/ 1 h 109"/>
                <a:gd name="T22" fmla="*/ 1 w 163"/>
                <a:gd name="T23" fmla="*/ 1 h 109"/>
                <a:gd name="T24" fmla="*/ 1 w 163"/>
                <a:gd name="T25" fmla="*/ 1 h 109"/>
                <a:gd name="T26" fmla="*/ 1 w 163"/>
                <a:gd name="T27" fmla="*/ 1 h 109"/>
                <a:gd name="T28" fmla="*/ 1 w 163"/>
                <a:gd name="T29" fmla="*/ 1 h 109"/>
                <a:gd name="T30" fmla="*/ 1 w 163"/>
                <a:gd name="T31" fmla="*/ 1 h 109"/>
                <a:gd name="T32" fmla="*/ 1 w 163"/>
                <a:gd name="T33" fmla="*/ 1 h 109"/>
                <a:gd name="T34" fmla="*/ 1 w 163"/>
                <a:gd name="T35" fmla="*/ 1 h 109"/>
                <a:gd name="T36" fmla="*/ 1 w 163"/>
                <a:gd name="T37" fmla="*/ 1 h 109"/>
                <a:gd name="T38" fmla="*/ 1 w 163"/>
                <a:gd name="T39" fmla="*/ 1 h 109"/>
                <a:gd name="T40" fmla="*/ 1 w 163"/>
                <a:gd name="T41" fmla="*/ 1 h 109"/>
                <a:gd name="T42" fmla="*/ 1 w 163"/>
                <a:gd name="T43" fmla="*/ 1 h 109"/>
                <a:gd name="T44" fmla="*/ 1 w 163"/>
                <a:gd name="T45" fmla="*/ 0 h 10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3"/>
                <a:gd name="T70" fmla="*/ 0 h 109"/>
                <a:gd name="T71" fmla="*/ 163 w 163"/>
                <a:gd name="T72" fmla="*/ 109 h 10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3" h="109">
                  <a:moveTo>
                    <a:pt x="163" y="0"/>
                  </a:moveTo>
                  <a:lnTo>
                    <a:pt x="155" y="0"/>
                  </a:lnTo>
                  <a:lnTo>
                    <a:pt x="138" y="4"/>
                  </a:lnTo>
                  <a:lnTo>
                    <a:pt x="112" y="10"/>
                  </a:lnTo>
                  <a:lnTo>
                    <a:pt x="85" y="20"/>
                  </a:lnTo>
                  <a:lnTo>
                    <a:pt x="56" y="30"/>
                  </a:lnTo>
                  <a:lnTo>
                    <a:pt x="31" y="41"/>
                  </a:lnTo>
                  <a:lnTo>
                    <a:pt x="12" y="55"/>
                  </a:lnTo>
                  <a:lnTo>
                    <a:pt x="4" y="70"/>
                  </a:lnTo>
                  <a:lnTo>
                    <a:pt x="0" y="82"/>
                  </a:lnTo>
                  <a:lnTo>
                    <a:pt x="2" y="94"/>
                  </a:lnTo>
                  <a:lnTo>
                    <a:pt x="2" y="101"/>
                  </a:lnTo>
                  <a:lnTo>
                    <a:pt x="6" y="107"/>
                  </a:lnTo>
                  <a:lnTo>
                    <a:pt x="12" y="109"/>
                  </a:lnTo>
                  <a:lnTo>
                    <a:pt x="19" y="107"/>
                  </a:lnTo>
                  <a:lnTo>
                    <a:pt x="25" y="99"/>
                  </a:lnTo>
                  <a:lnTo>
                    <a:pt x="37" y="86"/>
                  </a:lnTo>
                  <a:lnTo>
                    <a:pt x="52" y="68"/>
                  </a:lnTo>
                  <a:lnTo>
                    <a:pt x="74" y="51"/>
                  </a:lnTo>
                  <a:lnTo>
                    <a:pt x="95" y="30"/>
                  </a:lnTo>
                  <a:lnTo>
                    <a:pt x="118" y="14"/>
                  </a:lnTo>
                  <a:lnTo>
                    <a:pt x="140" y="4"/>
                  </a:lnTo>
                  <a:lnTo>
                    <a:pt x="163" y="0"/>
                  </a:lnTo>
                  <a:close/>
                </a:path>
              </a:pathLst>
            </a:custGeom>
            <a:solidFill>
              <a:srgbClr val="FF707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3" name="Freeform 23"/>
            <p:cNvSpPr>
              <a:spLocks/>
            </p:cNvSpPr>
            <p:nvPr/>
          </p:nvSpPr>
          <p:spPr bwMode="auto">
            <a:xfrm>
              <a:off x="1822" y="2343"/>
              <a:ext cx="399" cy="149"/>
            </a:xfrm>
            <a:custGeom>
              <a:avLst/>
              <a:gdLst>
                <a:gd name="T0" fmla="*/ 1 w 638"/>
                <a:gd name="T1" fmla="*/ 1 h 242"/>
                <a:gd name="T2" fmla="*/ 1 w 638"/>
                <a:gd name="T3" fmla="*/ 1 h 242"/>
                <a:gd name="T4" fmla="*/ 1 w 638"/>
                <a:gd name="T5" fmla="*/ 1 h 242"/>
                <a:gd name="T6" fmla="*/ 1 w 638"/>
                <a:gd name="T7" fmla="*/ 1 h 242"/>
                <a:gd name="T8" fmla="*/ 1 w 638"/>
                <a:gd name="T9" fmla="*/ 1 h 242"/>
                <a:gd name="T10" fmla="*/ 1 w 638"/>
                <a:gd name="T11" fmla="*/ 1 h 242"/>
                <a:gd name="T12" fmla="*/ 1 w 638"/>
                <a:gd name="T13" fmla="*/ 0 h 242"/>
                <a:gd name="T14" fmla="*/ 1 w 638"/>
                <a:gd name="T15" fmla="*/ 1 h 242"/>
                <a:gd name="T16" fmla="*/ 1 w 638"/>
                <a:gd name="T17" fmla="*/ 1 h 242"/>
                <a:gd name="T18" fmla="*/ 1 w 638"/>
                <a:gd name="T19" fmla="*/ 1 h 242"/>
                <a:gd name="T20" fmla="*/ 1 w 638"/>
                <a:gd name="T21" fmla="*/ 1 h 242"/>
                <a:gd name="T22" fmla="*/ 1 w 638"/>
                <a:gd name="T23" fmla="*/ 1 h 242"/>
                <a:gd name="T24" fmla="*/ 1 w 638"/>
                <a:gd name="T25" fmla="*/ 1 h 242"/>
                <a:gd name="T26" fmla="*/ 0 w 638"/>
                <a:gd name="T27" fmla="*/ 1 h 242"/>
                <a:gd name="T28" fmla="*/ 1 w 638"/>
                <a:gd name="T29" fmla="*/ 1 h 242"/>
                <a:gd name="T30" fmla="*/ 1 w 638"/>
                <a:gd name="T31" fmla="*/ 1 h 242"/>
                <a:gd name="T32" fmla="*/ 1 w 638"/>
                <a:gd name="T33" fmla="*/ 1 h 242"/>
                <a:gd name="T34" fmla="*/ 1 w 638"/>
                <a:gd name="T35" fmla="*/ 1 h 242"/>
                <a:gd name="T36" fmla="*/ 1 w 638"/>
                <a:gd name="T37" fmla="*/ 1 h 242"/>
                <a:gd name="T38" fmla="*/ 1 w 638"/>
                <a:gd name="T39" fmla="*/ 1 h 242"/>
                <a:gd name="T40" fmla="*/ 1 w 638"/>
                <a:gd name="T41" fmla="*/ 1 h 242"/>
                <a:gd name="T42" fmla="*/ 1 w 638"/>
                <a:gd name="T43" fmla="*/ 1 h 242"/>
                <a:gd name="T44" fmla="*/ 1 w 638"/>
                <a:gd name="T45" fmla="*/ 1 h 242"/>
                <a:gd name="T46" fmla="*/ 1 w 638"/>
                <a:gd name="T47" fmla="*/ 1 h 242"/>
                <a:gd name="T48" fmla="*/ 1 w 638"/>
                <a:gd name="T49" fmla="*/ 1 h 242"/>
                <a:gd name="T50" fmla="*/ 1 w 638"/>
                <a:gd name="T51" fmla="*/ 1 h 242"/>
                <a:gd name="T52" fmla="*/ 1 w 638"/>
                <a:gd name="T53" fmla="*/ 1 h 242"/>
                <a:gd name="T54" fmla="*/ 1 w 638"/>
                <a:gd name="T55" fmla="*/ 1 h 242"/>
                <a:gd name="T56" fmla="*/ 1 w 638"/>
                <a:gd name="T57" fmla="*/ 1 h 242"/>
                <a:gd name="T58" fmla="*/ 1 w 638"/>
                <a:gd name="T59" fmla="*/ 1 h 242"/>
                <a:gd name="T60" fmla="*/ 1 w 638"/>
                <a:gd name="T61" fmla="*/ 1 h 242"/>
                <a:gd name="T62" fmla="*/ 1 w 638"/>
                <a:gd name="T63" fmla="*/ 1 h 242"/>
                <a:gd name="T64" fmla="*/ 1 w 638"/>
                <a:gd name="T65" fmla="*/ 1 h 2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8"/>
                <a:gd name="T100" fmla="*/ 0 h 242"/>
                <a:gd name="T101" fmla="*/ 638 w 638"/>
                <a:gd name="T102" fmla="*/ 242 h 2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8" h="242">
                  <a:moveTo>
                    <a:pt x="439" y="60"/>
                  </a:moveTo>
                  <a:lnTo>
                    <a:pt x="423" y="54"/>
                  </a:lnTo>
                  <a:lnTo>
                    <a:pt x="386" y="44"/>
                  </a:lnTo>
                  <a:lnTo>
                    <a:pt x="334" y="31"/>
                  </a:lnTo>
                  <a:lnTo>
                    <a:pt x="272" y="17"/>
                  </a:lnTo>
                  <a:lnTo>
                    <a:pt x="206" y="6"/>
                  </a:lnTo>
                  <a:lnTo>
                    <a:pt x="146" y="0"/>
                  </a:lnTo>
                  <a:lnTo>
                    <a:pt x="97" y="2"/>
                  </a:lnTo>
                  <a:lnTo>
                    <a:pt x="68" y="17"/>
                  </a:lnTo>
                  <a:lnTo>
                    <a:pt x="49" y="37"/>
                  </a:lnTo>
                  <a:lnTo>
                    <a:pt x="31" y="58"/>
                  </a:lnTo>
                  <a:lnTo>
                    <a:pt x="16" y="79"/>
                  </a:lnTo>
                  <a:lnTo>
                    <a:pt x="6" y="103"/>
                  </a:lnTo>
                  <a:lnTo>
                    <a:pt x="0" y="122"/>
                  </a:lnTo>
                  <a:lnTo>
                    <a:pt x="4" y="141"/>
                  </a:lnTo>
                  <a:lnTo>
                    <a:pt x="16" y="155"/>
                  </a:lnTo>
                  <a:lnTo>
                    <a:pt x="39" y="165"/>
                  </a:lnTo>
                  <a:lnTo>
                    <a:pt x="86" y="172"/>
                  </a:lnTo>
                  <a:lnTo>
                    <a:pt x="167" y="188"/>
                  </a:lnTo>
                  <a:lnTo>
                    <a:pt x="268" y="203"/>
                  </a:lnTo>
                  <a:lnTo>
                    <a:pt x="377" y="223"/>
                  </a:lnTo>
                  <a:lnTo>
                    <a:pt x="479" y="234"/>
                  </a:lnTo>
                  <a:lnTo>
                    <a:pt x="565" y="242"/>
                  </a:lnTo>
                  <a:lnTo>
                    <a:pt x="621" y="240"/>
                  </a:lnTo>
                  <a:lnTo>
                    <a:pt x="638" y="227"/>
                  </a:lnTo>
                  <a:lnTo>
                    <a:pt x="625" y="203"/>
                  </a:lnTo>
                  <a:lnTo>
                    <a:pt x="607" y="180"/>
                  </a:lnTo>
                  <a:lnTo>
                    <a:pt x="584" y="157"/>
                  </a:lnTo>
                  <a:lnTo>
                    <a:pt x="561" y="134"/>
                  </a:lnTo>
                  <a:lnTo>
                    <a:pt x="530" y="110"/>
                  </a:lnTo>
                  <a:lnTo>
                    <a:pt x="501" y="91"/>
                  </a:lnTo>
                  <a:lnTo>
                    <a:pt x="470" y="74"/>
                  </a:lnTo>
                  <a:lnTo>
                    <a:pt x="439" y="60"/>
                  </a:lnTo>
                  <a:close/>
                </a:path>
              </a:pathLst>
            </a:custGeom>
            <a:solidFill>
              <a:srgbClr val="FFB0B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4" name="Freeform 24"/>
            <p:cNvSpPr>
              <a:spLocks/>
            </p:cNvSpPr>
            <p:nvPr/>
          </p:nvSpPr>
          <p:spPr bwMode="auto">
            <a:xfrm>
              <a:off x="1856" y="2354"/>
              <a:ext cx="333" cy="125"/>
            </a:xfrm>
            <a:custGeom>
              <a:avLst/>
              <a:gdLst>
                <a:gd name="T0" fmla="*/ 1 w 531"/>
                <a:gd name="T1" fmla="*/ 1 h 206"/>
                <a:gd name="T2" fmla="*/ 1 w 531"/>
                <a:gd name="T3" fmla="*/ 1 h 206"/>
                <a:gd name="T4" fmla="*/ 1 w 531"/>
                <a:gd name="T5" fmla="*/ 1 h 206"/>
                <a:gd name="T6" fmla="*/ 1 w 531"/>
                <a:gd name="T7" fmla="*/ 1 h 206"/>
                <a:gd name="T8" fmla="*/ 1 w 531"/>
                <a:gd name="T9" fmla="*/ 1 h 206"/>
                <a:gd name="T10" fmla="*/ 1 w 531"/>
                <a:gd name="T11" fmla="*/ 1 h 206"/>
                <a:gd name="T12" fmla="*/ 1 w 531"/>
                <a:gd name="T13" fmla="*/ 0 h 206"/>
                <a:gd name="T14" fmla="*/ 1 w 531"/>
                <a:gd name="T15" fmla="*/ 1 h 206"/>
                <a:gd name="T16" fmla="*/ 1 w 531"/>
                <a:gd name="T17" fmla="*/ 1 h 206"/>
                <a:gd name="T18" fmla="*/ 1 w 531"/>
                <a:gd name="T19" fmla="*/ 1 h 206"/>
                <a:gd name="T20" fmla="*/ 1 w 531"/>
                <a:gd name="T21" fmla="*/ 1 h 206"/>
                <a:gd name="T22" fmla="*/ 1 w 531"/>
                <a:gd name="T23" fmla="*/ 1 h 206"/>
                <a:gd name="T24" fmla="*/ 1 w 531"/>
                <a:gd name="T25" fmla="*/ 1 h 206"/>
                <a:gd name="T26" fmla="*/ 0 w 531"/>
                <a:gd name="T27" fmla="*/ 1 h 206"/>
                <a:gd name="T28" fmla="*/ 1 w 531"/>
                <a:gd name="T29" fmla="*/ 1 h 206"/>
                <a:gd name="T30" fmla="*/ 1 w 531"/>
                <a:gd name="T31" fmla="*/ 1 h 206"/>
                <a:gd name="T32" fmla="*/ 1 w 531"/>
                <a:gd name="T33" fmla="*/ 1 h 206"/>
                <a:gd name="T34" fmla="*/ 1 w 531"/>
                <a:gd name="T35" fmla="*/ 1 h 206"/>
                <a:gd name="T36" fmla="*/ 1 w 531"/>
                <a:gd name="T37" fmla="*/ 1 h 206"/>
                <a:gd name="T38" fmla="*/ 1 w 531"/>
                <a:gd name="T39" fmla="*/ 1 h 206"/>
                <a:gd name="T40" fmla="*/ 1 w 531"/>
                <a:gd name="T41" fmla="*/ 1 h 206"/>
                <a:gd name="T42" fmla="*/ 1 w 531"/>
                <a:gd name="T43" fmla="*/ 1 h 206"/>
                <a:gd name="T44" fmla="*/ 1 w 531"/>
                <a:gd name="T45" fmla="*/ 1 h 206"/>
                <a:gd name="T46" fmla="*/ 1 w 531"/>
                <a:gd name="T47" fmla="*/ 1 h 206"/>
                <a:gd name="T48" fmla="*/ 1 w 531"/>
                <a:gd name="T49" fmla="*/ 1 h 206"/>
                <a:gd name="T50" fmla="*/ 1 w 531"/>
                <a:gd name="T51" fmla="*/ 1 h 206"/>
                <a:gd name="T52" fmla="*/ 1 w 531"/>
                <a:gd name="T53" fmla="*/ 1 h 206"/>
                <a:gd name="T54" fmla="*/ 1 w 531"/>
                <a:gd name="T55" fmla="*/ 1 h 206"/>
                <a:gd name="T56" fmla="*/ 1 w 531"/>
                <a:gd name="T57" fmla="*/ 1 h 206"/>
                <a:gd name="T58" fmla="*/ 1 w 531"/>
                <a:gd name="T59" fmla="*/ 1 h 206"/>
                <a:gd name="T60" fmla="*/ 1 w 531"/>
                <a:gd name="T61" fmla="*/ 1 h 206"/>
                <a:gd name="T62" fmla="*/ 1 w 531"/>
                <a:gd name="T63" fmla="*/ 1 h 206"/>
                <a:gd name="T64" fmla="*/ 1 w 531"/>
                <a:gd name="T65" fmla="*/ 1 h 2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1"/>
                <a:gd name="T100" fmla="*/ 0 h 206"/>
                <a:gd name="T101" fmla="*/ 531 w 531"/>
                <a:gd name="T102" fmla="*/ 206 h 2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1" h="206">
                  <a:moveTo>
                    <a:pt x="364" y="55"/>
                  </a:moveTo>
                  <a:lnTo>
                    <a:pt x="351" y="51"/>
                  </a:lnTo>
                  <a:lnTo>
                    <a:pt x="320" y="41"/>
                  </a:lnTo>
                  <a:lnTo>
                    <a:pt x="275" y="29"/>
                  </a:lnTo>
                  <a:lnTo>
                    <a:pt x="225" y="18"/>
                  </a:lnTo>
                  <a:lnTo>
                    <a:pt x="170" y="6"/>
                  </a:lnTo>
                  <a:lnTo>
                    <a:pt x="122" y="0"/>
                  </a:lnTo>
                  <a:lnTo>
                    <a:pt x="81" y="2"/>
                  </a:lnTo>
                  <a:lnTo>
                    <a:pt x="58" y="14"/>
                  </a:lnTo>
                  <a:lnTo>
                    <a:pt x="40" y="29"/>
                  </a:lnTo>
                  <a:lnTo>
                    <a:pt x="25" y="49"/>
                  </a:lnTo>
                  <a:lnTo>
                    <a:pt x="11" y="68"/>
                  </a:lnTo>
                  <a:lnTo>
                    <a:pt x="4" y="88"/>
                  </a:lnTo>
                  <a:lnTo>
                    <a:pt x="0" y="103"/>
                  </a:lnTo>
                  <a:lnTo>
                    <a:pt x="2" y="120"/>
                  </a:lnTo>
                  <a:lnTo>
                    <a:pt x="11" y="132"/>
                  </a:lnTo>
                  <a:lnTo>
                    <a:pt x="33" y="140"/>
                  </a:lnTo>
                  <a:lnTo>
                    <a:pt x="71" y="148"/>
                  </a:lnTo>
                  <a:lnTo>
                    <a:pt x="139" y="161"/>
                  </a:lnTo>
                  <a:lnTo>
                    <a:pt x="221" y="175"/>
                  </a:lnTo>
                  <a:lnTo>
                    <a:pt x="312" y="190"/>
                  </a:lnTo>
                  <a:lnTo>
                    <a:pt x="397" y="200"/>
                  </a:lnTo>
                  <a:lnTo>
                    <a:pt x="469" y="206"/>
                  </a:lnTo>
                  <a:lnTo>
                    <a:pt x="516" y="204"/>
                  </a:lnTo>
                  <a:lnTo>
                    <a:pt x="531" y="192"/>
                  </a:lnTo>
                  <a:lnTo>
                    <a:pt x="519" y="171"/>
                  </a:lnTo>
                  <a:lnTo>
                    <a:pt x="504" y="153"/>
                  </a:lnTo>
                  <a:lnTo>
                    <a:pt x="486" y="132"/>
                  </a:lnTo>
                  <a:lnTo>
                    <a:pt x="465" y="115"/>
                  </a:lnTo>
                  <a:lnTo>
                    <a:pt x="440" y="95"/>
                  </a:lnTo>
                  <a:lnTo>
                    <a:pt x="417" y="80"/>
                  </a:lnTo>
                  <a:lnTo>
                    <a:pt x="389" y="64"/>
                  </a:lnTo>
                  <a:lnTo>
                    <a:pt x="364" y="55"/>
                  </a:lnTo>
                  <a:close/>
                </a:path>
              </a:pathLst>
            </a:custGeom>
            <a:solidFill>
              <a:srgbClr val="FFBFB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5" name="Freeform 25"/>
            <p:cNvSpPr>
              <a:spLocks/>
            </p:cNvSpPr>
            <p:nvPr/>
          </p:nvSpPr>
          <p:spPr bwMode="auto">
            <a:xfrm>
              <a:off x="1889" y="2368"/>
              <a:ext cx="267" cy="98"/>
            </a:xfrm>
            <a:custGeom>
              <a:avLst/>
              <a:gdLst>
                <a:gd name="T0" fmla="*/ 1 w 427"/>
                <a:gd name="T1" fmla="*/ 1 h 159"/>
                <a:gd name="T2" fmla="*/ 1 w 427"/>
                <a:gd name="T3" fmla="*/ 1 h 159"/>
                <a:gd name="T4" fmla="*/ 1 w 427"/>
                <a:gd name="T5" fmla="*/ 1 h 159"/>
                <a:gd name="T6" fmla="*/ 1 w 427"/>
                <a:gd name="T7" fmla="*/ 1 h 159"/>
                <a:gd name="T8" fmla="*/ 1 w 427"/>
                <a:gd name="T9" fmla="*/ 1 h 159"/>
                <a:gd name="T10" fmla="*/ 1 w 427"/>
                <a:gd name="T11" fmla="*/ 1 h 159"/>
                <a:gd name="T12" fmla="*/ 1 w 427"/>
                <a:gd name="T13" fmla="*/ 0 h 159"/>
                <a:gd name="T14" fmla="*/ 1 w 427"/>
                <a:gd name="T15" fmla="*/ 0 h 159"/>
                <a:gd name="T16" fmla="*/ 1 w 427"/>
                <a:gd name="T17" fmla="*/ 1 h 159"/>
                <a:gd name="T18" fmla="*/ 1 w 427"/>
                <a:gd name="T19" fmla="*/ 1 h 159"/>
                <a:gd name="T20" fmla="*/ 1 w 427"/>
                <a:gd name="T21" fmla="*/ 1 h 159"/>
                <a:gd name="T22" fmla="*/ 1 w 427"/>
                <a:gd name="T23" fmla="*/ 1 h 159"/>
                <a:gd name="T24" fmla="*/ 1 w 427"/>
                <a:gd name="T25" fmla="*/ 1 h 159"/>
                <a:gd name="T26" fmla="*/ 0 w 427"/>
                <a:gd name="T27" fmla="*/ 1 h 159"/>
                <a:gd name="T28" fmla="*/ 1 w 427"/>
                <a:gd name="T29" fmla="*/ 1 h 159"/>
                <a:gd name="T30" fmla="*/ 1 w 427"/>
                <a:gd name="T31" fmla="*/ 1 h 159"/>
                <a:gd name="T32" fmla="*/ 1 w 427"/>
                <a:gd name="T33" fmla="*/ 1 h 159"/>
                <a:gd name="T34" fmla="*/ 1 w 427"/>
                <a:gd name="T35" fmla="*/ 1 h 159"/>
                <a:gd name="T36" fmla="*/ 1 w 427"/>
                <a:gd name="T37" fmla="*/ 1 h 159"/>
                <a:gd name="T38" fmla="*/ 1 w 427"/>
                <a:gd name="T39" fmla="*/ 1 h 159"/>
                <a:gd name="T40" fmla="*/ 1 w 427"/>
                <a:gd name="T41" fmla="*/ 1 h 159"/>
                <a:gd name="T42" fmla="*/ 1 w 427"/>
                <a:gd name="T43" fmla="*/ 1 h 159"/>
                <a:gd name="T44" fmla="*/ 1 w 427"/>
                <a:gd name="T45" fmla="*/ 1 h 159"/>
                <a:gd name="T46" fmla="*/ 1 w 427"/>
                <a:gd name="T47" fmla="*/ 1 h 159"/>
                <a:gd name="T48" fmla="*/ 1 w 427"/>
                <a:gd name="T49" fmla="*/ 1 h 159"/>
                <a:gd name="T50" fmla="*/ 1 w 427"/>
                <a:gd name="T51" fmla="*/ 1 h 159"/>
                <a:gd name="T52" fmla="*/ 1 w 427"/>
                <a:gd name="T53" fmla="*/ 1 h 159"/>
                <a:gd name="T54" fmla="*/ 1 w 427"/>
                <a:gd name="T55" fmla="*/ 1 h 159"/>
                <a:gd name="T56" fmla="*/ 1 w 427"/>
                <a:gd name="T57" fmla="*/ 1 h 159"/>
                <a:gd name="T58" fmla="*/ 1 w 427"/>
                <a:gd name="T59" fmla="*/ 1 h 159"/>
                <a:gd name="T60" fmla="*/ 1 w 427"/>
                <a:gd name="T61" fmla="*/ 1 h 159"/>
                <a:gd name="T62" fmla="*/ 1 w 427"/>
                <a:gd name="T63" fmla="*/ 1 h 159"/>
                <a:gd name="T64" fmla="*/ 1 w 427"/>
                <a:gd name="T65" fmla="*/ 1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27"/>
                <a:gd name="T100" fmla="*/ 0 h 159"/>
                <a:gd name="T101" fmla="*/ 427 w 427"/>
                <a:gd name="T102" fmla="*/ 159 h 1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27" h="159">
                  <a:moveTo>
                    <a:pt x="295" y="42"/>
                  </a:moveTo>
                  <a:lnTo>
                    <a:pt x="285" y="38"/>
                  </a:lnTo>
                  <a:lnTo>
                    <a:pt x="260" y="31"/>
                  </a:lnTo>
                  <a:lnTo>
                    <a:pt x="223" y="21"/>
                  </a:lnTo>
                  <a:lnTo>
                    <a:pt x="184" y="13"/>
                  </a:lnTo>
                  <a:lnTo>
                    <a:pt x="140" y="3"/>
                  </a:lnTo>
                  <a:lnTo>
                    <a:pt x="99" y="0"/>
                  </a:lnTo>
                  <a:lnTo>
                    <a:pt x="66" y="0"/>
                  </a:lnTo>
                  <a:lnTo>
                    <a:pt x="47" y="9"/>
                  </a:lnTo>
                  <a:lnTo>
                    <a:pt x="33" y="21"/>
                  </a:lnTo>
                  <a:lnTo>
                    <a:pt x="21" y="36"/>
                  </a:lnTo>
                  <a:lnTo>
                    <a:pt x="10" y="52"/>
                  </a:lnTo>
                  <a:lnTo>
                    <a:pt x="4" y="67"/>
                  </a:lnTo>
                  <a:lnTo>
                    <a:pt x="0" y="79"/>
                  </a:lnTo>
                  <a:lnTo>
                    <a:pt x="4" y="93"/>
                  </a:lnTo>
                  <a:lnTo>
                    <a:pt x="10" y="100"/>
                  </a:lnTo>
                  <a:lnTo>
                    <a:pt x="27" y="108"/>
                  </a:lnTo>
                  <a:lnTo>
                    <a:pt x="56" y="112"/>
                  </a:lnTo>
                  <a:lnTo>
                    <a:pt x="111" y="124"/>
                  </a:lnTo>
                  <a:lnTo>
                    <a:pt x="178" y="135"/>
                  </a:lnTo>
                  <a:lnTo>
                    <a:pt x="252" y="147"/>
                  </a:lnTo>
                  <a:lnTo>
                    <a:pt x="320" y="155"/>
                  </a:lnTo>
                  <a:lnTo>
                    <a:pt x="378" y="159"/>
                  </a:lnTo>
                  <a:lnTo>
                    <a:pt x="415" y="157"/>
                  </a:lnTo>
                  <a:lnTo>
                    <a:pt x="427" y="149"/>
                  </a:lnTo>
                  <a:lnTo>
                    <a:pt x="417" y="133"/>
                  </a:lnTo>
                  <a:lnTo>
                    <a:pt x="405" y="118"/>
                  </a:lnTo>
                  <a:lnTo>
                    <a:pt x="390" y="102"/>
                  </a:lnTo>
                  <a:lnTo>
                    <a:pt x="374" y="87"/>
                  </a:lnTo>
                  <a:lnTo>
                    <a:pt x="355" y="71"/>
                  </a:lnTo>
                  <a:lnTo>
                    <a:pt x="336" y="60"/>
                  </a:lnTo>
                  <a:lnTo>
                    <a:pt x="314" y="48"/>
                  </a:lnTo>
                  <a:lnTo>
                    <a:pt x="295" y="42"/>
                  </a:lnTo>
                  <a:close/>
                </a:path>
              </a:pathLst>
            </a:custGeom>
            <a:solidFill>
              <a:srgbClr val="FFCFC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6" name="Freeform 26"/>
            <p:cNvSpPr>
              <a:spLocks/>
            </p:cNvSpPr>
            <p:nvPr/>
          </p:nvSpPr>
          <p:spPr bwMode="auto">
            <a:xfrm>
              <a:off x="1923" y="2380"/>
              <a:ext cx="202" cy="75"/>
            </a:xfrm>
            <a:custGeom>
              <a:avLst/>
              <a:gdLst>
                <a:gd name="T0" fmla="*/ 1 w 322"/>
                <a:gd name="T1" fmla="*/ 1 h 122"/>
                <a:gd name="T2" fmla="*/ 1 w 322"/>
                <a:gd name="T3" fmla="*/ 1 h 122"/>
                <a:gd name="T4" fmla="*/ 1 w 322"/>
                <a:gd name="T5" fmla="*/ 1 h 122"/>
                <a:gd name="T6" fmla="*/ 1 w 322"/>
                <a:gd name="T7" fmla="*/ 1 h 122"/>
                <a:gd name="T8" fmla="*/ 1 w 322"/>
                <a:gd name="T9" fmla="*/ 1 h 122"/>
                <a:gd name="T10" fmla="*/ 1 w 322"/>
                <a:gd name="T11" fmla="*/ 1 h 122"/>
                <a:gd name="T12" fmla="*/ 1 w 322"/>
                <a:gd name="T13" fmla="*/ 0 h 122"/>
                <a:gd name="T14" fmla="*/ 1 w 322"/>
                <a:gd name="T15" fmla="*/ 0 h 122"/>
                <a:gd name="T16" fmla="*/ 1 w 322"/>
                <a:gd name="T17" fmla="*/ 1 h 122"/>
                <a:gd name="T18" fmla="*/ 1 w 322"/>
                <a:gd name="T19" fmla="*/ 1 h 122"/>
                <a:gd name="T20" fmla="*/ 1 w 322"/>
                <a:gd name="T21" fmla="*/ 1 h 122"/>
                <a:gd name="T22" fmla="*/ 1 w 322"/>
                <a:gd name="T23" fmla="*/ 1 h 122"/>
                <a:gd name="T24" fmla="*/ 1 w 322"/>
                <a:gd name="T25" fmla="*/ 1 h 122"/>
                <a:gd name="T26" fmla="*/ 0 w 322"/>
                <a:gd name="T27" fmla="*/ 1 h 122"/>
                <a:gd name="T28" fmla="*/ 1 w 322"/>
                <a:gd name="T29" fmla="*/ 1 h 122"/>
                <a:gd name="T30" fmla="*/ 1 w 322"/>
                <a:gd name="T31" fmla="*/ 1 h 122"/>
                <a:gd name="T32" fmla="*/ 1 w 322"/>
                <a:gd name="T33" fmla="*/ 1 h 122"/>
                <a:gd name="T34" fmla="*/ 1 w 322"/>
                <a:gd name="T35" fmla="*/ 1 h 122"/>
                <a:gd name="T36" fmla="*/ 1 w 322"/>
                <a:gd name="T37" fmla="*/ 1 h 122"/>
                <a:gd name="T38" fmla="*/ 1 w 322"/>
                <a:gd name="T39" fmla="*/ 1 h 122"/>
                <a:gd name="T40" fmla="*/ 1 w 322"/>
                <a:gd name="T41" fmla="*/ 1 h 122"/>
                <a:gd name="T42" fmla="*/ 1 w 322"/>
                <a:gd name="T43" fmla="*/ 1 h 122"/>
                <a:gd name="T44" fmla="*/ 1 w 322"/>
                <a:gd name="T45" fmla="*/ 1 h 122"/>
                <a:gd name="T46" fmla="*/ 1 w 322"/>
                <a:gd name="T47" fmla="*/ 1 h 122"/>
                <a:gd name="T48" fmla="*/ 1 w 322"/>
                <a:gd name="T49" fmla="*/ 1 h 122"/>
                <a:gd name="T50" fmla="*/ 1 w 322"/>
                <a:gd name="T51" fmla="*/ 1 h 122"/>
                <a:gd name="T52" fmla="*/ 1 w 322"/>
                <a:gd name="T53" fmla="*/ 1 h 122"/>
                <a:gd name="T54" fmla="*/ 1 w 322"/>
                <a:gd name="T55" fmla="*/ 1 h 122"/>
                <a:gd name="T56" fmla="*/ 1 w 322"/>
                <a:gd name="T57" fmla="*/ 1 h 122"/>
                <a:gd name="T58" fmla="*/ 1 w 322"/>
                <a:gd name="T59" fmla="*/ 1 h 122"/>
                <a:gd name="T60" fmla="*/ 1 w 322"/>
                <a:gd name="T61" fmla="*/ 1 h 122"/>
                <a:gd name="T62" fmla="*/ 1 w 322"/>
                <a:gd name="T63" fmla="*/ 1 h 122"/>
                <a:gd name="T64" fmla="*/ 1 w 322"/>
                <a:gd name="T65" fmla="*/ 1 h 1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2"/>
                <a:gd name="T100" fmla="*/ 0 h 122"/>
                <a:gd name="T101" fmla="*/ 322 w 322"/>
                <a:gd name="T102" fmla="*/ 122 h 1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2" h="122">
                  <a:moveTo>
                    <a:pt x="221" y="31"/>
                  </a:moveTo>
                  <a:lnTo>
                    <a:pt x="214" y="27"/>
                  </a:lnTo>
                  <a:lnTo>
                    <a:pt x="194" y="23"/>
                  </a:lnTo>
                  <a:lnTo>
                    <a:pt x="167" y="15"/>
                  </a:lnTo>
                  <a:lnTo>
                    <a:pt x="138" y="10"/>
                  </a:lnTo>
                  <a:lnTo>
                    <a:pt x="105" y="2"/>
                  </a:lnTo>
                  <a:lnTo>
                    <a:pt x="76" y="0"/>
                  </a:lnTo>
                  <a:lnTo>
                    <a:pt x="51" y="0"/>
                  </a:lnTo>
                  <a:lnTo>
                    <a:pt x="37" y="8"/>
                  </a:lnTo>
                  <a:lnTo>
                    <a:pt x="26" y="15"/>
                  </a:lnTo>
                  <a:lnTo>
                    <a:pt x="18" y="27"/>
                  </a:lnTo>
                  <a:lnTo>
                    <a:pt x="8" y="39"/>
                  </a:lnTo>
                  <a:lnTo>
                    <a:pt x="4" y="50"/>
                  </a:lnTo>
                  <a:lnTo>
                    <a:pt x="0" y="60"/>
                  </a:lnTo>
                  <a:lnTo>
                    <a:pt x="4" y="70"/>
                  </a:lnTo>
                  <a:lnTo>
                    <a:pt x="10" y="76"/>
                  </a:lnTo>
                  <a:lnTo>
                    <a:pt x="22" y="81"/>
                  </a:lnTo>
                  <a:lnTo>
                    <a:pt x="45" y="85"/>
                  </a:lnTo>
                  <a:lnTo>
                    <a:pt x="86" y="93"/>
                  </a:lnTo>
                  <a:lnTo>
                    <a:pt x="134" y="103"/>
                  </a:lnTo>
                  <a:lnTo>
                    <a:pt x="190" y="112"/>
                  </a:lnTo>
                  <a:lnTo>
                    <a:pt x="241" y="118"/>
                  </a:lnTo>
                  <a:lnTo>
                    <a:pt x="285" y="122"/>
                  </a:lnTo>
                  <a:lnTo>
                    <a:pt x="313" y="122"/>
                  </a:lnTo>
                  <a:lnTo>
                    <a:pt x="322" y="116"/>
                  </a:lnTo>
                  <a:lnTo>
                    <a:pt x="314" y="103"/>
                  </a:lnTo>
                  <a:lnTo>
                    <a:pt x="305" y="91"/>
                  </a:lnTo>
                  <a:lnTo>
                    <a:pt x="293" y="77"/>
                  </a:lnTo>
                  <a:lnTo>
                    <a:pt x="282" y="66"/>
                  </a:lnTo>
                  <a:lnTo>
                    <a:pt x="266" y="54"/>
                  </a:lnTo>
                  <a:lnTo>
                    <a:pt x="252" y="45"/>
                  </a:lnTo>
                  <a:lnTo>
                    <a:pt x="237" y="35"/>
                  </a:lnTo>
                  <a:lnTo>
                    <a:pt x="221" y="31"/>
                  </a:lnTo>
                  <a:close/>
                </a:path>
              </a:pathLst>
            </a:custGeom>
            <a:solidFill>
              <a:srgbClr val="FFDEDE"/>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7" name="Freeform 27"/>
            <p:cNvSpPr>
              <a:spLocks/>
            </p:cNvSpPr>
            <p:nvPr/>
          </p:nvSpPr>
          <p:spPr bwMode="auto">
            <a:xfrm>
              <a:off x="1958" y="2391"/>
              <a:ext cx="133" cy="50"/>
            </a:xfrm>
            <a:custGeom>
              <a:avLst/>
              <a:gdLst>
                <a:gd name="T0" fmla="*/ 1 w 213"/>
                <a:gd name="T1" fmla="*/ 1 h 84"/>
                <a:gd name="T2" fmla="*/ 1 w 213"/>
                <a:gd name="T3" fmla="*/ 1 h 84"/>
                <a:gd name="T4" fmla="*/ 1 w 213"/>
                <a:gd name="T5" fmla="*/ 1 h 84"/>
                <a:gd name="T6" fmla="*/ 1 w 213"/>
                <a:gd name="T7" fmla="*/ 1 h 84"/>
                <a:gd name="T8" fmla="*/ 1 w 213"/>
                <a:gd name="T9" fmla="*/ 1 h 84"/>
                <a:gd name="T10" fmla="*/ 1 w 213"/>
                <a:gd name="T11" fmla="*/ 1 h 84"/>
                <a:gd name="T12" fmla="*/ 1 w 213"/>
                <a:gd name="T13" fmla="*/ 0 h 84"/>
                <a:gd name="T14" fmla="*/ 1 w 213"/>
                <a:gd name="T15" fmla="*/ 0 h 84"/>
                <a:gd name="T16" fmla="*/ 1 w 213"/>
                <a:gd name="T17" fmla="*/ 1 h 84"/>
                <a:gd name="T18" fmla="*/ 1 w 213"/>
                <a:gd name="T19" fmla="*/ 1 h 84"/>
                <a:gd name="T20" fmla="*/ 1 w 213"/>
                <a:gd name="T21" fmla="*/ 1 h 84"/>
                <a:gd name="T22" fmla="*/ 0 w 213"/>
                <a:gd name="T23" fmla="*/ 1 h 84"/>
                <a:gd name="T24" fmla="*/ 1 w 213"/>
                <a:gd name="T25" fmla="*/ 1 h 84"/>
                <a:gd name="T26" fmla="*/ 1 w 213"/>
                <a:gd name="T27" fmla="*/ 1 h 84"/>
                <a:gd name="T28" fmla="*/ 1 w 213"/>
                <a:gd name="T29" fmla="*/ 1 h 84"/>
                <a:gd name="T30" fmla="*/ 1 w 213"/>
                <a:gd name="T31" fmla="*/ 1 h 84"/>
                <a:gd name="T32" fmla="*/ 1 w 213"/>
                <a:gd name="T33" fmla="*/ 1 h 84"/>
                <a:gd name="T34" fmla="*/ 1 w 213"/>
                <a:gd name="T35" fmla="*/ 1 h 84"/>
                <a:gd name="T36" fmla="*/ 1 w 213"/>
                <a:gd name="T37" fmla="*/ 1 h 84"/>
                <a:gd name="T38" fmla="*/ 1 w 213"/>
                <a:gd name="T39" fmla="*/ 1 h 84"/>
                <a:gd name="T40" fmla="*/ 1 w 213"/>
                <a:gd name="T41" fmla="*/ 1 h 84"/>
                <a:gd name="T42" fmla="*/ 1 w 213"/>
                <a:gd name="T43" fmla="*/ 1 h 84"/>
                <a:gd name="T44" fmla="*/ 1 w 213"/>
                <a:gd name="T45" fmla="*/ 1 h 84"/>
                <a:gd name="T46" fmla="*/ 1 w 213"/>
                <a:gd name="T47" fmla="*/ 1 h 84"/>
                <a:gd name="T48" fmla="*/ 1 w 213"/>
                <a:gd name="T49" fmla="*/ 1 h 84"/>
                <a:gd name="T50" fmla="*/ 1 w 213"/>
                <a:gd name="T51" fmla="*/ 1 h 84"/>
                <a:gd name="T52" fmla="*/ 1 w 213"/>
                <a:gd name="T53" fmla="*/ 1 h 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13"/>
                <a:gd name="T82" fmla="*/ 0 h 84"/>
                <a:gd name="T83" fmla="*/ 213 w 213"/>
                <a:gd name="T84" fmla="*/ 84 h 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13" h="84">
                  <a:moveTo>
                    <a:pt x="147" y="22"/>
                  </a:moveTo>
                  <a:lnTo>
                    <a:pt x="141" y="20"/>
                  </a:lnTo>
                  <a:lnTo>
                    <a:pt x="129" y="16"/>
                  </a:lnTo>
                  <a:lnTo>
                    <a:pt x="110" y="12"/>
                  </a:lnTo>
                  <a:lnTo>
                    <a:pt x="89" y="8"/>
                  </a:lnTo>
                  <a:lnTo>
                    <a:pt x="65" y="2"/>
                  </a:lnTo>
                  <a:lnTo>
                    <a:pt x="46" y="0"/>
                  </a:lnTo>
                  <a:lnTo>
                    <a:pt x="31" y="0"/>
                  </a:lnTo>
                  <a:lnTo>
                    <a:pt x="21" y="6"/>
                  </a:lnTo>
                  <a:lnTo>
                    <a:pt x="7" y="20"/>
                  </a:lnTo>
                  <a:lnTo>
                    <a:pt x="2" y="37"/>
                  </a:lnTo>
                  <a:lnTo>
                    <a:pt x="0" y="51"/>
                  </a:lnTo>
                  <a:lnTo>
                    <a:pt x="13" y="59"/>
                  </a:lnTo>
                  <a:lnTo>
                    <a:pt x="27" y="60"/>
                  </a:lnTo>
                  <a:lnTo>
                    <a:pt x="54" y="64"/>
                  </a:lnTo>
                  <a:lnTo>
                    <a:pt x="85" y="70"/>
                  </a:lnTo>
                  <a:lnTo>
                    <a:pt x="124" y="78"/>
                  </a:lnTo>
                  <a:lnTo>
                    <a:pt x="159" y="80"/>
                  </a:lnTo>
                  <a:lnTo>
                    <a:pt x="188" y="84"/>
                  </a:lnTo>
                  <a:lnTo>
                    <a:pt x="207" y="84"/>
                  </a:lnTo>
                  <a:lnTo>
                    <a:pt x="213" y="80"/>
                  </a:lnTo>
                  <a:lnTo>
                    <a:pt x="203" y="62"/>
                  </a:lnTo>
                  <a:lnTo>
                    <a:pt x="188" y="45"/>
                  </a:lnTo>
                  <a:lnTo>
                    <a:pt x="176" y="37"/>
                  </a:lnTo>
                  <a:lnTo>
                    <a:pt x="166" y="29"/>
                  </a:lnTo>
                  <a:lnTo>
                    <a:pt x="157" y="24"/>
                  </a:lnTo>
                  <a:lnTo>
                    <a:pt x="147" y="22"/>
                  </a:lnTo>
                  <a:close/>
                </a:path>
              </a:pathLst>
            </a:custGeom>
            <a:solidFill>
              <a:srgbClr val="FFF0F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8" name="Freeform 28"/>
            <p:cNvSpPr>
              <a:spLocks/>
            </p:cNvSpPr>
            <p:nvPr/>
          </p:nvSpPr>
          <p:spPr bwMode="auto">
            <a:xfrm>
              <a:off x="2188" y="2422"/>
              <a:ext cx="256" cy="147"/>
            </a:xfrm>
            <a:custGeom>
              <a:avLst/>
              <a:gdLst>
                <a:gd name="T0" fmla="*/ 1 w 409"/>
                <a:gd name="T1" fmla="*/ 1 h 240"/>
                <a:gd name="T2" fmla="*/ 1 w 409"/>
                <a:gd name="T3" fmla="*/ 1 h 240"/>
                <a:gd name="T4" fmla="*/ 1 w 409"/>
                <a:gd name="T5" fmla="*/ 1 h 240"/>
                <a:gd name="T6" fmla="*/ 1 w 409"/>
                <a:gd name="T7" fmla="*/ 1 h 240"/>
                <a:gd name="T8" fmla="*/ 1 w 409"/>
                <a:gd name="T9" fmla="*/ 1 h 240"/>
                <a:gd name="T10" fmla="*/ 1 w 409"/>
                <a:gd name="T11" fmla="*/ 1 h 240"/>
                <a:gd name="T12" fmla="*/ 1 w 409"/>
                <a:gd name="T13" fmla="*/ 1 h 240"/>
                <a:gd name="T14" fmla="*/ 1 w 409"/>
                <a:gd name="T15" fmla="*/ 1 h 240"/>
                <a:gd name="T16" fmla="*/ 1 w 409"/>
                <a:gd name="T17" fmla="*/ 1 h 240"/>
                <a:gd name="T18" fmla="*/ 1 w 409"/>
                <a:gd name="T19" fmla="*/ 1 h 240"/>
                <a:gd name="T20" fmla="*/ 1 w 409"/>
                <a:gd name="T21" fmla="*/ 1 h 240"/>
                <a:gd name="T22" fmla="*/ 1 w 409"/>
                <a:gd name="T23" fmla="*/ 1 h 240"/>
                <a:gd name="T24" fmla="*/ 1 w 409"/>
                <a:gd name="T25" fmla="*/ 1 h 240"/>
                <a:gd name="T26" fmla="*/ 1 w 409"/>
                <a:gd name="T27" fmla="*/ 1 h 240"/>
                <a:gd name="T28" fmla="*/ 1 w 409"/>
                <a:gd name="T29" fmla="*/ 1 h 240"/>
                <a:gd name="T30" fmla="*/ 1 w 409"/>
                <a:gd name="T31" fmla="*/ 1 h 240"/>
                <a:gd name="T32" fmla="*/ 1 w 409"/>
                <a:gd name="T33" fmla="*/ 1 h 240"/>
                <a:gd name="T34" fmla="*/ 1 w 409"/>
                <a:gd name="T35" fmla="*/ 1 h 240"/>
                <a:gd name="T36" fmla="*/ 1 w 409"/>
                <a:gd name="T37" fmla="*/ 1 h 240"/>
                <a:gd name="T38" fmla="*/ 1 w 409"/>
                <a:gd name="T39" fmla="*/ 1 h 240"/>
                <a:gd name="T40" fmla="*/ 1 w 409"/>
                <a:gd name="T41" fmla="*/ 1 h 240"/>
                <a:gd name="T42" fmla="*/ 1 w 409"/>
                <a:gd name="T43" fmla="*/ 1 h 240"/>
                <a:gd name="T44" fmla="*/ 1 w 409"/>
                <a:gd name="T45" fmla="*/ 1 h 240"/>
                <a:gd name="T46" fmla="*/ 0 w 409"/>
                <a:gd name="T47" fmla="*/ 1 h 240"/>
                <a:gd name="T48" fmla="*/ 1 w 409"/>
                <a:gd name="T49" fmla="*/ 1 h 240"/>
                <a:gd name="T50" fmla="*/ 1 w 409"/>
                <a:gd name="T51" fmla="*/ 1 h 240"/>
                <a:gd name="T52" fmla="*/ 1 w 409"/>
                <a:gd name="T53" fmla="*/ 1 h 240"/>
                <a:gd name="T54" fmla="*/ 1 w 409"/>
                <a:gd name="T55" fmla="*/ 1 h 240"/>
                <a:gd name="T56" fmla="*/ 1 w 409"/>
                <a:gd name="T57" fmla="*/ 1 h 240"/>
                <a:gd name="T58" fmla="*/ 1 w 409"/>
                <a:gd name="T59" fmla="*/ 1 h 240"/>
                <a:gd name="T60" fmla="*/ 1 w 409"/>
                <a:gd name="T61" fmla="*/ 0 h 240"/>
                <a:gd name="T62" fmla="*/ 1 w 409"/>
                <a:gd name="T63" fmla="*/ 0 h 240"/>
                <a:gd name="T64" fmla="*/ 1 w 409"/>
                <a:gd name="T65" fmla="*/ 1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9"/>
                <a:gd name="T100" fmla="*/ 0 h 240"/>
                <a:gd name="T101" fmla="*/ 409 w 409"/>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9" h="240">
                  <a:moveTo>
                    <a:pt x="210" y="4"/>
                  </a:moveTo>
                  <a:lnTo>
                    <a:pt x="217" y="4"/>
                  </a:lnTo>
                  <a:lnTo>
                    <a:pt x="241" y="11"/>
                  </a:lnTo>
                  <a:lnTo>
                    <a:pt x="274" y="21"/>
                  </a:lnTo>
                  <a:lnTo>
                    <a:pt x="312" y="35"/>
                  </a:lnTo>
                  <a:lnTo>
                    <a:pt x="349" y="50"/>
                  </a:lnTo>
                  <a:lnTo>
                    <a:pt x="380" y="70"/>
                  </a:lnTo>
                  <a:lnTo>
                    <a:pt x="402" y="91"/>
                  </a:lnTo>
                  <a:lnTo>
                    <a:pt x="409" y="114"/>
                  </a:lnTo>
                  <a:lnTo>
                    <a:pt x="403" y="135"/>
                  </a:lnTo>
                  <a:lnTo>
                    <a:pt x="398" y="159"/>
                  </a:lnTo>
                  <a:lnTo>
                    <a:pt x="388" y="182"/>
                  </a:lnTo>
                  <a:lnTo>
                    <a:pt x="380" y="205"/>
                  </a:lnTo>
                  <a:lnTo>
                    <a:pt x="369" y="221"/>
                  </a:lnTo>
                  <a:lnTo>
                    <a:pt x="357" y="234"/>
                  </a:lnTo>
                  <a:lnTo>
                    <a:pt x="341" y="240"/>
                  </a:lnTo>
                  <a:lnTo>
                    <a:pt x="328" y="240"/>
                  </a:lnTo>
                  <a:lnTo>
                    <a:pt x="297" y="227"/>
                  </a:lnTo>
                  <a:lnTo>
                    <a:pt x="248" y="205"/>
                  </a:lnTo>
                  <a:lnTo>
                    <a:pt x="188" y="178"/>
                  </a:lnTo>
                  <a:lnTo>
                    <a:pt x="128" y="149"/>
                  </a:lnTo>
                  <a:lnTo>
                    <a:pt x="70" y="116"/>
                  </a:lnTo>
                  <a:lnTo>
                    <a:pt x="25" y="87"/>
                  </a:lnTo>
                  <a:lnTo>
                    <a:pt x="0" y="64"/>
                  </a:lnTo>
                  <a:lnTo>
                    <a:pt x="6" y="48"/>
                  </a:lnTo>
                  <a:lnTo>
                    <a:pt x="25" y="35"/>
                  </a:lnTo>
                  <a:lnTo>
                    <a:pt x="49" y="23"/>
                  </a:lnTo>
                  <a:lnTo>
                    <a:pt x="74" y="13"/>
                  </a:lnTo>
                  <a:lnTo>
                    <a:pt x="101" y="8"/>
                  </a:lnTo>
                  <a:lnTo>
                    <a:pt x="128" y="2"/>
                  </a:lnTo>
                  <a:lnTo>
                    <a:pt x="155" y="0"/>
                  </a:lnTo>
                  <a:lnTo>
                    <a:pt x="182" y="0"/>
                  </a:lnTo>
                  <a:lnTo>
                    <a:pt x="210" y="4"/>
                  </a:lnTo>
                  <a:close/>
                </a:path>
              </a:pathLst>
            </a:custGeom>
            <a:solidFill>
              <a:srgbClr val="FFB0B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89" name="Freeform 29"/>
            <p:cNvSpPr>
              <a:spLocks/>
            </p:cNvSpPr>
            <p:nvPr/>
          </p:nvSpPr>
          <p:spPr bwMode="auto">
            <a:xfrm>
              <a:off x="2211" y="2430"/>
              <a:ext cx="213" cy="123"/>
            </a:xfrm>
            <a:custGeom>
              <a:avLst/>
              <a:gdLst>
                <a:gd name="T0" fmla="*/ 1 w 339"/>
                <a:gd name="T1" fmla="*/ 1 h 202"/>
                <a:gd name="T2" fmla="*/ 1 w 339"/>
                <a:gd name="T3" fmla="*/ 1 h 202"/>
                <a:gd name="T4" fmla="*/ 1 w 339"/>
                <a:gd name="T5" fmla="*/ 1 h 202"/>
                <a:gd name="T6" fmla="*/ 1 w 339"/>
                <a:gd name="T7" fmla="*/ 1 h 202"/>
                <a:gd name="T8" fmla="*/ 1 w 339"/>
                <a:gd name="T9" fmla="*/ 1 h 202"/>
                <a:gd name="T10" fmla="*/ 1 w 339"/>
                <a:gd name="T11" fmla="*/ 1 h 202"/>
                <a:gd name="T12" fmla="*/ 1 w 339"/>
                <a:gd name="T13" fmla="*/ 1 h 202"/>
                <a:gd name="T14" fmla="*/ 1 w 339"/>
                <a:gd name="T15" fmla="*/ 1 h 202"/>
                <a:gd name="T16" fmla="*/ 1 w 339"/>
                <a:gd name="T17" fmla="*/ 1 h 202"/>
                <a:gd name="T18" fmla="*/ 1 w 339"/>
                <a:gd name="T19" fmla="*/ 1 h 202"/>
                <a:gd name="T20" fmla="*/ 1 w 339"/>
                <a:gd name="T21" fmla="*/ 1 h 202"/>
                <a:gd name="T22" fmla="*/ 1 w 339"/>
                <a:gd name="T23" fmla="*/ 1 h 202"/>
                <a:gd name="T24" fmla="*/ 1 w 339"/>
                <a:gd name="T25" fmla="*/ 1 h 202"/>
                <a:gd name="T26" fmla="*/ 1 w 339"/>
                <a:gd name="T27" fmla="*/ 1 h 202"/>
                <a:gd name="T28" fmla="*/ 1 w 339"/>
                <a:gd name="T29" fmla="*/ 1 h 202"/>
                <a:gd name="T30" fmla="*/ 1 w 339"/>
                <a:gd name="T31" fmla="*/ 1 h 202"/>
                <a:gd name="T32" fmla="*/ 1 w 339"/>
                <a:gd name="T33" fmla="*/ 1 h 202"/>
                <a:gd name="T34" fmla="*/ 1 w 339"/>
                <a:gd name="T35" fmla="*/ 1 h 202"/>
                <a:gd name="T36" fmla="*/ 1 w 339"/>
                <a:gd name="T37" fmla="*/ 1 h 202"/>
                <a:gd name="T38" fmla="*/ 1 w 339"/>
                <a:gd name="T39" fmla="*/ 1 h 202"/>
                <a:gd name="T40" fmla="*/ 1 w 339"/>
                <a:gd name="T41" fmla="*/ 1 h 202"/>
                <a:gd name="T42" fmla="*/ 1 w 339"/>
                <a:gd name="T43" fmla="*/ 1 h 202"/>
                <a:gd name="T44" fmla="*/ 1 w 339"/>
                <a:gd name="T45" fmla="*/ 1 h 202"/>
                <a:gd name="T46" fmla="*/ 0 w 339"/>
                <a:gd name="T47" fmla="*/ 1 h 202"/>
                <a:gd name="T48" fmla="*/ 1 w 339"/>
                <a:gd name="T49" fmla="*/ 1 h 202"/>
                <a:gd name="T50" fmla="*/ 1 w 339"/>
                <a:gd name="T51" fmla="*/ 1 h 202"/>
                <a:gd name="T52" fmla="*/ 1 w 339"/>
                <a:gd name="T53" fmla="*/ 1 h 202"/>
                <a:gd name="T54" fmla="*/ 1 w 339"/>
                <a:gd name="T55" fmla="*/ 1 h 202"/>
                <a:gd name="T56" fmla="*/ 1 w 339"/>
                <a:gd name="T57" fmla="*/ 1 h 202"/>
                <a:gd name="T58" fmla="*/ 1 w 339"/>
                <a:gd name="T59" fmla="*/ 1 h 202"/>
                <a:gd name="T60" fmla="*/ 1 w 339"/>
                <a:gd name="T61" fmla="*/ 0 h 202"/>
                <a:gd name="T62" fmla="*/ 1 w 339"/>
                <a:gd name="T63" fmla="*/ 0 h 202"/>
                <a:gd name="T64" fmla="*/ 1 w 339"/>
                <a:gd name="T65" fmla="*/ 1 h 20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9"/>
                <a:gd name="T100" fmla="*/ 0 h 202"/>
                <a:gd name="T101" fmla="*/ 339 w 339"/>
                <a:gd name="T102" fmla="*/ 202 h 20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9" h="202">
                  <a:moveTo>
                    <a:pt x="171" y="4"/>
                  </a:moveTo>
                  <a:lnTo>
                    <a:pt x="176" y="4"/>
                  </a:lnTo>
                  <a:lnTo>
                    <a:pt x="196" y="10"/>
                  </a:lnTo>
                  <a:lnTo>
                    <a:pt x="223" y="18"/>
                  </a:lnTo>
                  <a:lnTo>
                    <a:pt x="258" y="31"/>
                  </a:lnTo>
                  <a:lnTo>
                    <a:pt x="289" y="43"/>
                  </a:lnTo>
                  <a:lnTo>
                    <a:pt x="316" y="60"/>
                  </a:lnTo>
                  <a:lnTo>
                    <a:pt x="333" y="78"/>
                  </a:lnTo>
                  <a:lnTo>
                    <a:pt x="339" y="97"/>
                  </a:lnTo>
                  <a:lnTo>
                    <a:pt x="333" y="115"/>
                  </a:lnTo>
                  <a:lnTo>
                    <a:pt x="328" y="134"/>
                  </a:lnTo>
                  <a:lnTo>
                    <a:pt x="320" y="154"/>
                  </a:lnTo>
                  <a:lnTo>
                    <a:pt x="314" y="173"/>
                  </a:lnTo>
                  <a:lnTo>
                    <a:pt x="302" y="186"/>
                  </a:lnTo>
                  <a:lnTo>
                    <a:pt x="293" y="198"/>
                  </a:lnTo>
                  <a:lnTo>
                    <a:pt x="281" y="202"/>
                  </a:lnTo>
                  <a:lnTo>
                    <a:pt x="269" y="200"/>
                  </a:lnTo>
                  <a:lnTo>
                    <a:pt x="244" y="188"/>
                  </a:lnTo>
                  <a:lnTo>
                    <a:pt x="204" y="171"/>
                  </a:lnTo>
                  <a:lnTo>
                    <a:pt x="155" y="148"/>
                  </a:lnTo>
                  <a:lnTo>
                    <a:pt x="105" y="124"/>
                  </a:lnTo>
                  <a:lnTo>
                    <a:pt x="56" y="97"/>
                  </a:lnTo>
                  <a:lnTo>
                    <a:pt x="19" y="74"/>
                  </a:lnTo>
                  <a:lnTo>
                    <a:pt x="0" y="53"/>
                  </a:lnTo>
                  <a:lnTo>
                    <a:pt x="4" y="41"/>
                  </a:lnTo>
                  <a:lnTo>
                    <a:pt x="19" y="29"/>
                  </a:lnTo>
                  <a:lnTo>
                    <a:pt x="39" y="20"/>
                  </a:lnTo>
                  <a:lnTo>
                    <a:pt x="58" y="12"/>
                  </a:lnTo>
                  <a:lnTo>
                    <a:pt x="81" y="8"/>
                  </a:lnTo>
                  <a:lnTo>
                    <a:pt x="103" y="2"/>
                  </a:lnTo>
                  <a:lnTo>
                    <a:pt x="126" y="0"/>
                  </a:lnTo>
                  <a:lnTo>
                    <a:pt x="147" y="0"/>
                  </a:lnTo>
                  <a:lnTo>
                    <a:pt x="171" y="4"/>
                  </a:lnTo>
                  <a:close/>
                </a:path>
              </a:pathLst>
            </a:custGeom>
            <a:solidFill>
              <a:srgbClr val="FFBFB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90" name="Freeform 30"/>
            <p:cNvSpPr>
              <a:spLocks/>
            </p:cNvSpPr>
            <p:nvPr/>
          </p:nvSpPr>
          <p:spPr bwMode="auto">
            <a:xfrm>
              <a:off x="2233" y="2439"/>
              <a:ext cx="171" cy="101"/>
            </a:xfrm>
            <a:custGeom>
              <a:avLst/>
              <a:gdLst>
                <a:gd name="T0" fmla="*/ 1 w 273"/>
                <a:gd name="T1" fmla="*/ 1 h 163"/>
                <a:gd name="T2" fmla="*/ 1 w 273"/>
                <a:gd name="T3" fmla="*/ 1 h 163"/>
                <a:gd name="T4" fmla="*/ 1 w 273"/>
                <a:gd name="T5" fmla="*/ 1 h 163"/>
                <a:gd name="T6" fmla="*/ 1 w 273"/>
                <a:gd name="T7" fmla="*/ 1 h 163"/>
                <a:gd name="T8" fmla="*/ 1 w 273"/>
                <a:gd name="T9" fmla="*/ 1 h 163"/>
                <a:gd name="T10" fmla="*/ 1 w 273"/>
                <a:gd name="T11" fmla="*/ 1 h 163"/>
                <a:gd name="T12" fmla="*/ 1 w 273"/>
                <a:gd name="T13" fmla="*/ 1 h 163"/>
                <a:gd name="T14" fmla="*/ 1 w 273"/>
                <a:gd name="T15" fmla="*/ 1 h 163"/>
                <a:gd name="T16" fmla="*/ 1 w 273"/>
                <a:gd name="T17" fmla="*/ 1 h 163"/>
                <a:gd name="T18" fmla="*/ 1 w 273"/>
                <a:gd name="T19" fmla="*/ 1 h 163"/>
                <a:gd name="T20" fmla="*/ 1 w 273"/>
                <a:gd name="T21" fmla="*/ 1 h 163"/>
                <a:gd name="T22" fmla="*/ 1 w 273"/>
                <a:gd name="T23" fmla="*/ 1 h 163"/>
                <a:gd name="T24" fmla="*/ 1 w 273"/>
                <a:gd name="T25" fmla="*/ 1 h 163"/>
                <a:gd name="T26" fmla="*/ 1 w 273"/>
                <a:gd name="T27" fmla="*/ 1 h 163"/>
                <a:gd name="T28" fmla="*/ 1 w 273"/>
                <a:gd name="T29" fmla="*/ 1 h 163"/>
                <a:gd name="T30" fmla="*/ 1 w 273"/>
                <a:gd name="T31" fmla="*/ 1 h 163"/>
                <a:gd name="T32" fmla="*/ 1 w 273"/>
                <a:gd name="T33" fmla="*/ 1 h 163"/>
                <a:gd name="T34" fmla="*/ 1 w 273"/>
                <a:gd name="T35" fmla="*/ 1 h 163"/>
                <a:gd name="T36" fmla="*/ 1 w 273"/>
                <a:gd name="T37" fmla="*/ 1 h 163"/>
                <a:gd name="T38" fmla="*/ 1 w 273"/>
                <a:gd name="T39" fmla="*/ 1 h 163"/>
                <a:gd name="T40" fmla="*/ 1 w 273"/>
                <a:gd name="T41" fmla="*/ 1 h 163"/>
                <a:gd name="T42" fmla="*/ 1 w 273"/>
                <a:gd name="T43" fmla="*/ 1 h 163"/>
                <a:gd name="T44" fmla="*/ 1 w 273"/>
                <a:gd name="T45" fmla="*/ 1 h 163"/>
                <a:gd name="T46" fmla="*/ 0 w 273"/>
                <a:gd name="T47" fmla="*/ 1 h 163"/>
                <a:gd name="T48" fmla="*/ 1 w 273"/>
                <a:gd name="T49" fmla="*/ 1 h 163"/>
                <a:gd name="T50" fmla="*/ 1 w 273"/>
                <a:gd name="T51" fmla="*/ 1 h 163"/>
                <a:gd name="T52" fmla="*/ 1 w 273"/>
                <a:gd name="T53" fmla="*/ 1 h 163"/>
                <a:gd name="T54" fmla="*/ 1 w 273"/>
                <a:gd name="T55" fmla="*/ 1 h 163"/>
                <a:gd name="T56" fmla="*/ 1 w 273"/>
                <a:gd name="T57" fmla="*/ 1 h 163"/>
                <a:gd name="T58" fmla="*/ 1 w 273"/>
                <a:gd name="T59" fmla="*/ 1 h 163"/>
                <a:gd name="T60" fmla="*/ 1 w 273"/>
                <a:gd name="T61" fmla="*/ 1 h 163"/>
                <a:gd name="T62" fmla="*/ 1 w 273"/>
                <a:gd name="T63" fmla="*/ 0 h 163"/>
                <a:gd name="T64" fmla="*/ 1 w 273"/>
                <a:gd name="T65" fmla="*/ 1 h 1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3"/>
                <a:gd name="T100" fmla="*/ 0 h 163"/>
                <a:gd name="T101" fmla="*/ 273 w 273"/>
                <a:gd name="T102" fmla="*/ 163 h 1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3" h="163">
                  <a:moveTo>
                    <a:pt x="141" y="4"/>
                  </a:moveTo>
                  <a:lnTo>
                    <a:pt x="145" y="4"/>
                  </a:lnTo>
                  <a:lnTo>
                    <a:pt x="163" y="8"/>
                  </a:lnTo>
                  <a:lnTo>
                    <a:pt x="182" y="13"/>
                  </a:lnTo>
                  <a:lnTo>
                    <a:pt x="209" y="25"/>
                  </a:lnTo>
                  <a:lnTo>
                    <a:pt x="233" y="35"/>
                  </a:lnTo>
                  <a:lnTo>
                    <a:pt x="256" y="48"/>
                  </a:lnTo>
                  <a:lnTo>
                    <a:pt x="269" y="60"/>
                  </a:lnTo>
                  <a:lnTo>
                    <a:pt x="273" y="77"/>
                  </a:lnTo>
                  <a:lnTo>
                    <a:pt x="269" y="91"/>
                  </a:lnTo>
                  <a:lnTo>
                    <a:pt x="266" y="108"/>
                  </a:lnTo>
                  <a:lnTo>
                    <a:pt x="260" y="124"/>
                  </a:lnTo>
                  <a:lnTo>
                    <a:pt x="254" y="139"/>
                  </a:lnTo>
                  <a:lnTo>
                    <a:pt x="246" y="149"/>
                  </a:lnTo>
                  <a:lnTo>
                    <a:pt x="238" y="159"/>
                  </a:lnTo>
                  <a:lnTo>
                    <a:pt x="229" y="163"/>
                  </a:lnTo>
                  <a:lnTo>
                    <a:pt x="219" y="163"/>
                  </a:lnTo>
                  <a:lnTo>
                    <a:pt x="198" y="153"/>
                  </a:lnTo>
                  <a:lnTo>
                    <a:pt x="167" y="138"/>
                  </a:lnTo>
                  <a:lnTo>
                    <a:pt x="128" y="120"/>
                  </a:lnTo>
                  <a:lnTo>
                    <a:pt x="87" y="101"/>
                  </a:lnTo>
                  <a:lnTo>
                    <a:pt x="48" y="77"/>
                  </a:lnTo>
                  <a:lnTo>
                    <a:pt x="17" y="60"/>
                  </a:lnTo>
                  <a:lnTo>
                    <a:pt x="0" y="43"/>
                  </a:lnTo>
                  <a:lnTo>
                    <a:pt x="4" y="33"/>
                  </a:lnTo>
                  <a:lnTo>
                    <a:pt x="17" y="23"/>
                  </a:lnTo>
                  <a:lnTo>
                    <a:pt x="33" y="15"/>
                  </a:lnTo>
                  <a:lnTo>
                    <a:pt x="50" y="10"/>
                  </a:lnTo>
                  <a:lnTo>
                    <a:pt x="70" y="6"/>
                  </a:lnTo>
                  <a:lnTo>
                    <a:pt x="87" y="2"/>
                  </a:lnTo>
                  <a:lnTo>
                    <a:pt x="107" y="2"/>
                  </a:lnTo>
                  <a:lnTo>
                    <a:pt x="124" y="0"/>
                  </a:lnTo>
                  <a:lnTo>
                    <a:pt x="141" y="4"/>
                  </a:lnTo>
                  <a:close/>
                </a:path>
              </a:pathLst>
            </a:custGeom>
            <a:solidFill>
              <a:srgbClr val="FFCFCF"/>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91" name="Freeform 31"/>
            <p:cNvSpPr>
              <a:spLocks/>
            </p:cNvSpPr>
            <p:nvPr/>
          </p:nvSpPr>
          <p:spPr bwMode="auto">
            <a:xfrm>
              <a:off x="2255" y="2449"/>
              <a:ext cx="130" cy="75"/>
            </a:xfrm>
            <a:custGeom>
              <a:avLst/>
              <a:gdLst>
                <a:gd name="T0" fmla="*/ 1 w 207"/>
                <a:gd name="T1" fmla="*/ 1 h 123"/>
                <a:gd name="T2" fmla="*/ 1 w 207"/>
                <a:gd name="T3" fmla="*/ 1 h 123"/>
                <a:gd name="T4" fmla="*/ 1 w 207"/>
                <a:gd name="T5" fmla="*/ 1 h 123"/>
                <a:gd name="T6" fmla="*/ 1 w 207"/>
                <a:gd name="T7" fmla="*/ 1 h 123"/>
                <a:gd name="T8" fmla="*/ 1 w 207"/>
                <a:gd name="T9" fmla="*/ 1 h 123"/>
                <a:gd name="T10" fmla="*/ 1 w 207"/>
                <a:gd name="T11" fmla="*/ 1 h 123"/>
                <a:gd name="T12" fmla="*/ 1 w 207"/>
                <a:gd name="T13" fmla="*/ 1 h 123"/>
                <a:gd name="T14" fmla="*/ 1 w 207"/>
                <a:gd name="T15" fmla="*/ 1 h 123"/>
                <a:gd name="T16" fmla="*/ 1 w 207"/>
                <a:gd name="T17" fmla="*/ 1 h 123"/>
                <a:gd name="T18" fmla="*/ 1 w 207"/>
                <a:gd name="T19" fmla="*/ 1 h 123"/>
                <a:gd name="T20" fmla="*/ 1 w 207"/>
                <a:gd name="T21" fmla="*/ 1 h 123"/>
                <a:gd name="T22" fmla="*/ 1 w 207"/>
                <a:gd name="T23" fmla="*/ 1 h 123"/>
                <a:gd name="T24" fmla="*/ 1 w 207"/>
                <a:gd name="T25" fmla="*/ 1 h 123"/>
                <a:gd name="T26" fmla="*/ 1 w 207"/>
                <a:gd name="T27" fmla="*/ 1 h 123"/>
                <a:gd name="T28" fmla="*/ 1 w 207"/>
                <a:gd name="T29" fmla="*/ 1 h 123"/>
                <a:gd name="T30" fmla="*/ 1 w 207"/>
                <a:gd name="T31" fmla="*/ 1 h 123"/>
                <a:gd name="T32" fmla="*/ 1 w 207"/>
                <a:gd name="T33" fmla="*/ 1 h 123"/>
                <a:gd name="T34" fmla="*/ 1 w 207"/>
                <a:gd name="T35" fmla="*/ 1 h 123"/>
                <a:gd name="T36" fmla="*/ 1 w 207"/>
                <a:gd name="T37" fmla="*/ 1 h 123"/>
                <a:gd name="T38" fmla="*/ 1 w 207"/>
                <a:gd name="T39" fmla="*/ 1 h 123"/>
                <a:gd name="T40" fmla="*/ 1 w 207"/>
                <a:gd name="T41" fmla="*/ 1 h 123"/>
                <a:gd name="T42" fmla="*/ 0 w 207"/>
                <a:gd name="T43" fmla="*/ 1 h 123"/>
                <a:gd name="T44" fmla="*/ 1 w 207"/>
                <a:gd name="T45" fmla="*/ 1 h 123"/>
                <a:gd name="T46" fmla="*/ 1 w 207"/>
                <a:gd name="T47" fmla="*/ 1 h 123"/>
                <a:gd name="T48" fmla="*/ 1 w 207"/>
                <a:gd name="T49" fmla="*/ 1 h 123"/>
                <a:gd name="T50" fmla="*/ 1 w 207"/>
                <a:gd name="T51" fmla="*/ 1 h 123"/>
                <a:gd name="T52" fmla="*/ 1 w 207"/>
                <a:gd name="T53" fmla="*/ 1 h 123"/>
                <a:gd name="T54" fmla="*/ 1 w 207"/>
                <a:gd name="T55" fmla="*/ 0 h 123"/>
                <a:gd name="T56" fmla="*/ 1 w 207"/>
                <a:gd name="T57" fmla="*/ 0 h 123"/>
                <a:gd name="T58" fmla="*/ 1 w 207"/>
                <a:gd name="T59" fmla="*/ 0 h 123"/>
                <a:gd name="T60" fmla="*/ 1 w 207"/>
                <a:gd name="T61" fmla="*/ 1 h 12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07"/>
                <a:gd name="T94" fmla="*/ 0 h 123"/>
                <a:gd name="T95" fmla="*/ 207 w 207"/>
                <a:gd name="T96" fmla="*/ 123 h 12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07" h="123">
                  <a:moveTo>
                    <a:pt x="106" y="4"/>
                  </a:moveTo>
                  <a:lnTo>
                    <a:pt x="110" y="4"/>
                  </a:lnTo>
                  <a:lnTo>
                    <a:pt x="122" y="8"/>
                  </a:lnTo>
                  <a:lnTo>
                    <a:pt x="137" y="12"/>
                  </a:lnTo>
                  <a:lnTo>
                    <a:pt x="157" y="20"/>
                  </a:lnTo>
                  <a:lnTo>
                    <a:pt x="174" y="26"/>
                  </a:lnTo>
                  <a:lnTo>
                    <a:pt x="192" y="35"/>
                  </a:lnTo>
                  <a:lnTo>
                    <a:pt x="201" y="47"/>
                  </a:lnTo>
                  <a:lnTo>
                    <a:pt x="207" y="59"/>
                  </a:lnTo>
                  <a:lnTo>
                    <a:pt x="203" y="68"/>
                  </a:lnTo>
                  <a:lnTo>
                    <a:pt x="201" y="80"/>
                  </a:lnTo>
                  <a:lnTo>
                    <a:pt x="196" y="91"/>
                  </a:lnTo>
                  <a:lnTo>
                    <a:pt x="192" y="103"/>
                  </a:lnTo>
                  <a:lnTo>
                    <a:pt x="178" y="119"/>
                  </a:lnTo>
                  <a:lnTo>
                    <a:pt x="163" y="123"/>
                  </a:lnTo>
                  <a:lnTo>
                    <a:pt x="147" y="115"/>
                  </a:lnTo>
                  <a:lnTo>
                    <a:pt x="124" y="105"/>
                  </a:lnTo>
                  <a:lnTo>
                    <a:pt x="95" y="90"/>
                  </a:lnTo>
                  <a:lnTo>
                    <a:pt x="66" y="76"/>
                  </a:lnTo>
                  <a:lnTo>
                    <a:pt x="35" y="59"/>
                  </a:lnTo>
                  <a:lnTo>
                    <a:pt x="13" y="45"/>
                  </a:lnTo>
                  <a:lnTo>
                    <a:pt x="0" y="31"/>
                  </a:lnTo>
                  <a:lnTo>
                    <a:pt x="4" y="26"/>
                  </a:lnTo>
                  <a:lnTo>
                    <a:pt x="11" y="18"/>
                  </a:lnTo>
                  <a:lnTo>
                    <a:pt x="25" y="12"/>
                  </a:lnTo>
                  <a:lnTo>
                    <a:pt x="37" y="6"/>
                  </a:lnTo>
                  <a:lnTo>
                    <a:pt x="52" y="4"/>
                  </a:lnTo>
                  <a:lnTo>
                    <a:pt x="64" y="0"/>
                  </a:lnTo>
                  <a:lnTo>
                    <a:pt x="79" y="0"/>
                  </a:lnTo>
                  <a:lnTo>
                    <a:pt x="91" y="0"/>
                  </a:lnTo>
                  <a:lnTo>
                    <a:pt x="106" y="4"/>
                  </a:lnTo>
                  <a:close/>
                </a:path>
              </a:pathLst>
            </a:custGeom>
            <a:solidFill>
              <a:srgbClr val="FFDEDE"/>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92" name="Freeform 32"/>
            <p:cNvSpPr>
              <a:spLocks/>
            </p:cNvSpPr>
            <p:nvPr/>
          </p:nvSpPr>
          <p:spPr bwMode="auto">
            <a:xfrm>
              <a:off x="2279" y="2457"/>
              <a:ext cx="89" cy="51"/>
            </a:xfrm>
            <a:custGeom>
              <a:avLst/>
              <a:gdLst>
                <a:gd name="T0" fmla="*/ 1 w 141"/>
                <a:gd name="T1" fmla="*/ 1 h 81"/>
                <a:gd name="T2" fmla="*/ 1 w 141"/>
                <a:gd name="T3" fmla="*/ 1 h 81"/>
                <a:gd name="T4" fmla="*/ 1 w 141"/>
                <a:gd name="T5" fmla="*/ 1 h 81"/>
                <a:gd name="T6" fmla="*/ 1 w 141"/>
                <a:gd name="T7" fmla="*/ 1 h 81"/>
                <a:gd name="T8" fmla="*/ 1 w 141"/>
                <a:gd name="T9" fmla="*/ 1 h 81"/>
                <a:gd name="T10" fmla="*/ 1 w 141"/>
                <a:gd name="T11" fmla="*/ 1 h 81"/>
                <a:gd name="T12" fmla="*/ 1 w 141"/>
                <a:gd name="T13" fmla="*/ 1 h 81"/>
                <a:gd name="T14" fmla="*/ 1 w 141"/>
                <a:gd name="T15" fmla="*/ 1 h 81"/>
                <a:gd name="T16" fmla="*/ 1 w 141"/>
                <a:gd name="T17" fmla="*/ 1 h 81"/>
                <a:gd name="T18" fmla="*/ 1 w 141"/>
                <a:gd name="T19" fmla="*/ 1 h 81"/>
                <a:gd name="T20" fmla="*/ 1 w 141"/>
                <a:gd name="T21" fmla="*/ 1 h 81"/>
                <a:gd name="T22" fmla="*/ 1 w 141"/>
                <a:gd name="T23" fmla="*/ 1 h 81"/>
                <a:gd name="T24" fmla="*/ 1 w 141"/>
                <a:gd name="T25" fmla="*/ 1 h 81"/>
                <a:gd name="T26" fmla="*/ 1 w 141"/>
                <a:gd name="T27" fmla="*/ 1 h 81"/>
                <a:gd name="T28" fmla="*/ 1 w 141"/>
                <a:gd name="T29" fmla="*/ 1 h 81"/>
                <a:gd name="T30" fmla="*/ 1 w 141"/>
                <a:gd name="T31" fmla="*/ 1 h 81"/>
                <a:gd name="T32" fmla="*/ 1 w 141"/>
                <a:gd name="T33" fmla="*/ 1 h 81"/>
                <a:gd name="T34" fmla="*/ 1 w 141"/>
                <a:gd name="T35" fmla="*/ 1 h 81"/>
                <a:gd name="T36" fmla="*/ 1 w 141"/>
                <a:gd name="T37" fmla="*/ 1 h 81"/>
                <a:gd name="T38" fmla="*/ 0 w 141"/>
                <a:gd name="T39" fmla="*/ 1 h 81"/>
                <a:gd name="T40" fmla="*/ 1 w 141"/>
                <a:gd name="T41" fmla="*/ 1 h 81"/>
                <a:gd name="T42" fmla="*/ 1 w 141"/>
                <a:gd name="T43" fmla="*/ 1 h 81"/>
                <a:gd name="T44" fmla="*/ 1 w 141"/>
                <a:gd name="T45" fmla="*/ 1 h 81"/>
                <a:gd name="T46" fmla="*/ 1 w 141"/>
                <a:gd name="T47" fmla="*/ 0 h 81"/>
                <a:gd name="T48" fmla="*/ 1 w 141"/>
                <a:gd name="T49" fmla="*/ 1 h 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1"/>
                <a:gd name="T76" fmla="*/ 0 h 81"/>
                <a:gd name="T77" fmla="*/ 141 w 141"/>
                <a:gd name="T78" fmla="*/ 81 h 8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1" h="81">
                  <a:moveTo>
                    <a:pt x="69" y="4"/>
                  </a:moveTo>
                  <a:lnTo>
                    <a:pt x="71" y="4"/>
                  </a:lnTo>
                  <a:lnTo>
                    <a:pt x="79" y="6"/>
                  </a:lnTo>
                  <a:lnTo>
                    <a:pt x="91" y="8"/>
                  </a:lnTo>
                  <a:lnTo>
                    <a:pt x="106" y="14"/>
                  </a:lnTo>
                  <a:lnTo>
                    <a:pt x="118" y="17"/>
                  </a:lnTo>
                  <a:lnTo>
                    <a:pt x="129" y="23"/>
                  </a:lnTo>
                  <a:lnTo>
                    <a:pt x="137" y="31"/>
                  </a:lnTo>
                  <a:lnTo>
                    <a:pt x="141" y="41"/>
                  </a:lnTo>
                  <a:lnTo>
                    <a:pt x="135" y="54"/>
                  </a:lnTo>
                  <a:lnTo>
                    <a:pt x="129" y="70"/>
                  </a:lnTo>
                  <a:lnTo>
                    <a:pt x="120" y="79"/>
                  </a:lnTo>
                  <a:lnTo>
                    <a:pt x="110" y="81"/>
                  </a:lnTo>
                  <a:lnTo>
                    <a:pt x="98" y="76"/>
                  </a:lnTo>
                  <a:lnTo>
                    <a:pt x="83" y="70"/>
                  </a:lnTo>
                  <a:lnTo>
                    <a:pt x="64" y="60"/>
                  </a:lnTo>
                  <a:lnTo>
                    <a:pt x="44" y="52"/>
                  </a:lnTo>
                  <a:lnTo>
                    <a:pt x="23" y="41"/>
                  </a:lnTo>
                  <a:lnTo>
                    <a:pt x="9" y="33"/>
                  </a:lnTo>
                  <a:lnTo>
                    <a:pt x="0" y="23"/>
                  </a:lnTo>
                  <a:lnTo>
                    <a:pt x="3" y="19"/>
                  </a:lnTo>
                  <a:lnTo>
                    <a:pt x="17" y="8"/>
                  </a:lnTo>
                  <a:lnTo>
                    <a:pt x="34" y="2"/>
                  </a:lnTo>
                  <a:lnTo>
                    <a:pt x="52" y="0"/>
                  </a:lnTo>
                  <a:lnTo>
                    <a:pt x="69" y="4"/>
                  </a:lnTo>
                  <a:close/>
                </a:path>
              </a:pathLst>
            </a:custGeom>
            <a:solidFill>
              <a:srgbClr val="FFF0F0"/>
            </a:solidFill>
            <a:ln w="9525">
              <a:noFill/>
              <a:round/>
              <a:headEnd/>
              <a:tailEnd/>
            </a:ln>
          </p:spPr>
          <p:txBody>
            <a:bodyPr/>
            <a:lstStyle/>
            <a:p>
              <a:pPr eaLnBrk="0" hangingPunct="0"/>
              <a:endParaRPr kumimoji="1" lang="ru-RU" sz="2400" b="1">
                <a:effectLst/>
                <a:latin typeface="Times New Roman" pitchFamily="18" charset="0"/>
              </a:endParaRPr>
            </a:p>
          </p:txBody>
        </p:sp>
        <p:sp>
          <p:nvSpPr>
            <p:cNvPr id="296993" name="AutoShape 33"/>
            <p:cNvSpPr>
              <a:spLocks noChangeArrowheads="1"/>
            </p:cNvSpPr>
            <p:nvPr/>
          </p:nvSpPr>
          <p:spPr bwMode="auto">
            <a:xfrm>
              <a:off x="1716" y="553"/>
              <a:ext cx="2567" cy="270"/>
            </a:xfrm>
            <a:prstGeom prst="roundRect">
              <a:avLst>
                <a:gd name="adj" fmla="val 16667"/>
              </a:avLst>
            </a:prstGeom>
            <a:noFill/>
            <a:ln w="9525">
              <a:noFill/>
              <a:round/>
              <a:headEnd/>
              <a:tailEnd/>
            </a:ln>
          </p:spPr>
          <p:txBody>
            <a:bodyPr>
              <a:spAutoFit/>
            </a:bodyPr>
            <a:lstStyle/>
            <a:p>
              <a:pPr algn="ctr" eaLnBrk="0" hangingPunct="0">
                <a:spcBef>
                  <a:spcPct val="50000"/>
                </a:spcBef>
              </a:pPr>
              <a:endParaRPr lang="ru-RU" sz="2400">
                <a:solidFill>
                  <a:schemeClr val="bg1"/>
                </a:solidFill>
                <a:effectLst/>
                <a:latin typeface="Times New Roman" pitchFamily="18" charset="0"/>
              </a:endParaRPr>
            </a:p>
          </p:txBody>
        </p:sp>
      </p:grpSp>
      <p:sp>
        <p:nvSpPr>
          <p:cNvPr id="86050" name="Rectangle 34"/>
          <p:cNvSpPr>
            <a:spLocks noChangeArrowheads="1"/>
          </p:cNvSpPr>
          <p:nvPr/>
        </p:nvSpPr>
        <p:spPr bwMode="auto">
          <a:xfrm>
            <a:off x="755650" y="1268413"/>
            <a:ext cx="7705725" cy="2286000"/>
          </a:xfrm>
          <a:prstGeom prst="rect">
            <a:avLst/>
          </a:prstGeom>
          <a:noFill/>
          <a:ln w="9525">
            <a:noFill/>
            <a:miter lim="800000"/>
            <a:headEnd/>
            <a:tailEnd/>
          </a:ln>
          <a:effectLst/>
        </p:spPr>
        <p:txBody>
          <a:bodyPr>
            <a:spAutoFit/>
          </a:bodyPr>
          <a:lstStyle/>
          <a:p>
            <a:pPr algn="ctr">
              <a:defRPr/>
            </a:pPr>
            <a:r>
              <a:rPr lang="ru-RU" sz="7200" dirty="0">
                <a:solidFill>
                  <a:srgbClr val="CC0000"/>
                </a:solidFill>
                <a:effectLst>
                  <a:outerShdw blurRad="38100" dist="38100" dir="2700000" algn="tl">
                    <a:srgbClr val="000000"/>
                  </a:outerShdw>
                </a:effectLst>
                <a:latin typeface="Monotype Corsiva" pitchFamily="66" charset="0"/>
              </a:rPr>
              <a:t>Спасибо </a:t>
            </a:r>
            <a:br>
              <a:rPr lang="ru-RU" sz="7200" dirty="0">
                <a:solidFill>
                  <a:srgbClr val="CC0000"/>
                </a:solidFill>
                <a:effectLst>
                  <a:outerShdw blurRad="38100" dist="38100" dir="2700000" algn="tl">
                    <a:srgbClr val="000000"/>
                  </a:outerShdw>
                </a:effectLst>
                <a:latin typeface="Monotype Corsiva" pitchFamily="66" charset="0"/>
              </a:rPr>
            </a:br>
            <a:r>
              <a:rPr lang="ru-RU" sz="7200" dirty="0">
                <a:solidFill>
                  <a:srgbClr val="CC0000"/>
                </a:solidFill>
                <a:effectLst>
                  <a:outerShdw blurRad="38100" dist="38100" dir="2700000" algn="tl">
                    <a:srgbClr val="000000"/>
                  </a:outerShdw>
                </a:effectLst>
                <a:latin typeface="Monotype Corsiva" pitchFamily="66" charset="0"/>
              </a:rPr>
              <a:t>за внимание!</a:t>
            </a:r>
          </a:p>
        </p:txBody>
      </p:sp>
      <p:sp>
        <p:nvSpPr>
          <p:cNvPr id="35" name="Дата 34"/>
          <p:cNvSpPr>
            <a:spLocks noGrp="1"/>
          </p:cNvSpPr>
          <p:nvPr>
            <p:ph type="dt" sz="half" idx="10"/>
          </p:nvPr>
        </p:nvSpPr>
        <p:spPr>
          <a:xfrm>
            <a:off x="3357554" y="6000769"/>
            <a:ext cx="3929090" cy="571504"/>
          </a:xfrm>
        </p:spPr>
        <p:txBody>
          <a:bodyPr/>
          <a:lstStyle/>
          <a:p>
            <a:r>
              <a:rPr lang="ru-RU" dirty="0" smtClean="0"/>
              <a:t> </a:t>
            </a:r>
            <a:fld id="{05309970-C021-4D9B-AD1D-B6EB68CB148F}" type="datetime1">
              <a:rPr lang="ru-RU" sz="2400" smtClean="0"/>
              <a:pPr/>
              <a:t>12.02.2012</a:t>
            </a:fld>
            <a:endParaRPr lang="ru-RU"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nodeType="clickEffect">
                                  <p:stCondLst>
                                    <p:cond delay="0"/>
                                  </p:stCondLst>
                                  <p:iterate type="lt">
                                    <p:tmPct val="10000"/>
                                  </p:iterate>
                                  <p:childTnLst>
                                    <p:set>
                                      <p:cBhvr>
                                        <p:cTn id="11" dur="1" fill="hold">
                                          <p:stCondLst>
                                            <p:cond delay="0"/>
                                          </p:stCondLst>
                                        </p:cTn>
                                        <p:tgtEl>
                                          <p:spTgt spid="86050">
                                            <p:txEl>
                                              <p:pRg st="0" end="0"/>
                                            </p:txEl>
                                          </p:spTgt>
                                        </p:tgtEl>
                                        <p:attrNameLst>
                                          <p:attrName>style.visibility</p:attrName>
                                        </p:attrNameLst>
                                      </p:cBhvr>
                                      <p:to>
                                        <p:strVal val="visible"/>
                                      </p:to>
                                    </p:set>
                                    <p:anim by="(-#ppt_w*2)" calcmode="lin" valueType="num">
                                      <p:cBhvr rctx="PPT">
                                        <p:cTn id="12" dur="500" autoRev="1" fill="hold">
                                          <p:stCondLst>
                                            <p:cond delay="0"/>
                                          </p:stCondLst>
                                        </p:cTn>
                                        <p:tgtEl>
                                          <p:spTgt spid="86050">
                                            <p:txEl>
                                              <p:pRg st="0" end="0"/>
                                            </p:txEl>
                                          </p:spTgt>
                                        </p:tgtEl>
                                        <p:attrNameLst>
                                          <p:attrName>ppt_w</p:attrName>
                                        </p:attrNameLst>
                                      </p:cBhvr>
                                    </p:anim>
                                    <p:anim by="(#ppt_w*0.50)" calcmode="lin" valueType="num">
                                      <p:cBhvr>
                                        <p:cTn id="13" dur="500" decel="50000" autoRev="1" fill="hold">
                                          <p:stCondLst>
                                            <p:cond delay="0"/>
                                          </p:stCondLst>
                                        </p:cTn>
                                        <p:tgtEl>
                                          <p:spTgt spid="86050">
                                            <p:txEl>
                                              <p:pRg st="0" end="0"/>
                                            </p:txEl>
                                          </p:spTgt>
                                        </p:tgtEl>
                                        <p:attrNameLst>
                                          <p:attrName>ppt_x</p:attrName>
                                        </p:attrNameLst>
                                      </p:cBhvr>
                                    </p:anim>
                                    <p:anim from="(-#ppt_h/2)" to="(#ppt_y)" calcmode="lin" valueType="num">
                                      <p:cBhvr>
                                        <p:cTn id="14" dur="1000" fill="hold">
                                          <p:stCondLst>
                                            <p:cond delay="0"/>
                                          </p:stCondLst>
                                        </p:cTn>
                                        <p:tgtEl>
                                          <p:spTgt spid="86050">
                                            <p:txEl>
                                              <p:pRg st="0" end="0"/>
                                            </p:txEl>
                                          </p:spTgt>
                                        </p:tgtEl>
                                        <p:attrNameLst>
                                          <p:attrName>ppt_y</p:attrName>
                                        </p:attrNameLst>
                                      </p:cBhvr>
                                    </p:anim>
                                    <p:animRot by="21600000">
                                      <p:cBhvr>
                                        <p:cTn id="15" dur="1000" fill="hold">
                                          <p:stCondLst>
                                            <p:cond delay="0"/>
                                          </p:stCondLst>
                                        </p:cTn>
                                        <p:tgtEl>
                                          <p:spTgt spid="86050">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технологии  в зависимости от типа урока  </a:t>
            </a:r>
            <a:r>
              <a:rPr lang="ru-RU" dirty="0"/>
              <a:t/>
            </a:r>
            <a:br>
              <a:rPr lang="ru-RU" dirty="0"/>
            </a:br>
            <a:endParaRPr lang="ru-RU" dirty="0"/>
          </a:p>
        </p:txBody>
      </p:sp>
      <p:graphicFrame>
        <p:nvGraphicFramePr>
          <p:cNvPr id="4" name="Содержимое 3"/>
          <p:cNvGraphicFramePr>
            <a:graphicFrameLocks noGrp="1"/>
          </p:cNvGraphicFramePr>
          <p:nvPr>
            <p:ph idx="1"/>
          </p:nvPr>
        </p:nvGraphicFramePr>
        <p:xfrm>
          <a:off x="323528" y="2636917"/>
          <a:ext cx="8640960" cy="4002815"/>
        </p:xfrm>
        <a:graphic>
          <a:graphicData uri="http://schemas.openxmlformats.org/drawingml/2006/table">
            <a:tbl>
              <a:tblPr firstRow="1" bandRow="1">
                <a:tableStyleId>{5C22544A-7EE6-4342-B048-85BDC9FD1C3A}</a:tableStyleId>
              </a:tblPr>
              <a:tblGrid>
                <a:gridCol w="4320480"/>
                <a:gridCol w="4320480"/>
              </a:tblGrid>
              <a:tr h="229951">
                <a:tc>
                  <a:txBody>
                    <a:bodyPr/>
                    <a:lstStyle/>
                    <a:p>
                      <a:pPr fontAlgn="base">
                        <a:lnSpc>
                          <a:spcPts val="1710"/>
                        </a:lnSpc>
                        <a:spcAft>
                          <a:spcPts val="0"/>
                        </a:spcAft>
                        <a:tabLst>
                          <a:tab pos="2968625" algn="ctr"/>
                          <a:tab pos="5940425" algn="r"/>
                        </a:tabLst>
                      </a:pPr>
                      <a:r>
                        <a:rPr lang="ru-RU" sz="1800" b="1" kern="1200" dirty="0">
                          <a:latin typeface="Times New Roman"/>
                          <a:ea typeface="Arial Unicode MS"/>
                        </a:rPr>
                        <a:t>ТИП УРОКА</a:t>
                      </a:r>
                      <a:r>
                        <a:rPr lang="ru-RU" sz="1800" b="1" kern="100" dirty="0">
                          <a:latin typeface="Times New Roman"/>
                          <a:ea typeface="Arial Unicode MS"/>
                        </a:rPr>
                        <a:t> </a:t>
                      </a:r>
                      <a:endParaRPr lang="ru-RU" sz="1800" dirty="0">
                        <a:latin typeface="Times New Roman"/>
                        <a:ea typeface="Calibri"/>
                      </a:endParaRPr>
                    </a:p>
                  </a:txBody>
                  <a:tcPr marL="68580" marR="68580" marT="9525" marB="0"/>
                </a:tc>
                <a:tc>
                  <a:txBody>
                    <a:bodyPr/>
                    <a:lstStyle/>
                    <a:p>
                      <a:pPr fontAlgn="base">
                        <a:lnSpc>
                          <a:spcPts val="1710"/>
                        </a:lnSpc>
                        <a:spcAft>
                          <a:spcPts val="0"/>
                        </a:spcAft>
                        <a:tabLst>
                          <a:tab pos="2968625" algn="ctr"/>
                          <a:tab pos="5940425" algn="r"/>
                        </a:tabLst>
                      </a:pPr>
                      <a:r>
                        <a:rPr lang="ru-RU" sz="1800" b="1" kern="1200" dirty="0">
                          <a:latin typeface="Times New Roman"/>
                          <a:ea typeface="Arial Unicode MS"/>
                        </a:rPr>
                        <a:t>ПЕДАГОГИЧЕСКИЕ ТЕХНОЛОГИИ</a:t>
                      </a:r>
                      <a:r>
                        <a:rPr lang="ru-RU" sz="1800" b="1" kern="100" dirty="0">
                          <a:latin typeface="Times New Roman"/>
                          <a:ea typeface="Arial Unicode MS"/>
                        </a:rPr>
                        <a:t> </a:t>
                      </a:r>
                      <a:endParaRPr lang="ru-RU" sz="1800" dirty="0">
                        <a:latin typeface="Times New Roman"/>
                        <a:ea typeface="Calibri"/>
                      </a:endParaRPr>
                    </a:p>
                  </a:txBody>
                  <a:tcPr marL="68580" marR="68580" marT="9525" marB="0"/>
                </a:tc>
              </a:tr>
              <a:tr h="270189">
                <a:tc>
                  <a:txBody>
                    <a:bodyPr/>
                    <a:lstStyle/>
                    <a:p>
                      <a:pPr>
                        <a:lnSpc>
                          <a:spcPct val="115000"/>
                        </a:lnSpc>
                      </a:pPr>
                      <a:endParaRPr lang="ru-RU" sz="1800">
                        <a:latin typeface="Times New Roman"/>
                        <a:ea typeface="Times New Roman"/>
                      </a:endParaRPr>
                    </a:p>
                  </a:txBody>
                  <a:tcPr marL="68580" marR="68580" marT="9525" marB="0"/>
                </a:tc>
                <a:tc>
                  <a:txBody>
                    <a:bodyPr/>
                    <a:lstStyle/>
                    <a:p>
                      <a:pPr>
                        <a:lnSpc>
                          <a:spcPct val="115000"/>
                        </a:lnSpc>
                      </a:pPr>
                      <a:endParaRPr lang="ru-RU" sz="1800" dirty="0">
                        <a:latin typeface="Times New Roman"/>
                        <a:ea typeface="Times New Roman"/>
                      </a:endParaRPr>
                    </a:p>
                  </a:txBody>
                  <a:tcPr marL="68580" marR="68580" marT="9525" marB="0"/>
                </a:tc>
              </a:tr>
              <a:tr h="270189">
                <a:tc>
                  <a:txBody>
                    <a:bodyPr/>
                    <a:lstStyle/>
                    <a:p>
                      <a:pPr fontAlgn="base">
                        <a:lnSpc>
                          <a:spcPct val="115000"/>
                        </a:lnSpc>
                        <a:spcAft>
                          <a:spcPts val="0"/>
                        </a:spcAft>
                        <a:tabLst>
                          <a:tab pos="2968625" algn="ctr"/>
                          <a:tab pos="5940425" algn="r"/>
                        </a:tabLst>
                      </a:pPr>
                      <a:r>
                        <a:rPr lang="ru-RU" sz="1800" kern="1200">
                          <a:solidFill>
                            <a:srgbClr val="000000"/>
                          </a:solidFill>
                          <a:latin typeface="Times New Roman"/>
                          <a:ea typeface="Arial Unicode MS"/>
                        </a:rPr>
                        <a:t>Комбинированный урок </a:t>
                      </a:r>
                      <a:endParaRPr lang="ru-RU" sz="1800">
                        <a:latin typeface="Times New Roman"/>
                        <a:ea typeface="Calibri"/>
                      </a:endParaRPr>
                    </a:p>
                  </a:txBody>
                  <a:tcPr marL="68580" marR="68580" marT="9525" marB="0"/>
                </a:tc>
                <a:tc>
                  <a:txBody>
                    <a:bodyPr/>
                    <a:lstStyle/>
                    <a:p>
                      <a:pPr fontAlgn="base">
                        <a:lnSpc>
                          <a:spcPct val="115000"/>
                        </a:lnSpc>
                        <a:spcAft>
                          <a:spcPts val="0"/>
                        </a:spcAft>
                        <a:tabLst>
                          <a:tab pos="2968625" algn="ctr"/>
                          <a:tab pos="5940425" algn="r"/>
                        </a:tabLst>
                      </a:pPr>
                      <a:r>
                        <a:rPr lang="ru-RU" sz="1800" kern="1200" dirty="0">
                          <a:solidFill>
                            <a:srgbClr val="000000"/>
                          </a:solidFill>
                          <a:latin typeface="Times New Roman"/>
                          <a:ea typeface="Arial Unicode MS"/>
                        </a:rPr>
                        <a:t>ИКТ,   </a:t>
                      </a:r>
                      <a:endParaRPr lang="ru-RU" sz="1800" dirty="0">
                        <a:latin typeface="Times New Roman"/>
                        <a:ea typeface="Calibri"/>
                      </a:endParaRPr>
                    </a:p>
                  </a:txBody>
                  <a:tcPr marL="68580" marR="68580" marT="9525" marB="0"/>
                </a:tc>
              </a:tr>
              <a:tr h="270189">
                <a:tc>
                  <a:txBody>
                    <a:bodyPr/>
                    <a:lstStyle/>
                    <a:p>
                      <a:pPr>
                        <a:lnSpc>
                          <a:spcPct val="115000"/>
                        </a:lnSpc>
                      </a:pPr>
                      <a:endParaRPr lang="ru-RU" sz="1800">
                        <a:latin typeface="Times New Roman"/>
                        <a:ea typeface="Times New Roman"/>
                      </a:endParaRPr>
                    </a:p>
                  </a:txBody>
                  <a:tcPr marL="68580" marR="68580" marT="9525" marB="0"/>
                </a:tc>
                <a:tc>
                  <a:txBody>
                    <a:bodyPr/>
                    <a:lstStyle/>
                    <a:p>
                      <a:pPr>
                        <a:lnSpc>
                          <a:spcPct val="115000"/>
                        </a:lnSpc>
                      </a:pPr>
                      <a:endParaRPr lang="ru-RU" sz="1800" dirty="0">
                        <a:latin typeface="Times New Roman"/>
                        <a:ea typeface="Times New Roman"/>
                      </a:endParaRPr>
                    </a:p>
                  </a:txBody>
                  <a:tcPr marL="68580" marR="68580" marT="9525" marB="0"/>
                </a:tc>
              </a:tr>
              <a:tr h="532459">
                <a:tc>
                  <a:txBody>
                    <a:bodyPr/>
                    <a:lstStyle/>
                    <a:p>
                      <a:pPr fontAlgn="base">
                        <a:lnSpc>
                          <a:spcPct val="115000"/>
                        </a:lnSpc>
                        <a:spcAft>
                          <a:spcPts val="0"/>
                        </a:spcAft>
                      </a:pPr>
                      <a:r>
                        <a:rPr lang="ru-RU" sz="1800" kern="1200">
                          <a:solidFill>
                            <a:srgbClr val="000000"/>
                          </a:solidFill>
                          <a:latin typeface="Times New Roman"/>
                          <a:ea typeface="Arial Unicode MS"/>
                        </a:rPr>
                        <a:t> Урок  сообщения новых      знаний </a:t>
                      </a:r>
                      <a:endParaRPr lang="ru-RU" sz="1800">
                        <a:latin typeface="Times New Roman"/>
                        <a:ea typeface="Calibri"/>
                      </a:endParaRPr>
                    </a:p>
                  </a:txBody>
                  <a:tcPr marL="68580" marR="68580" marT="9525" marB="0"/>
                </a:tc>
                <a:tc>
                  <a:txBody>
                    <a:bodyPr/>
                    <a:lstStyle/>
                    <a:p>
                      <a:pPr fontAlgn="base">
                        <a:lnSpc>
                          <a:spcPct val="115000"/>
                        </a:lnSpc>
                        <a:spcAft>
                          <a:spcPts val="0"/>
                        </a:spcAft>
                        <a:tabLst>
                          <a:tab pos="2968625" algn="ctr"/>
                          <a:tab pos="5940425" algn="r"/>
                        </a:tabLst>
                      </a:pPr>
                      <a:r>
                        <a:rPr lang="ru-RU" sz="1800" kern="1200" dirty="0">
                          <a:solidFill>
                            <a:srgbClr val="000000"/>
                          </a:solidFill>
                          <a:latin typeface="Times New Roman"/>
                          <a:ea typeface="Arial Unicode MS"/>
                        </a:rPr>
                        <a:t>ИКТ ,  технология проблемного обучения </a:t>
                      </a:r>
                      <a:endParaRPr lang="ru-RU" sz="1800" dirty="0">
                        <a:latin typeface="Times New Roman"/>
                        <a:ea typeface="Calibri"/>
                      </a:endParaRPr>
                    </a:p>
                  </a:txBody>
                  <a:tcPr marL="68580" marR="68580" marT="9525" marB="0"/>
                </a:tc>
              </a:tr>
              <a:tr h="270189">
                <a:tc>
                  <a:txBody>
                    <a:bodyPr/>
                    <a:lstStyle/>
                    <a:p>
                      <a:pPr>
                        <a:lnSpc>
                          <a:spcPct val="115000"/>
                        </a:lnSpc>
                      </a:pPr>
                      <a:endParaRPr lang="ru-RU" sz="1800">
                        <a:latin typeface="Times New Roman"/>
                        <a:ea typeface="Times New Roman"/>
                      </a:endParaRPr>
                    </a:p>
                  </a:txBody>
                  <a:tcPr marL="68580" marR="68580" marT="9525" marB="0"/>
                </a:tc>
                <a:tc>
                  <a:txBody>
                    <a:bodyPr/>
                    <a:lstStyle/>
                    <a:p>
                      <a:pPr>
                        <a:lnSpc>
                          <a:spcPct val="115000"/>
                        </a:lnSpc>
                      </a:pPr>
                      <a:endParaRPr lang="ru-RU" sz="1800" dirty="0">
                        <a:latin typeface="Times New Roman"/>
                        <a:ea typeface="Times New Roman"/>
                      </a:endParaRPr>
                    </a:p>
                  </a:txBody>
                  <a:tcPr marL="68580" marR="68580" marT="9525" marB="0"/>
                </a:tc>
              </a:tr>
              <a:tr h="270189">
                <a:tc>
                  <a:txBody>
                    <a:bodyPr/>
                    <a:lstStyle/>
                    <a:p>
                      <a:pPr fontAlgn="base">
                        <a:lnSpc>
                          <a:spcPct val="115000"/>
                        </a:lnSpc>
                        <a:spcAft>
                          <a:spcPts val="0"/>
                        </a:spcAft>
                      </a:pPr>
                      <a:r>
                        <a:rPr lang="ru-RU" sz="1800" kern="1200">
                          <a:solidFill>
                            <a:srgbClr val="000000"/>
                          </a:solidFill>
                          <a:latin typeface="Times New Roman"/>
                          <a:ea typeface="Arial Unicode MS"/>
                        </a:rPr>
                        <a:t>Урок повторения </a:t>
                      </a:r>
                      <a:endParaRPr lang="ru-RU" sz="1800">
                        <a:latin typeface="Times New Roman"/>
                        <a:ea typeface="Calibri"/>
                      </a:endParaRPr>
                    </a:p>
                  </a:txBody>
                  <a:tcPr marL="68580" marR="68580" marT="9525" marB="0"/>
                </a:tc>
                <a:tc>
                  <a:txBody>
                    <a:bodyPr/>
                    <a:lstStyle/>
                    <a:p>
                      <a:pPr fontAlgn="base">
                        <a:lnSpc>
                          <a:spcPct val="115000"/>
                        </a:lnSpc>
                        <a:spcAft>
                          <a:spcPts val="0"/>
                        </a:spcAft>
                        <a:tabLst>
                          <a:tab pos="2968625" algn="ctr"/>
                          <a:tab pos="5940425" algn="r"/>
                        </a:tabLst>
                      </a:pPr>
                      <a:r>
                        <a:rPr lang="ru-RU" sz="1800" kern="1200" dirty="0">
                          <a:solidFill>
                            <a:srgbClr val="000000"/>
                          </a:solidFill>
                          <a:latin typeface="Times New Roman"/>
                          <a:ea typeface="Arial Unicode MS"/>
                        </a:rPr>
                        <a:t>Игры. Технология Шаталова В.Ф .</a:t>
                      </a:r>
                      <a:r>
                        <a:rPr lang="ru-RU" sz="1800" kern="100" dirty="0">
                          <a:solidFill>
                            <a:srgbClr val="000000"/>
                          </a:solidFill>
                          <a:latin typeface="Times New Roman"/>
                          <a:ea typeface="Arial Unicode MS"/>
                        </a:rPr>
                        <a:t> </a:t>
                      </a:r>
                      <a:endParaRPr lang="ru-RU" sz="1800" dirty="0">
                        <a:latin typeface="Times New Roman"/>
                        <a:ea typeface="Calibri"/>
                      </a:endParaRPr>
                    </a:p>
                  </a:txBody>
                  <a:tcPr marL="68580" marR="68580" marT="9525" marB="0"/>
                </a:tc>
              </a:tr>
              <a:tr h="270189">
                <a:tc>
                  <a:txBody>
                    <a:bodyPr/>
                    <a:lstStyle/>
                    <a:p>
                      <a:pPr>
                        <a:lnSpc>
                          <a:spcPct val="115000"/>
                        </a:lnSpc>
                      </a:pPr>
                      <a:endParaRPr lang="ru-RU" sz="1800">
                        <a:latin typeface="Times New Roman"/>
                        <a:ea typeface="Times New Roman"/>
                      </a:endParaRPr>
                    </a:p>
                  </a:txBody>
                  <a:tcPr marL="68580" marR="68580" marT="9525" marB="0"/>
                </a:tc>
                <a:tc>
                  <a:txBody>
                    <a:bodyPr/>
                    <a:lstStyle/>
                    <a:p>
                      <a:pPr>
                        <a:lnSpc>
                          <a:spcPct val="115000"/>
                        </a:lnSpc>
                      </a:pPr>
                      <a:endParaRPr lang="ru-RU" sz="1800" dirty="0">
                        <a:latin typeface="Times New Roman"/>
                        <a:ea typeface="Times New Roman"/>
                      </a:endParaRPr>
                    </a:p>
                  </a:txBody>
                  <a:tcPr marL="68580" marR="68580" marT="9525" marB="0"/>
                </a:tc>
              </a:tr>
              <a:tr h="270189">
                <a:tc>
                  <a:txBody>
                    <a:bodyPr/>
                    <a:lstStyle/>
                    <a:p>
                      <a:pPr fontAlgn="base">
                        <a:lnSpc>
                          <a:spcPct val="115000"/>
                        </a:lnSpc>
                        <a:spcAft>
                          <a:spcPts val="0"/>
                        </a:spcAft>
                        <a:tabLst>
                          <a:tab pos="2968625" algn="ctr"/>
                          <a:tab pos="5940425" algn="r"/>
                        </a:tabLst>
                      </a:pPr>
                      <a:r>
                        <a:rPr lang="ru-RU" sz="1800" kern="1200">
                          <a:solidFill>
                            <a:srgbClr val="000000"/>
                          </a:solidFill>
                          <a:latin typeface="Times New Roman"/>
                          <a:ea typeface="Arial Unicode MS"/>
                        </a:rPr>
                        <a:t>Урок закрепления знаний </a:t>
                      </a:r>
                      <a:endParaRPr lang="ru-RU" sz="1800">
                        <a:latin typeface="Times New Roman"/>
                        <a:ea typeface="Calibri"/>
                      </a:endParaRPr>
                    </a:p>
                  </a:txBody>
                  <a:tcPr marL="68580" marR="68580" marT="9525" marB="0"/>
                </a:tc>
                <a:tc>
                  <a:txBody>
                    <a:bodyPr/>
                    <a:lstStyle/>
                    <a:p>
                      <a:pPr fontAlgn="base">
                        <a:lnSpc>
                          <a:spcPct val="115000"/>
                        </a:lnSpc>
                        <a:spcAft>
                          <a:spcPts val="0"/>
                        </a:spcAft>
                      </a:pPr>
                      <a:r>
                        <a:rPr lang="ru-RU" sz="1800" kern="1200" dirty="0">
                          <a:solidFill>
                            <a:srgbClr val="000000"/>
                          </a:solidFill>
                          <a:latin typeface="Times New Roman"/>
                          <a:ea typeface="Arial Unicode MS"/>
                        </a:rPr>
                        <a:t>ИКТ  </a:t>
                      </a:r>
                      <a:r>
                        <a:rPr lang="ru-RU" sz="1800" kern="1200" dirty="0" smtClean="0">
                          <a:solidFill>
                            <a:srgbClr val="000000"/>
                          </a:solidFill>
                          <a:latin typeface="Times New Roman"/>
                          <a:ea typeface="Arial Unicode MS"/>
                        </a:rPr>
                        <a:t>.тесты </a:t>
                      </a:r>
                      <a:endParaRPr lang="ru-RU" sz="1800" dirty="0">
                        <a:latin typeface="Times New Roman"/>
                        <a:ea typeface="Calibri"/>
                      </a:endParaRPr>
                    </a:p>
                  </a:txBody>
                  <a:tcPr marL="68580" marR="68580" marT="9525" marB="0"/>
                </a:tc>
              </a:tr>
              <a:tr h="270189">
                <a:tc>
                  <a:txBody>
                    <a:bodyPr/>
                    <a:lstStyle/>
                    <a:p>
                      <a:pPr>
                        <a:lnSpc>
                          <a:spcPct val="115000"/>
                        </a:lnSpc>
                      </a:pPr>
                      <a:endParaRPr lang="ru-RU" sz="1800">
                        <a:latin typeface="Times New Roman"/>
                        <a:ea typeface="Times New Roman"/>
                      </a:endParaRPr>
                    </a:p>
                  </a:txBody>
                  <a:tcPr marL="68580" marR="68580" marT="9525" marB="0"/>
                </a:tc>
                <a:tc>
                  <a:txBody>
                    <a:bodyPr/>
                    <a:lstStyle/>
                    <a:p>
                      <a:pPr>
                        <a:lnSpc>
                          <a:spcPct val="115000"/>
                        </a:lnSpc>
                      </a:pPr>
                      <a:endParaRPr lang="ru-RU" sz="1800" dirty="0">
                        <a:latin typeface="Times New Roman"/>
                        <a:ea typeface="Times New Roman"/>
                      </a:endParaRPr>
                    </a:p>
                  </a:txBody>
                  <a:tcPr marL="68580" marR="68580" marT="9525" marB="0"/>
                </a:tc>
              </a:tr>
              <a:tr h="532459">
                <a:tc>
                  <a:txBody>
                    <a:bodyPr/>
                    <a:lstStyle/>
                    <a:p>
                      <a:pPr fontAlgn="base">
                        <a:lnSpc>
                          <a:spcPct val="115000"/>
                        </a:lnSpc>
                        <a:spcAft>
                          <a:spcPts val="0"/>
                        </a:spcAft>
                        <a:tabLst>
                          <a:tab pos="2968625" algn="ctr"/>
                          <a:tab pos="5940425" algn="r"/>
                        </a:tabLst>
                      </a:pPr>
                      <a:r>
                        <a:rPr lang="ru-RU" sz="1800" kern="1200">
                          <a:solidFill>
                            <a:srgbClr val="000000"/>
                          </a:solidFill>
                          <a:latin typeface="Times New Roman"/>
                          <a:ea typeface="Arial Unicode MS"/>
                        </a:rPr>
                        <a:t>Урок систематизации изученного материала </a:t>
                      </a:r>
                      <a:endParaRPr lang="ru-RU" sz="1800">
                        <a:latin typeface="Times New Roman"/>
                        <a:ea typeface="Calibri"/>
                      </a:endParaRPr>
                    </a:p>
                  </a:txBody>
                  <a:tcPr marL="68580" marR="68580" marT="9525" marB="0"/>
                </a:tc>
                <a:tc>
                  <a:txBody>
                    <a:bodyPr/>
                    <a:lstStyle/>
                    <a:p>
                      <a:pPr fontAlgn="base">
                        <a:lnSpc>
                          <a:spcPct val="115000"/>
                        </a:lnSpc>
                        <a:spcAft>
                          <a:spcPts val="0"/>
                        </a:spcAft>
                      </a:pPr>
                      <a:r>
                        <a:rPr lang="ru-RU" sz="1800" kern="1200" dirty="0">
                          <a:solidFill>
                            <a:srgbClr val="000000"/>
                          </a:solidFill>
                          <a:latin typeface="Times New Roman"/>
                          <a:ea typeface="Arial Unicode MS"/>
                        </a:rPr>
                        <a:t>Икт, </a:t>
                      </a:r>
                      <a:r>
                        <a:rPr lang="ru-RU" sz="1800" kern="1200" dirty="0" smtClean="0">
                          <a:solidFill>
                            <a:srgbClr val="000000"/>
                          </a:solidFill>
                          <a:latin typeface="Times New Roman"/>
                          <a:ea typeface="Arial Unicode MS"/>
                        </a:rPr>
                        <a:t> игра, метод </a:t>
                      </a:r>
                      <a:r>
                        <a:rPr lang="ru-RU" sz="1800" kern="1200" dirty="0">
                          <a:solidFill>
                            <a:srgbClr val="000000"/>
                          </a:solidFill>
                          <a:latin typeface="Times New Roman"/>
                          <a:ea typeface="Arial Unicode MS"/>
                        </a:rPr>
                        <a:t>проектов  </a:t>
                      </a:r>
                      <a:endParaRPr lang="ru-RU" sz="1800" dirty="0">
                        <a:latin typeface="Times New Roman"/>
                        <a:ea typeface="Calibri"/>
                      </a:endParaRPr>
                    </a:p>
                  </a:txBody>
                  <a:tcPr marL="68580" marR="68580" marT="9525" marB="0"/>
                </a:tc>
              </a:tr>
            </a:tbl>
          </a:graphicData>
        </a:graphic>
      </p:graphicFrame>
      <p:pic>
        <p:nvPicPr>
          <p:cNvPr id="5" name="Picture 2" descr="E:\мои документы\Мои рисунки\ЕГЭ, ГИА\EGE_in_Russian_11_class_demo_2012.jpg"/>
          <p:cNvPicPr>
            <a:picLocks noChangeAspect="1" noChangeArrowheads="1"/>
          </p:cNvPicPr>
          <p:nvPr/>
        </p:nvPicPr>
        <p:blipFill>
          <a:blip r:embed="rId2" cstate="print"/>
          <a:srcRect/>
          <a:stretch>
            <a:fillRect/>
          </a:stretch>
        </p:blipFill>
        <p:spPr bwMode="auto">
          <a:xfrm>
            <a:off x="539552" y="548680"/>
            <a:ext cx="1821183" cy="17619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58218"/>
          </a:xfrm>
        </p:spPr>
        <p:txBody>
          <a:bodyPr>
            <a:noAutofit/>
          </a:bodyPr>
          <a:lstStyle/>
          <a:p>
            <a:r>
              <a:rPr lang="ru-RU" sz="2000" dirty="0">
                <a:latin typeface="Times New Roman" pitchFamily="18" charset="0"/>
                <a:cs typeface="Times New Roman" pitchFamily="18" charset="0"/>
              </a:rPr>
              <a:t>К, сожалению, у нас в школе у учителя есть много проблем и трудностей. Контингент учащихся в школе неоднороден, многие учащиеся не могут, в силу своих способностей, освоить базовый уровень подготовки по математике. Часто процент качества знаний резко зависит от подбора учащихся в классе.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348880"/>
            <a:ext cx="8229600" cy="3777283"/>
          </a:xfrm>
        </p:spPr>
        <p:txBody>
          <a:bodyPr>
            <a:normAutofit fontScale="62500" lnSpcReduction="20000"/>
          </a:bodyPr>
          <a:lstStyle/>
          <a:p>
            <a:r>
              <a:rPr lang="ru-RU" dirty="0" smtClean="0"/>
              <a:t>В каждом классе, кроме детей со слабым и средним интеллектуальным развитием, есть и сильные дети. С целью достижения высокого уровня знаний такими детьми использую в работе дополнительные занятия. Стараюсь подготовить учащихся к успешной сдаче ЕГЭ и продолжению дальнейшего образования. </a:t>
            </a:r>
            <a:br>
              <a:rPr lang="ru-RU" dirty="0" smtClean="0"/>
            </a:br>
            <a:r>
              <a:rPr lang="ru-RU" dirty="0" smtClean="0"/>
              <a:t>В своей деятельности руководствуюсь демократическим стилем общения. Стараюсь поддерживать доброжелательную атмосферу в классе, основанную на взаимном уважении, доверии и открытости. Стараюсь работать с детьми под девизом «Доверяй и сотрудничай». Владею большим набором форм и способов организации учебно-воспитательного процесса. Чаще использую активные формы работы. Применяю различные методы в индивидуальной работе со школьниками: метод личного примера, внушения, стимулирования, требования, поручения. </a:t>
            </a:r>
            <a:br>
              <a:rPr lang="ru-RU" dirty="0" smtClean="0"/>
            </a:br>
            <a:endParaRPr lang="ru-RU" dirty="0" smtClean="0"/>
          </a:p>
          <a:p>
            <a:endParaRPr lang="ru-RU" dirty="0"/>
          </a:p>
        </p:txBody>
      </p:sp>
      <p:pic>
        <p:nvPicPr>
          <p:cNvPr id="4" name="Picture 4" descr="отккрытая книга">
            <a:hlinkClick r:id="rId2" action="ppaction://hlinkfile"/>
          </p:cNvPr>
          <p:cNvPicPr>
            <a:picLocks noChangeAspect="1" noChangeArrowheads="1" noCrop="1"/>
          </p:cNvPicPr>
          <p:nvPr/>
        </p:nvPicPr>
        <p:blipFill>
          <a:blip r:embed="rId3" cstate="print"/>
          <a:srcRect/>
          <a:stretch>
            <a:fillRect/>
          </a:stretch>
        </p:blipFill>
        <p:spPr bwMode="auto">
          <a:xfrm>
            <a:off x="7452320" y="1628800"/>
            <a:ext cx="1401762" cy="1082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nSpc>
                <a:spcPct val="80000"/>
              </a:lnSpc>
            </a:pPr>
            <a:r>
              <a:rPr lang="ru-RU" sz="1600" i="1" dirty="0" smtClean="0"/>
              <a:t>Если учитель имеет только любовь к делу, он будет хороший учитель. Если учитель имеет только любовь к ученику, как отец, мать, - он будет лучше того учителя, который прочел все книги, но не имеет любви ни к делу, ни к ученикам. Если учитель соединяет в себе любовь к делу и к ученикам, он—совершенный учитель.</a:t>
            </a:r>
            <a:br>
              <a:rPr lang="ru-RU" sz="1600" i="1" dirty="0" smtClean="0"/>
            </a:br>
            <a:r>
              <a:rPr lang="ru-RU" sz="1600" i="1" dirty="0" smtClean="0"/>
              <a:t>                        (Л.Н. Толстой)</a:t>
            </a:r>
            <a:r>
              <a:rPr lang="ru-RU" sz="1600" b="1" i="1" u="sng" dirty="0"/>
              <a:t/>
            </a:r>
            <a:br>
              <a:rPr lang="ru-RU" sz="1600" b="1" i="1" u="sng" dirty="0"/>
            </a:br>
            <a:endParaRPr lang="ru-RU" sz="1600" dirty="0"/>
          </a:p>
        </p:txBody>
      </p:sp>
      <p:sp>
        <p:nvSpPr>
          <p:cNvPr id="3" name="Содержимое 2"/>
          <p:cNvSpPr>
            <a:spLocks noGrp="1"/>
          </p:cNvSpPr>
          <p:nvPr>
            <p:ph idx="1"/>
          </p:nvPr>
        </p:nvSpPr>
        <p:spPr>
          <a:xfrm>
            <a:off x="457200" y="1600201"/>
            <a:ext cx="8229600" cy="4133056"/>
          </a:xfrm>
        </p:spPr>
        <p:txBody>
          <a:bodyPr>
            <a:normAutofit/>
          </a:bodyPr>
          <a:lstStyle/>
          <a:p>
            <a:pPr marL="0" indent="449263" fontAlgn="base">
              <a:spcBef>
                <a:spcPct val="0"/>
              </a:spcBef>
              <a:spcAft>
                <a:spcPct val="0"/>
              </a:spcAft>
              <a:buNone/>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своей педагогической деятельности использую технологии:</a:t>
            </a:r>
          </a:p>
          <a:p>
            <a:pPr marL="0" indent="449263" fontAlgn="base">
              <a:spcBef>
                <a:spcPct val="0"/>
              </a:spcBef>
              <a:spcAft>
                <a:spcPct val="0"/>
              </a:spcAft>
              <a:buFont typeface="Wingdings" pitchFamily="2" charset="2"/>
              <a:buChar char="Ø"/>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a:t>
            </a:r>
            <a:r>
              <a:rPr lang="ru-RU" u="sng" dirty="0" smtClean="0"/>
              <a:t>личностно-ориентированную</a:t>
            </a:r>
            <a:r>
              <a:rPr lang="ru-RU" u="sng" dirty="0"/>
              <a:t>, </a:t>
            </a:r>
            <a:endParaRPr lang="ru-RU" u="sng" dirty="0" smtClean="0"/>
          </a:p>
          <a:p>
            <a:pPr marL="0" indent="449263" fontAlgn="base">
              <a:spcBef>
                <a:spcPct val="0"/>
              </a:spcBef>
              <a:spcAft>
                <a:spcPct val="0"/>
              </a:spcAft>
              <a:buFont typeface="Wingdings" pitchFamily="2" charset="2"/>
              <a:buChar char="Ø"/>
            </a:pPr>
            <a:r>
              <a:rPr lang="ru-RU" u="sng" dirty="0" smtClean="0"/>
              <a:t>2.дифференцированного </a:t>
            </a:r>
            <a:r>
              <a:rPr lang="ru-RU" u="sng" dirty="0"/>
              <a:t>обучения</a:t>
            </a:r>
            <a:r>
              <a:rPr lang="ru-RU" u="sng" dirty="0" smtClean="0"/>
              <a:t>,</a:t>
            </a:r>
          </a:p>
          <a:p>
            <a:pPr marL="0" indent="449263" fontAlgn="base">
              <a:spcBef>
                <a:spcPct val="0"/>
              </a:spcBef>
              <a:spcAft>
                <a:spcPct val="0"/>
              </a:spcAft>
              <a:buFont typeface="Wingdings" pitchFamily="2" charset="2"/>
              <a:buChar char="Ø"/>
            </a:pPr>
            <a:r>
              <a:rPr lang="ru-RU" u="sng" dirty="0" smtClean="0"/>
              <a:t>3. </a:t>
            </a:r>
            <a:r>
              <a:rPr lang="ru-RU" u="sng" dirty="0"/>
              <a:t>проблемного обучения</a:t>
            </a:r>
            <a:r>
              <a:rPr lang="ru-RU" u="sng" dirty="0" smtClean="0"/>
              <a:t>,</a:t>
            </a:r>
          </a:p>
          <a:p>
            <a:pPr marL="0" indent="449263" fontAlgn="base">
              <a:spcBef>
                <a:spcPct val="0"/>
              </a:spcBef>
              <a:spcAft>
                <a:spcPct val="0"/>
              </a:spcAft>
              <a:buFont typeface="Wingdings" pitchFamily="2" charset="2"/>
              <a:buChar char="Ø"/>
            </a:pPr>
            <a:r>
              <a:rPr lang="ru-RU" u="sng" dirty="0" smtClean="0"/>
              <a:t>4. </a:t>
            </a:r>
            <a:r>
              <a:rPr lang="ru-RU" u="sng" dirty="0"/>
              <a:t>информационно-коммуникативные</a:t>
            </a:r>
            <a:r>
              <a:rPr lang="ru-RU" u="sng" dirty="0" smtClean="0"/>
              <a:t>,</a:t>
            </a:r>
          </a:p>
          <a:p>
            <a:pPr marL="0" indent="449263" fontAlgn="base">
              <a:spcBef>
                <a:spcPct val="0"/>
              </a:spcBef>
              <a:spcAft>
                <a:spcPct val="0"/>
              </a:spcAft>
              <a:buFont typeface="Wingdings" pitchFamily="2" charset="2"/>
              <a:buChar char="Ø"/>
            </a:pPr>
            <a:r>
              <a:rPr lang="ru-RU" u="sng" dirty="0" smtClean="0"/>
              <a:t>5. игровые,</a:t>
            </a:r>
            <a:endParaRPr kumimoji="0" lang="ru-RU"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indent="449263" fontAlgn="base">
              <a:spcBef>
                <a:spcPct val="0"/>
              </a:spcBef>
              <a:spcAft>
                <a:spcPct val="0"/>
              </a:spcAft>
              <a:buFont typeface="Wingdings" pitchFamily="2" charset="2"/>
              <a:buChar char="Ø"/>
            </a:pPr>
            <a:r>
              <a:rPr kumimoji="0" lang="ru-RU" b="0" i="0" u="sng"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6.тестовые технологии</a:t>
            </a:r>
          </a:p>
        </p:txBody>
      </p:sp>
      <p:sp>
        <p:nvSpPr>
          <p:cNvPr id="1025" name="Rectangle 1"/>
          <p:cNvSpPr>
            <a:spLocks noChangeArrowheads="1"/>
          </p:cNvSpPr>
          <p:nvPr/>
        </p:nvSpPr>
        <p:spPr bwMode="auto">
          <a:xfrm>
            <a:off x="0" y="907291"/>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endParaRPr>
          </a:p>
        </p:txBody>
      </p:sp>
      <p:sp>
        <p:nvSpPr>
          <p:cNvPr id="5" name="Прямоугольник 4"/>
          <p:cNvSpPr/>
          <p:nvPr/>
        </p:nvSpPr>
        <p:spPr>
          <a:xfrm>
            <a:off x="395536" y="5949280"/>
            <a:ext cx="8496944" cy="954107"/>
          </a:xfrm>
          <a:prstGeom prst="rect">
            <a:avLst/>
          </a:prstGeom>
        </p:spPr>
        <p:txBody>
          <a:bodyPr wrap="square">
            <a:spAutoFit/>
          </a:bodyPr>
          <a:lstStyle/>
          <a:p>
            <a:pPr algn="r"/>
            <a:r>
              <a:rPr lang="ru-RU" sz="2800" i="1" dirty="0" smtClean="0">
                <a:solidFill>
                  <a:schemeClr val="tx2"/>
                </a:solidFill>
              </a:rPr>
              <a:t>Только признание порождает ощущение успеха  </a:t>
            </a:r>
          </a:p>
          <a:p>
            <a:pPr algn="r"/>
            <a:r>
              <a:rPr lang="ru-RU" sz="2800" i="1" dirty="0" smtClean="0">
                <a:solidFill>
                  <a:schemeClr val="tx2"/>
                </a:solidFill>
              </a:rPr>
              <a:t>Ж. Лабрюйер</a:t>
            </a:r>
            <a:endParaRPr lang="ru-RU" sz="2800" i="1" dirty="0">
              <a:solidFill>
                <a:schemeClr val="tx2"/>
              </a:solidFill>
            </a:endParaRPr>
          </a:p>
        </p:txBody>
      </p:sp>
      <p:pic>
        <p:nvPicPr>
          <p:cNvPr id="6" name="Picture 4" descr="302"/>
          <p:cNvPicPr>
            <a:picLocks noChangeAspect="1" noChangeArrowheads="1" noCrop="1"/>
          </p:cNvPicPr>
          <p:nvPr/>
        </p:nvPicPr>
        <p:blipFill>
          <a:blip r:embed="rId2" cstate="print"/>
          <a:srcRect/>
          <a:stretch>
            <a:fillRect/>
          </a:stretch>
        </p:blipFill>
        <p:spPr bwMode="auto">
          <a:xfrm>
            <a:off x="6444208" y="4293096"/>
            <a:ext cx="2212536" cy="18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style.rotation</p:attrName>
                                        </p:attrNameLst>
                                      </p:cBhvr>
                                      <p:tavLst>
                                        <p:tav tm="0">
                                          <p:val>
                                            <p:fltVal val="360"/>
                                          </p:val>
                                        </p:tav>
                                        <p:tav tm="100000">
                                          <p:val>
                                            <p:fltVal val="0"/>
                                          </p:val>
                                        </p:tav>
                                      </p:tavLst>
                                    </p:anim>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marL="342900" indent="-342900">
              <a:spcBef>
                <a:spcPct val="20000"/>
              </a:spcBef>
            </a:pPr>
            <a:r>
              <a:rPr lang="ru-RU" sz="2000" b="1" dirty="0" smtClean="0">
                <a:solidFill>
                  <a:schemeClr val="tx2"/>
                </a:solidFill>
                <a:effectLst>
                  <a:outerShdw blurRad="38100" dist="38100" dir="2700000" algn="tl">
                    <a:srgbClr val="C0C0C0"/>
                  </a:outerShdw>
                </a:effectLst>
                <a:latin typeface="Times New Roman" pitchFamily="18" charset="0"/>
                <a:cs typeface="Times New Roman" pitchFamily="18" charset="0"/>
              </a:rPr>
              <a:t>Личностно-ориентированное  образование базируется </a:t>
            </a:r>
            <a:br>
              <a:rPr lang="ru-RU" sz="2000" b="1" dirty="0" smtClean="0">
                <a:solidFill>
                  <a:schemeClr val="tx2"/>
                </a:solidFill>
                <a:effectLst>
                  <a:outerShdw blurRad="38100" dist="38100" dir="2700000" algn="tl">
                    <a:srgbClr val="C0C0C0"/>
                  </a:outerShdw>
                </a:effectLst>
                <a:latin typeface="Times New Roman" pitchFamily="18" charset="0"/>
                <a:cs typeface="Times New Roman" pitchFamily="18" charset="0"/>
              </a:rPr>
            </a:br>
            <a:r>
              <a:rPr lang="ru-RU" sz="2000" b="1" i="1" dirty="0" smtClean="0">
                <a:effectLst>
                  <a:outerShdw blurRad="38100" dist="38100" dir="2700000" algn="tl">
                    <a:srgbClr val="C0C0C0"/>
                  </a:outerShdw>
                </a:effectLst>
                <a:latin typeface="Times New Roman" pitchFamily="18" charset="0"/>
                <a:cs typeface="Times New Roman" pitchFamily="18" charset="0"/>
              </a:rPr>
              <a:t>на признании </a:t>
            </a:r>
            <a:r>
              <a:rPr lang="ru-RU" sz="2000" b="1" i="1" u="sng" dirty="0" smtClean="0">
                <a:effectLst>
                  <a:outerShdw blurRad="38100" dist="38100" dir="2700000" algn="tl">
                    <a:srgbClr val="C0C0C0"/>
                  </a:outerShdw>
                </a:effectLst>
                <a:latin typeface="Times New Roman" pitchFamily="18" charset="0"/>
                <a:cs typeface="Times New Roman" pitchFamily="18" charset="0"/>
              </a:rPr>
              <a:t>за каждым учеником</a:t>
            </a:r>
            <a:r>
              <a:rPr lang="ru-RU" sz="2000" b="1" i="1" dirty="0" smtClean="0">
                <a:effectLst>
                  <a:outerShdw blurRad="38100" dist="38100" dir="2700000" algn="tl">
                    <a:srgbClr val="C0C0C0"/>
                  </a:outerShdw>
                </a:effectLst>
                <a:latin typeface="Times New Roman" pitchFamily="18" charset="0"/>
                <a:cs typeface="Times New Roman" pitchFamily="18" charset="0"/>
              </a:rPr>
              <a:t> права выбора </a:t>
            </a:r>
            <a:r>
              <a:rPr lang="ru-RU" sz="2000" b="1" i="1" u="sng" dirty="0" smtClean="0">
                <a:effectLst>
                  <a:outerShdw blurRad="38100" dist="38100" dir="2700000" algn="tl">
                    <a:srgbClr val="C0C0C0"/>
                  </a:outerShdw>
                </a:effectLst>
                <a:latin typeface="Times New Roman" pitchFamily="18" charset="0"/>
                <a:cs typeface="Times New Roman" pitchFamily="18" charset="0"/>
              </a:rPr>
              <a:t>собственного пути</a:t>
            </a:r>
            <a:r>
              <a:rPr lang="ru-RU" sz="2000" b="1" i="1" dirty="0" smtClean="0">
                <a:effectLst>
                  <a:outerShdw blurRad="38100" dist="38100" dir="2700000" algn="tl">
                    <a:srgbClr val="C0C0C0"/>
                  </a:outerShdw>
                </a:effectLst>
                <a:latin typeface="Times New Roman" pitchFamily="18" charset="0"/>
                <a:cs typeface="Times New Roman" pitchFamily="18" charset="0"/>
              </a:rPr>
              <a:t> развития  через создание альтернативных форм обучения</a:t>
            </a:r>
            <a:endParaRPr lang="ru-RU" sz="2000" b="1" i="1" dirty="0">
              <a:effectLst>
                <a:outerShdw blurRad="38100" dist="38100" dir="2700000" algn="tl">
                  <a:srgbClr val="C0C0C0"/>
                </a:outerShdw>
              </a:effectLst>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a:t>При личностно ориентированном обучении основное внимание уделяется обогащению опыта учащихся, связанного как с рассматриваемым материалом, так и с процессом работы над ним. Поэтому при таком обучении выясняются особенности каждой задачи, приемы ее решения, используются общие подходы по работе с любой задачей ( анализ условия, поиск способа решения, оформления решения, исследование решения), анализируются учебные затруднения и ошибки учащихся, формулируются вводы по их преодолению и предотвращению. В этом случае учащиеся являются субъектами обучения и собственного развития. Основная задача учителя- организация деятельности учащихся с содержанием учебного предмета с целью обогащения их субъектного опыта.  Такая деятельность учителя обеспечивает успешность самостоятельной деятельности каждого учащегося.</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400" i="1" dirty="0" smtClean="0"/>
              <a:t>Педагогическая технология</a:t>
            </a:r>
            <a:r>
              <a:rPr lang="ru-RU" sz="2400" dirty="0" smtClean="0"/>
              <a:t> - это описание процесса достижения регулируемых результатов обучения (И.П.Волков).</a:t>
            </a:r>
            <a:br>
              <a:rPr lang="ru-RU" sz="2400" dirty="0" smtClean="0"/>
            </a:br>
            <a:endParaRPr lang="ru-RU" sz="2400" dirty="0"/>
          </a:p>
        </p:txBody>
      </p:sp>
      <p:sp>
        <p:nvSpPr>
          <p:cNvPr id="3" name="Содержимое 2"/>
          <p:cNvSpPr>
            <a:spLocks noGrp="1"/>
          </p:cNvSpPr>
          <p:nvPr>
            <p:ph idx="1"/>
          </p:nvPr>
        </p:nvSpPr>
        <p:spPr/>
        <p:txBody>
          <a:bodyPr>
            <a:normAutofit fontScale="92500" lnSpcReduction="10000"/>
          </a:bodyPr>
          <a:lstStyle/>
          <a:p>
            <a:r>
              <a:rPr lang="ru-RU" i="1" dirty="0" smtClean="0"/>
              <a:t>Личностно-ориентированные технологии обучения:</a:t>
            </a:r>
            <a:endParaRPr lang="ru-RU" dirty="0" smtClean="0"/>
          </a:p>
          <a:p>
            <a:pPr lvl="0"/>
            <a:r>
              <a:rPr lang="ru-RU" dirty="0" smtClean="0"/>
              <a:t>технология педагогических мастерских;</a:t>
            </a:r>
          </a:p>
          <a:p>
            <a:pPr lvl="0"/>
            <a:r>
              <a:rPr lang="ru-RU" dirty="0" smtClean="0"/>
              <a:t>технология модульного обучения;</a:t>
            </a:r>
          </a:p>
          <a:p>
            <a:pPr lvl="0"/>
            <a:r>
              <a:rPr lang="ru-RU" dirty="0" smtClean="0"/>
              <a:t>технология обучения, как учебного исследования;</a:t>
            </a:r>
          </a:p>
          <a:p>
            <a:pPr lvl="0"/>
            <a:r>
              <a:rPr lang="ru-RU" dirty="0" smtClean="0"/>
              <a:t>технология коллективной </a:t>
            </a:r>
            <a:r>
              <a:rPr lang="ru-RU" dirty="0" err="1" smtClean="0"/>
              <a:t>мыследеятельности</a:t>
            </a:r>
            <a:r>
              <a:rPr lang="ru-RU" dirty="0" smtClean="0"/>
              <a:t>;</a:t>
            </a:r>
          </a:p>
          <a:p>
            <a:pPr lvl="0"/>
            <a:r>
              <a:rPr lang="ru-RU" dirty="0" smtClean="0"/>
              <a:t>технология деловых игр;</a:t>
            </a:r>
          </a:p>
          <a:p>
            <a:pPr lvl="0"/>
            <a:r>
              <a:rPr lang="ru-RU" dirty="0" smtClean="0"/>
              <a:t>технология учебного проектирования и др.</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a:t>
            </a:r>
            <a:r>
              <a:rPr lang="ru-RU" sz="3100" u="sng" dirty="0">
                <a:latin typeface="Times New Roman" pitchFamily="18" charset="0"/>
                <a:cs typeface="Times New Roman" pitchFamily="18" charset="0"/>
              </a:rPr>
              <a:t>Л</a:t>
            </a:r>
            <a:r>
              <a:rPr lang="ru-RU" sz="3100" u="sng" dirty="0" smtClean="0">
                <a:latin typeface="Times New Roman" pitchFamily="18" charset="0"/>
                <a:cs typeface="Times New Roman" pitchFamily="18" charset="0"/>
              </a:rPr>
              <a:t>ичностно-ориентированное обучение </a:t>
            </a:r>
            <a:br>
              <a:rPr lang="ru-RU" sz="3100" u="sng" dirty="0" smtClean="0">
                <a:latin typeface="Times New Roman" pitchFamily="18" charset="0"/>
                <a:cs typeface="Times New Roman" pitchFamily="18" charset="0"/>
              </a:rPr>
            </a:br>
            <a:r>
              <a:rPr lang="ru-RU" sz="2800" b="1" dirty="0"/>
              <a:t>Сравнительная таблица характеристик традиционного, развивающего и личностно ориентированного обучения</a:t>
            </a:r>
            <a:r>
              <a:rPr lang="ru-RU" sz="2800" dirty="0"/>
              <a:t/>
            </a:r>
            <a:br>
              <a:rPr lang="ru-RU" sz="2800" dirty="0"/>
            </a:br>
            <a:endParaRPr lang="ru-RU" sz="31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67544" y="1284801"/>
          <a:ext cx="8291264" cy="4947212"/>
        </p:xfrm>
        <a:graphic>
          <a:graphicData uri="http://schemas.openxmlformats.org/drawingml/2006/table">
            <a:tbl>
              <a:tblPr firstRow="1" bandRow="1">
                <a:tableStyleId>{5C22544A-7EE6-4342-B048-85BDC9FD1C3A}</a:tableStyleId>
              </a:tblPr>
              <a:tblGrid>
                <a:gridCol w="2072816"/>
                <a:gridCol w="1743608"/>
                <a:gridCol w="1872208"/>
                <a:gridCol w="2602632"/>
              </a:tblGrid>
              <a:tr h="410376">
                <a:tc rowSpan="2">
                  <a:txBody>
                    <a:bodyPr/>
                    <a:lstStyle/>
                    <a:p>
                      <a:pPr>
                        <a:lnSpc>
                          <a:spcPct val="115000"/>
                        </a:lnSpc>
                        <a:spcAft>
                          <a:spcPts val="1000"/>
                        </a:spcAft>
                      </a:pPr>
                      <a:r>
                        <a:rPr lang="ru-RU" sz="1400" dirty="0">
                          <a:solidFill>
                            <a:schemeClr val="tx1"/>
                          </a:solidFill>
                          <a:latin typeface="Arial"/>
                          <a:ea typeface="Times New Roman"/>
                          <a:cs typeface="Times New Roman"/>
                        </a:rPr>
                        <a:t> Характеристики</a:t>
                      </a:r>
                      <a:endParaRPr lang="ru-RU" sz="1400" dirty="0">
                        <a:solidFill>
                          <a:schemeClr val="tx1"/>
                        </a:solidFill>
                        <a:latin typeface="Calibri"/>
                        <a:ea typeface="Calibri"/>
                        <a:cs typeface="Times New Roman"/>
                      </a:endParaRPr>
                    </a:p>
                    <a:p>
                      <a:pPr>
                        <a:lnSpc>
                          <a:spcPct val="115000"/>
                        </a:lnSpc>
                        <a:spcAft>
                          <a:spcPts val="1000"/>
                        </a:spcAft>
                      </a:pPr>
                      <a:r>
                        <a:rPr lang="ru-RU" sz="1400" dirty="0">
                          <a:solidFill>
                            <a:schemeClr val="tx1"/>
                          </a:solidFill>
                          <a:latin typeface="Arial"/>
                          <a:ea typeface="Times New Roman"/>
                          <a:cs typeface="Times New Roman"/>
                        </a:rPr>
                        <a:t>                                                          </a:t>
                      </a:r>
                      <a:endParaRPr lang="ru-RU" sz="1400" dirty="0">
                        <a:solidFill>
                          <a:schemeClr val="tx1"/>
                        </a:solidFill>
                        <a:latin typeface="Calibri"/>
                        <a:ea typeface="Calibri"/>
                        <a:cs typeface="Times New Roman"/>
                      </a:endParaRPr>
                    </a:p>
                  </a:txBody>
                  <a:tcPr marL="19050" marR="19050" marT="19050" marB="19050"/>
                </a:tc>
                <a:tc gridSpan="3">
                  <a:txBody>
                    <a:bodyPr/>
                    <a:lstStyle/>
                    <a:p>
                      <a:pPr>
                        <a:lnSpc>
                          <a:spcPct val="115000"/>
                        </a:lnSpc>
                        <a:spcAft>
                          <a:spcPts val="1000"/>
                        </a:spcAft>
                      </a:pPr>
                      <a:r>
                        <a:rPr lang="ru-RU" sz="1400" dirty="0">
                          <a:solidFill>
                            <a:schemeClr val="tx1"/>
                          </a:solidFill>
                          <a:latin typeface="Arial"/>
                          <a:ea typeface="Times New Roman"/>
                          <a:cs typeface="Times New Roman"/>
                        </a:rPr>
                        <a:t>Система обучения</a:t>
                      </a:r>
                      <a:endParaRPr lang="ru-RU" sz="1400" dirty="0">
                        <a:solidFill>
                          <a:schemeClr val="tx1"/>
                        </a:solidFill>
                        <a:latin typeface="Calibri"/>
                        <a:ea typeface="Calibri"/>
                        <a:cs typeface="Times New Roman"/>
                      </a:endParaRPr>
                    </a:p>
                  </a:txBody>
                  <a:tcPr marL="19050" marR="19050" marT="19050" marB="19050"/>
                </a:tc>
                <a:tc hMerge="1">
                  <a:txBody>
                    <a:bodyPr/>
                    <a:lstStyle/>
                    <a:p>
                      <a:endParaRPr lang="ru-RU"/>
                    </a:p>
                  </a:txBody>
                  <a:tcPr/>
                </a:tc>
                <a:tc hMerge="1">
                  <a:txBody>
                    <a:bodyPr/>
                    <a:lstStyle/>
                    <a:p>
                      <a:endParaRPr lang="ru-RU"/>
                    </a:p>
                  </a:txBody>
                  <a:tcPr/>
                </a:tc>
              </a:tr>
              <a:tr h="649966">
                <a:tc vMerge="1">
                  <a:txBody>
                    <a:bodyPr/>
                    <a:lstStyle/>
                    <a:p>
                      <a:endParaRPr lang="ru-RU"/>
                    </a:p>
                  </a:txBody>
                  <a:tcPr/>
                </a:tc>
                <a:tc>
                  <a:txBody>
                    <a:bodyPr/>
                    <a:lstStyle/>
                    <a:p>
                      <a:pPr>
                        <a:lnSpc>
                          <a:spcPct val="115000"/>
                        </a:lnSpc>
                        <a:spcAft>
                          <a:spcPts val="1000"/>
                        </a:spcAft>
                      </a:pPr>
                      <a:r>
                        <a:rPr lang="ru-RU" sz="1400" dirty="0">
                          <a:solidFill>
                            <a:schemeClr val="tx1"/>
                          </a:solidFill>
                          <a:latin typeface="Arial"/>
                          <a:ea typeface="Times New Roman"/>
                          <a:cs typeface="Times New Roman"/>
                        </a:rPr>
                        <a:t>Традиционное обучение</a:t>
                      </a:r>
                      <a:endParaRPr lang="ru-RU" sz="1400" dirty="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 Развивающее обучение </a:t>
                      </a:r>
                      <a:endParaRPr lang="ru-RU" sz="1400" dirty="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Личностно ориентированное обучение</a:t>
                      </a:r>
                      <a:endParaRPr lang="ru-RU" sz="1400" dirty="0">
                        <a:solidFill>
                          <a:schemeClr val="tx1"/>
                        </a:solidFill>
                        <a:latin typeface="Calibri"/>
                        <a:ea typeface="Calibri"/>
                        <a:cs typeface="Times New Roman"/>
                      </a:endParaRPr>
                    </a:p>
                  </a:txBody>
                  <a:tcPr marL="19050" marR="19050" marT="19050" marB="19050"/>
                </a:tc>
              </a:tr>
              <a:tr h="439679">
                <a:tc>
                  <a:txBody>
                    <a:bodyPr/>
                    <a:lstStyle/>
                    <a:p>
                      <a:pPr>
                        <a:lnSpc>
                          <a:spcPct val="115000"/>
                        </a:lnSpc>
                        <a:spcAft>
                          <a:spcPts val="1000"/>
                        </a:spcAft>
                      </a:pPr>
                      <a:r>
                        <a:rPr lang="ru-RU" sz="1400">
                          <a:solidFill>
                            <a:schemeClr val="tx1"/>
                          </a:solidFill>
                          <a:latin typeface="Arial"/>
                          <a:ea typeface="Times New Roman"/>
                          <a:cs typeface="Times New Roman"/>
                        </a:rPr>
                        <a:t>Позиции учащихся</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Объект обучения</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Субъект обучения</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Субъект обучения и собственного развития</a:t>
                      </a:r>
                      <a:endParaRPr lang="ru-RU" sz="1400" dirty="0">
                        <a:solidFill>
                          <a:schemeClr val="tx1"/>
                        </a:solidFill>
                        <a:latin typeface="Calibri"/>
                        <a:ea typeface="Calibri"/>
                        <a:cs typeface="Times New Roman"/>
                      </a:endParaRPr>
                    </a:p>
                  </a:txBody>
                  <a:tcPr marL="19050" marR="19050" marT="19050" marB="19050"/>
                </a:tc>
              </a:tr>
              <a:tr h="439679">
                <a:tc>
                  <a:txBody>
                    <a:bodyPr/>
                    <a:lstStyle/>
                    <a:p>
                      <a:pPr>
                        <a:lnSpc>
                          <a:spcPct val="115000"/>
                        </a:lnSpc>
                        <a:spcAft>
                          <a:spcPts val="1000"/>
                        </a:spcAft>
                      </a:pPr>
                      <a:r>
                        <a:rPr lang="ru-RU" sz="1400">
                          <a:solidFill>
                            <a:schemeClr val="tx1"/>
                          </a:solidFill>
                          <a:latin typeface="Arial"/>
                          <a:ea typeface="Times New Roman"/>
                          <a:cs typeface="Times New Roman"/>
                        </a:rPr>
                        <a:t>Ключевое понятие</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Предметная информация</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Познавательная деятельность</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Субъектный опыт</a:t>
                      </a:r>
                      <a:endParaRPr lang="ru-RU" sz="1400" dirty="0">
                        <a:solidFill>
                          <a:schemeClr val="tx1"/>
                        </a:solidFill>
                        <a:latin typeface="Calibri"/>
                        <a:ea typeface="Calibri"/>
                        <a:cs typeface="Times New Roman"/>
                      </a:endParaRPr>
                    </a:p>
                  </a:txBody>
                  <a:tcPr marL="19050" marR="19050" marT="19050" marB="19050"/>
                </a:tc>
              </a:tr>
              <a:tr h="649966">
                <a:tc>
                  <a:txBody>
                    <a:bodyPr/>
                    <a:lstStyle/>
                    <a:p>
                      <a:pPr>
                        <a:lnSpc>
                          <a:spcPct val="115000"/>
                        </a:lnSpc>
                        <a:spcAft>
                          <a:spcPts val="1000"/>
                        </a:spcAft>
                      </a:pPr>
                      <a:r>
                        <a:rPr lang="ru-RU" sz="1400">
                          <a:solidFill>
                            <a:schemeClr val="tx1"/>
                          </a:solidFill>
                          <a:latin typeface="Arial"/>
                          <a:ea typeface="Times New Roman"/>
                          <a:cs typeface="Times New Roman"/>
                        </a:rPr>
                        <a:t>Основной образовательный источник</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Учитель</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Учебный  предмет</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Учебный предмет и </a:t>
                      </a:r>
                      <a:endParaRPr lang="ru-RU" sz="1400" dirty="0" smtClean="0">
                        <a:solidFill>
                          <a:schemeClr val="tx1"/>
                        </a:solidFill>
                        <a:latin typeface="Arial"/>
                        <a:ea typeface="Times New Roman"/>
                        <a:cs typeface="Times New Roman"/>
                      </a:endParaRPr>
                    </a:p>
                    <a:p>
                      <a:pPr>
                        <a:lnSpc>
                          <a:spcPct val="115000"/>
                        </a:lnSpc>
                        <a:spcAft>
                          <a:spcPts val="1000"/>
                        </a:spcAft>
                      </a:pPr>
                      <a:r>
                        <a:rPr lang="ru-RU" sz="1400" dirty="0" smtClean="0">
                          <a:solidFill>
                            <a:schemeClr val="tx1"/>
                          </a:solidFill>
                          <a:latin typeface="Arial"/>
                          <a:ea typeface="Times New Roman"/>
                          <a:cs typeface="Times New Roman"/>
                        </a:rPr>
                        <a:t>процесс </a:t>
                      </a:r>
                      <a:r>
                        <a:rPr lang="ru-RU" sz="1400" dirty="0">
                          <a:solidFill>
                            <a:schemeClr val="tx1"/>
                          </a:solidFill>
                          <a:latin typeface="Arial"/>
                          <a:ea typeface="Times New Roman"/>
                          <a:cs typeface="Times New Roman"/>
                        </a:rPr>
                        <a:t>его освоения   </a:t>
                      </a:r>
                      <a:endParaRPr lang="ru-RU" sz="1400" dirty="0">
                        <a:solidFill>
                          <a:schemeClr val="tx1"/>
                        </a:solidFill>
                        <a:latin typeface="Calibri"/>
                        <a:ea typeface="Calibri"/>
                        <a:cs typeface="Times New Roman"/>
                      </a:endParaRPr>
                    </a:p>
                  </a:txBody>
                  <a:tcPr marL="19050" marR="19050" marT="19050" marB="19050"/>
                </a:tc>
              </a:tr>
              <a:tr h="1280830">
                <a:tc>
                  <a:txBody>
                    <a:bodyPr/>
                    <a:lstStyle/>
                    <a:p>
                      <a:pPr>
                        <a:lnSpc>
                          <a:spcPct val="115000"/>
                        </a:lnSpc>
                        <a:spcAft>
                          <a:spcPts val="1000"/>
                        </a:spcAft>
                      </a:pPr>
                      <a:r>
                        <a:rPr lang="ru-RU" sz="1400">
                          <a:solidFill>
                            <a:schemeClr val="tx1"/>
                          </a:solidFill>
                          <a:latin typeface="Arial"/>
                          <a:ea typeface="Times New Roman"/>
                          <a:cs typeface="Times New Roman"/>
                        </a:rPr>
                        <a:t>Основная задача учителя</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Передача предметной информации</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Активизация познавательной деятельности</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Организация деятельности учащихся над содержанием учебного предмета с целью обогащения их субъектного опыта</a:t>
                      </a:r>
                      <a:endParaRPr lang="ru-RU" sz="1400" dirty="0">
                        <a:solidFill>
                          <a:schemeClr val="tx1"/>
                        </a:solidFill>
                        <a:latin typeface="Calibri"/>
                        <a:ea typeface="Calibri"/>
                        <a:cs typeface="Times New Roman"/>
                      </a:endParaRPr>
                    </a:p>
                  </a:txBody>
                  <a:tcPr marL="19050" marR="19050" marT="19050" marB="19050"/>
                </a:tc>
              </a:tr>
              <a:tr h="649966">
                <a:tc>
                  <a:txBody>
                    <a:bodyPr/>
                    <a:lstStyle/>
                    <a:p>
                      <a:pPr>
                        <a:lnSpc>
                          <a:spcPct val="115000"/>
                        </a:lnSpc>
                        <a:spcAft>
                          <a:spcPts val="1000"/>
                        </a:spcAft>
                      </a:pPr>
                      <a:r>
                        <a:rPr lang="ru-RU" sz="1400">
                          <a:solidFill>
                            <a:schemeClr val="tx1"/>
                          </a:solidFill>
                          <a:latin typeface="Arial"/>
                          <a:ea typeface="Times New Roman"/>
                          <a:cs typeface="Times New Roman"/>
                        </a:rPr>
                        <a:t>Результат, который может быть обеспечен</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Личность, которая умеет работать с информацией</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a:solidFill>
                            <a:schemeClr val="tx1"/>
                          </a:solidFill>
                          <a:latin typeface="Arial"/>
                          <a:ea typeface="Times New Roman"/>
                          <a:cs typeface="Times New Roman"/>
                        </a:rPr>
                        <a:t>Личность, которая умеет познавать</a:t>
                      </a:r>
                      <a:endParaRPr lang="ru-RU" sz="1400">
                        <a:solidFill>
                          <a:schemeClr val="tx1"/>
                        </a:solidFill>
                        <a:latin typeface="Calibri"/>
                        <a:ea typeface="Calibri"/>
                        <a:cs typeface="Times New Roman"/>
                      </a:endParaRPr>
                    </a:p>
                  </a:txBody>
                  <a:tcPr marL="19050" marR="19050" marT="19050" marB="19050"/>
                </a:tc>
                <a:tc>
                  <a:txBody>
                    <a:bodyPr/>
                    <a:lstStyle/>
                    <a:p>
                      <a:pPr>
                        <a:lnSpc>
                          <a:spcPct val="115000"/>
                        </a:lnSpc>
                        <a:spcAft>
                          <a:spcPts val="1000"/>
                        </a:spcAft>
                      </a:pPr>
                      <a:r>
                        <a:rPr lang="ru-RU" sz="1400" dirty="0">
                          <a:solidFill>
                            <a:schemeClr val="tx1"/>
                          </a:solidFill>
                          <a:latin typeface="Arial"/>
                          <a:ea typeface="Times New Roman"/>
                          <a:cs typeface="Times New Roman"/>
                        </a:rPr>
                        <a:t>Личность, которая умеет “  познавать, делать, жить вместе”.</a:t>
                      </a:r>
                      <a:endParaRPr lang="ru-RU" sz="1400" dirty="0">
                        <a:solidFill>
                          <a:schemeClr val="tx1"/>
                        </a:solidFill>
                        <a:latin typeface="Calibri"/>
                        <a:ea typeface="Calibri"/>
                        <a:cs typeface="Times New Roman"/>
                      </a:endParaRPr>
                    </a:p>
                  </a:txBody>
                  <a:tcPr marL="19050" marR="19050" marT="19050" marB="1905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smtClean="0"/>
              <a:t>2.Дифференцированное обучение</a:t>
            </a:r>
            <a:br>
              <a:rPr lang="ru-RU" u="sng" dirty="0" smtClean="0"/>
            </a:br>
            <a:endParaRPr lang="ru-RU" dirty="0"/>
          </a:p>
        </p:txBody>
      </p:sp>
      <p:sp>
        <p:nvSpPr>
          <p:cNvPr id="3" name="Содержимое 2"/>
          <p:cNvSpPr>
            <a:spLocks noGrp="1"/>
          </p:cNvSpPr>
          <p:nvPr>
            <p:ph idx="1"/>
          </p:nvPr>
        </p:nvSpPr>
        <p:spPr>
          <a:xfrm>
            <a:off x="457200" y="1268759"/>
            <a:ext cx="8229600" cy="5976665"/>
          </a:xfrm>
        </p:spPr>
        <p:txBody>
          <a:bodyPr>
            <a:normAutofit fontScale="70000" lnSpcReduction="20000"/>
          </a:bodyPr>
          <a:lstStyle/>
          <a:p>
            <a:r>
              <a:rPr lang="ru-RU" dirty="0" smtClean="0"/>
              <a:t>Дифференцированная форма деятельности учащихся предусматривает их самостоятельную работу по дифференцированным заданиям. Дифференцированное задание - это задание, построенное с учетом особенностей типологической группы учащихся, т.е. группы, объединенной одинаковым уровнем знаний и умений по предмету и уровнем их усвоения. Как показывает опыт, реально в каждом классе выделяются четыре типологические группы учащихся: </a:t>
            </a:r>
          </a:p>
          <a:p>
            <a:r>
              <a:rPr lang="ru-RU" dirty="0" smtClean="0"/>
              <a:t>Первая группа – это учащиеся, знающие “сверх программы”;</a:t>
            </a:r>
          </a:p>
          <a:p>
            <a:r>
              <a:rPr lang="ru-RU" dirty="0" smtClean="0"/>
              <a:t>Вторая группа – это учащиеся с хорошим уровнем знаний и умений;</a:t>
            </a:r>
          </a:p>
          <a:p>
            <a:r>
              <a:rPr lang="ru-RU" dirty="0" smtClean="0"/>
              <a:t>Третья группа – с минимальным уровнем знаний и умений;</a:t>
            </a:r>
          </a:p>
          <a:p>
            <a:r>
              <a:rPr lang="ru-RU" dirty="0" smtClean="0"/>
              <a:t>Четвертая группа – это группа, в которой учащиеся не достигли минимального уровня.</a:t>
            </a:r>
          </a:p>
          <a:p>
            <a:pPr>
              <a:buNone/>
            </a:pPr>
            <a:r>
              <a:rPr lang="ru-RU" dirty="0" smtClean="0"/>
              <a:t>          </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E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1917</Words>
  <Application>Microsoft Office PowerPoint</Application>
  <PresentationFormat>Экран (4:3)</PresentationFormat>
  <Paragraphs>207</Paragraphs>
  <Slides>29</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29</vt:i4>
      </vt:variant>
    </vt:vector>
  </HeadingPairs>
  <TitlesOfParts>
    <vt:vector size="31" baseType="lpstr">
      <vt:lpstr>Тема Office</vt:lpstr>
      <vt:lpstr>Формула</vt:lpstr>
      <vt:lpstr>Муниципальное общеобразовательное учреждение   Порецкая  средняя общеобразовательная  школа  С. Поречье Можайского района</vt:lpstr>
      <vt:lpstr>Обзор современных педагогических технологий</vt:lpstr>
      <vt:lpstr>технологии  в зависимости от типа урока   </vt:lpstr>
      <vt:lpstr>К, сожалению, у нас в школе у учителя есть много проблем и трудностей. Контингент учащихся в школе неоднороден, многие учащиеся не могут, в силу своих способностей, освоить базовый уровень подготовки по математике. Часто процент качества знаний резко зависит от подбора учащихся в классе.  </vt:lpstr>
      <vt:lpstr>Если учитель имеет только любовь к делу, он будет хороший учитель. Если учитель имеет только любовь к ученику, как отец, мать, - он будет лучше того учителя, который прочел все книги, но не имеет любви ни к делу, ни к ученикам. Если учитель соединяет в себе любовь к делу и к ученикам, он—совершенный учитель.                         (Л.Н. Толстой) </vt:lpstr>
      <vt:lpstr>Личностно-ориентированное  образование базируется  на признании за каждым учеником права выбора собственного пути развития  через создание альтернативных форм обучения</vt:lpstr>
      <vt:lpstr>Педагогическая технология - это описание процесса достижения регулируемых результатов обучения (И.П.Волков). </vt:lpstr>
      <vt:lpstr>1. Личностно-ориентированное обучение  Сравнительная таблица характеристик традиционного, развивающего и личностно ориентированного обучения </vt:lpstr>
      <vt:lpstr>2.Дифференцированное обучение </vt:lpstr>
      <vt:lpstr>Дифференцированный подход осуществляется на определенных этапах урока. На этапе введения нового понятия, т.е. при изучении нового материала, работаю со всем классом без деления его на группы. Но после того как несколько упражнений выполнено на доске, учащиеся приступают к дифференцированной самостоятельной работе.</vt:lpstr>
      <vt:lpstr>Слайд 11</vt:lpstr>
      <vt:lpstr>Слайд 12</vt:lpstr>
      <vt:lpstr>3.Сущность проблемного обучения </vt:lpstr>
      <vt:lpstr>Характерные признаки проблемного обучения:</vt:lpstr>
      <vt:lpstr>Организация урока при проблемном обучении</vt:lpstr>
      <vt:lpstr>Структура проблемного урока: </vt:lpstr>
      <vt:lpstr>Слайд 17</vt:lpstr>
      <vt:lpstr>4.информационно-коммуникативные</vt:lpstr>
      <vt:lpstr>Слайд 19</vt:lpstr>
      <vt:lpstr> Создание в программе Excel динамической модели для решения квадратных уравнений  </vt:lpstr>
      <vt:lpstr>    2.Преобразуем данную систему .</vt:lpstr>
      <vt:lpstr>МЕТОДЫ ОРГАНИЗАЦИИ ОБУЧЕНИЯ С ПРИМЕНЕНИЕМ ИКТ В практике обучения могут применяться четыре основных метода обучения:</vt:lpstr>
      <vt:lpstr>Игровые технологии </vt:lpstr>
      <vt:lpstr>                Особенностями игры в старшем школьном возрасте является нацеленность на самоутверждение перед обществом, юмористическая окраска, стремление к розыгрышу, ориентация на речевую деятельность.  Выделяют  следующие  структурные  составляющие  дидактической игры: 1.дидактическая задача; 2.игровая задача; 3.игровые действия; 4.правила игры; 5.результат.</vt:lpstr>
      <vt:lpstr>5.Тестовые технологии </vt:lpstr>
      <vt:lpstr>Преимущества тестирования перед другими формами контроля</vt:lpstr>
      <vt:lpstr>Требования к составлению тестовых заданий</vt:lpstr>
      <vt:lpstr>Список использованной литературы</vt:lpstr>
      <vt:lpstr>Слайд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общеобразовательное учреждение   Порецкая  средняя общеобразовательная  школа  С. Поречье Можайского района</dc:title>
  <dc:creator>Admin</dc:creator>
  <cp:lastModifiedBy>Admin</cp:lastModifiedBy>
  <cp:revision>29</cp:revision>
  <dcterms:created xsi:type="dcterms:W3CDTF">2012-02-05T13:02:53Z</dcterms:created>
  <dcterms:modified xsi:type="dcterms:W3CDTF">2012-02-12T07:59:04Z</dcterms:modified>
</cp:coreProperties>
</file>