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580" autoAdjust="0"/>
  </p:normalViewPr>
  <p:slideViewPr>
    <p:cSldViewPr>
      <p:cViewPr>
        <p:scale>
          <a:sx n="100" d="100"/>
          <a:sy n="100" d="100"/>
        </p:scale>
        <p:origin x="-2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206210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Статистические данные по выполнению экзаменационной работы по математике выпускниками 11 классов.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Основные выводы и рекомендации.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14" y="4643446"/>
            <a:ext cx="7286628" cy="523220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Бутылина</a:t>
            </a:r>
            <a:r>
              <a:rPr lang="ru-RU" sz="2800" dirty="0" smtClean="0">
                <a:solidFill>
                  <a:schemeClr val="tx1"/>
                </a:solidFill>
              </a:rPr>
              <a:t> С.И.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" y="-20637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</a:t>
            </a:r>
            <a:r>
              <a:rPr lang="en-US" dirty="0" smtClean="0">
                <a:solidFill>
                  <a:schemeClr val="tx1"/>
                </a:solidFill>
              </a:rPr>
              <a:t>B11, B12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894261"/>
          <a:ext cx="8429688" cy="5839435"/>
        </p:xfrm>
        <a:graphic>
          <a:graphicData uri="http://schemas.openxmlformats.org/drawingml/2006/table">
            <a:tbl>
              <a:tblPr/>
              <a:tblGrid>
                <a:gridCol w="785820"/>
                <a:gridCol w="1428760"/>
                <a:gridCol w="5214972"/>
                <a:gridCol w="1000136"/>
              </a:tblGrid>
              <a:tr h="811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В11</a:t>
                      </a: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Задание на нахождение наименьшего и наибольшего значений функции на отрезке</a:t>
                      </a: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52,63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В12</a:t>
                      </a: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Задача на движение двух тел</a:t>
                      </a: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 пункта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пункт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расстояние между которыми , одновременно выехали мотоциклист и велосипедист. Известно, что за час мотоциклист проезжает на больше, чем велосипедист. Определите скорость велосипедиста, если известно, что он прибыл в пункт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на 1,5 часа позже мотоциклиста. Ответ дайте в км/ч.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64,92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502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928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С1, С2, С3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85794"/>
          <a:ext cx="8643997" cy="5954783"/>
        </p:xfrm>
        <a:graphic>
          <a:graphicData uri="http://schemas.openxmlformats.org/drawingml/2006/table">
            <a:tbl>
              <a:tblPr/>
              <a:tblGrid>
                <a:gridCol w="357190"/>
                <a:gridCol w="1928826"/>
                <a:gridCol w="5000660"/>
                <a:gridCol w="714380"/>
                <a:gridCol w="642941"/>
              </a:tblGrid>
              <a:tr h="61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56094" marR="56094" marT="28047" marB="28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4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С1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Тригонометрическое уравнение с отбором корней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4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С2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Стереометрическая задача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4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С3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Логарифмическое неравенство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07" marR="10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4533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86190"/>
            <a:ext cx="4391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786454"/>
            <a:ext cx="4752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С4, С5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8"/>
          <a:ext cx="8358247" cy="5434950"/>
        </p:xfrm>
        <a:graphic>
          <a:graphicData uri="http://schemas.openxmlformats.org/drawingml/2006/table">
            <a:tbl>
              <a:tblPr/>
              <a:tblGrid>
                <a:gridCol w="285752"/>
                <a:gridCol w="1857388"/>
                <a:gridCol w="4929222"/>
                <a:gridCol w="714380"/>
                <a:gridCol w="571505"/>
              </a:tblGrid>
              <a:tr h="767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28839" marR="28839" marT="14419" marB="144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С4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Планиметрическая задача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Прямая, перпендикулярная гипотенузе прямоугольного треугольника, отсекает от него четырёхугольник, в который можно вписать окружность. Найдите радиус окружности, если отрезок этой прямой, заключённый внутри треугольника, равен 10, а отношение катетов треугольника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равно     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С5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Система уравнений с параметром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Найдите все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положительные значения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 каждом из которых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система:</a:t>
                      </a: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имеет единственное решение.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 балла</a:t>
                      </a: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8" marR="5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286248" y="3500438"/>
          <a:ext cx="226219" cy="428625"/>
        </p:xfrm>
        <a:graphic>
          <a:graphicData uri="http://schemas.openxmlformats.org/presentationml/2006/ole">
            <p:oleObj spid="_x0000_s27652" r:id="rId3" imgW="177646" imgH="342603" progId="">
              <p:embed/>
            </p:oleObj>
          </a:graphicData>
        </a:graphic>
      </p:graphicFrame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857760"/>
            <a:ext cx="2514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С6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8"/>
          <a:ext cx="8429684" cy="5078558"/>
        </p:xfrm>
        <a:graphic>
          <a:graphicData uri="http://schemas.openxmlformats.org/drawingml/2006/table">
            <a:tbl>
              <a:tblPr/>
              <a:tblGrid>
                <a:gridCol w="285752"/>
                <a:gridCol w="1987420"/>
                <a:gridCol w="4870628"/>
                <a:gridCol w="785818"/>
                <a:gridCol w="500066"/>
              </a:tblGrid>
              <a:tr h="86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26316" marR="26316" marT="13158" marB="131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С6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Олимпиадная задача на целые числа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 доске написано более 40, но менее 48 целых чисел. Среднее арифметическое этих чисел равно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-3,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среднее арифметическое всех положительных из них равно 4, а среднее арифметическое всех отрицательных из них равно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-8.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а) Сколько чисел написано на доске?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б) Каких чисел написано больше: положительных или отрицательных?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в) Какое наибольшее количество положительных чисел может быть среди них?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балла</a:t>
                      </a: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7" marR="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Комментарии к результатам работ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ЕГЭ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cap="all" dirty="0" smtClean="0"/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учащиеся области решают несколько лучше, чем в среднем по стране;</a:t>
            </a:r>
          </a:p>
          <a:p>
            <a:pPr marL="0" indent="2520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учащиеся области решают несколько хуже, чем в среднем по стране;</a:t>
            </a:r>
          </a:p>
          <a:p>
            <a:pPr marL="0" indent="2520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учащиеся области решают примерно так же, как в среднем по стране.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целом показатели области соответствуют общероссийским.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Интересно отметить, что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и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– простые прикладные задачи по программе 4-6 классов,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и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6 - простейшие задачи по планиметрии (4-8 классы). При этом все 4 задания объединяет то, что для их решения необходимы навыки логического мышления.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Рекомендации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необходимо более качественно выстраивать систематическое повторение и обобщение курса математики в 11 классе;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необходимо больше акцентировать внимание на развитие логического мышления учащихся при решении простейших задач планиметрии и прикладных заданий.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выводы и комментарии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86790" cy="5786454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i="1" dirty="0" smtClean="0">
                <a:solidFill>
                  <a:schemeClr val="tx1"/>
                </a:solidFill>
              </a:rPr>
              <a:t>В 11 классе самые простые номера мы решаем хуже, а вот по части С немного лучше. Такой дисбаланс можно объяснить только хорошо развитой в области системы профильного обучения старшеклассников, нацеленной на подготовку к поступлению в технические и экономические вузы.</a:t>
            </a:r>
            <a:r>
              <a:rPr lang="ru-RU" sz="2900" dirty="0" smtClean="0">
                <a:solidFill>
                  <a:schemeClr val="tx1"/>
                </a:solidFill>
              </a:rPr>
              <a:t> Возможно, есть смысл рассмотреть вопрос о распространении системы диагностических и тренировочных работ на среднее звено.</a:t>
            </a:r>
          </a:p>
          <a:p>
            <a:pPr>
              <a:buNone/>
            </a:pP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dirty="0" smtClean="0">
                <a:solidFill>
                  <a:schemeClr val="tx1"/>
                </a:solidFill>
              </a:rPr>
              <a:t>Работы ЕГЭ показывают, что </a:t>
            </a:r>
            <a:r>
              <a:rPr lang="ru-RU" sz="2900" b="1" i="1" dirty="0" smtClean="0">
                <a:solidFill>
                  <a:schemeClr val="tx1"/>
                </a:solidFill>
              </a:rPr>
              <a:t>в сравнении со страной мы лучше решаем примеры на вычисления, упрощаем выражения, решаем уравнения и т.п., то есть выполняем задания по алгоритму. А проигрываем мы в заданиях, где необходим определенный уровень логического мышления учащихся (задачи прикладного характера, геометрия, комбинаторика и теория вероятностей и т.д.).</a:t>
            </a:r>
            <a:r>
              <a:rPr lang="ru-RU" sz="2900" dirty="0" smtClean="0">
                <a:solidFill>
                  <a:schemeClr val="tx1"/>
                </a:solidFill>
              </a:rPr>
              <a:t> Возможно, сказывается ритм жизни подмосковных школьников, располагающий к попыткам более быстрого решения заданий по известным правилам. Здесь есть над чем задуматься методическим службам.</a:t>
            </a:r>
          </a:p>
          <a:p>
            <a:pPr>
              <a:buNone/>
            </a:pP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dirty="0" smtClean="0">
                <a:solidFill>
                  <a:schemeClr val="tx1"/>
                </a:solidFill>
              </a:rPr>
              <a:t>На ЕГЭ-2010 выпускники в среднем набирали 8-9 первичных баллов, в 2011 году уже 10-11 первичных баллов. Данная ситуация вызвана двумя основными факторами: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		- во-первых, и это хорошо, </a:t>
            </a:r>
            <a:r>
              <a:rPr lang="ru-RU" sz="2900" b="1" i="1" dirty="0" smtClean="0">
                <a:solidFill>
                  <a:schemeClr val="tx1"/>
                </a:solidFill>
              </a:rPr>
              <a:t>учителя стали активно пользоваться 	Открытым банком задач по математике, решать и анализировать 	диагностические и тренировочные работы системы «</a:t>
            </a:r>
            <a:r>
              <a:rPr lang="ru-RU" sz="2900" b="1" i="1" dirty="0" err="1" smtClean="0">
                <a:solidFill>
                  <a:schemeClr val="tx1"/>
                </a:solidFill>
              </a:rPr>
              <a:t>Статград</a:t>
            </a:r>
            <a:r>
              <a:rPr lang="ru-RU" sz="2900" b="1" i="1" dirty="0" smtClean="0">
                <a:solidFill>
                  <a:schemeClr val="tx1"/>
                </a:solidFill>
              </a:rPr>
              <a:t>»;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		- по сравнению с прошлым годом часть В на ЕГЭ была все же несколько 	проще, чем в 2010 году.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выводы и комментарии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Удовлетворительную оценку на ЕГЭ можно было получить, решив 4 номера. Это по-прежнему констатирует </a:t>
            </a:r>
            <a:r>
              <a:rPr lang="ru-RU" sz="1800" b="1" i="1" dirty="0" smtClean="0">
                <a:solidFill>
                  <a:schemeClr val="tx1"/>
                </a:solidFill>
              </a:rPr>
              <a:t>слабый уровень математической подготовки большинства учащихся.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Сравним выполнение части В на ЕГЭ в 2010 и 2011 годах.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8643997" cy="4727881"/>
        </p:xfrm>
        <a:graphic>
          <a:graphicData uri="http://schemas.openxmlformats.org/drawingml/2006/table">
            <a:tbl>
              <a:tblPr/>
              <a:tblGrid>
                <a:gridCol w="285752"/>
                <a:gridCol w="3571900"/>
                <a:gridCol w="642942"/>
                <a:gridCol w="642942"/>
                <a:gridCol w="3500461"/>
              </a:tblGrid>
              <a:tr h="39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B1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Текстовая задача, решаемая по действиям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83,92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83,62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Типы задач изменились, но уровень сложности остался прежним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Задание на чтение графика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93,86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Наблюдаем улучшение показателей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Простейшее уравнение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83,31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90,23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Сравнение некорректно, разные типы заданий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Задача по планиметрии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75,89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Сравнение некорректно, разные типы заданий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Прикладная задача вычислительного характера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83,80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90,94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Сравнение некорректно, различен уровень сложности заданий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Задание на вычисление площади «по клеткам»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89,47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88,43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Ничего не изменилось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Пример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60,79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55,76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Сравнение некорректно, разные типы заданий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Задание на геометрический смысл производной функции в точке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44,67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68,58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Наблюдаем резкое улучшение показателей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Стереометрическая задача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51,52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69,37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Наблюдаем резкое улучшение показателей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Прикладная задача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54,66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53,98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Ничего не изменилось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В11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Задание на нахождение наименьшего и наибольшего значений функции на отрезке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52,24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52,63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Ничего не изменилось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В12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Задача на движение двух тел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47,81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64,92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Наблюдаем улучшение показателей (задача в 2011 году была чуть проще)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7" marR="5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В 2010-2011 учебном году в интернете появился ряд полезных электронных пособий по подготовке к ЕГЭ. Отметим лишь два наиболее значимых и приближенных к реальному ЕГЭ.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Во-первых, это дистанционная обучающая система «Решу ЕГЭ» Дмитрия Гущина.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выводы и комментарии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857356" y="2786058"/>
            <a:ext cx="54006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9293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Во-вторых, это пособия А.Г. </a:t>
            </a:r>
            <a:r>
              <a:rPr lang="ru-RU" sz="1800" dirty="0" err="1" smtClean="0">
                <a:solidFill>
                  <a:schemeClr val="tx1"/>
                </a:solidFill>
              </a:rPr>
              <a:t>Корянова</a:t>
            </a:r>
            <a:r>
              <a:rPr lang="ru-RU" sz="1800" dirty="0" smtClean="0">
                <a:solidFill>
                  <a:schemeClr val="tx1"/>
                </a:solidFill>
              </a:rPr>
              <a:t> и А.А. Прокофьева по группе С. В каждом из 6 пособий: С1, С2, …, С6 можно найти все типы заданий, которые были на ЕГЭ-2011. Иными словами, впервые стал возможен элемент натаскивания на группу С! Но ценность пособий – не в подготовке к ЕГЭ. В них систематизированы и обобщены различные методы решения заданий повышенной сложности, а глубокое изучение пособий и прохождение соответствующего практикума значительно повышает уровень математического мышления учащегося. Пособие С1 вообще является органическим продолжением школьных учебников и специальной литературы по теме «Тригонометрические уравнения».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В-третьих, впервые появился и Открытый банк задач ГИА. Главное окно сайта http://mathgia.ru:8080/or/gia12/ выглядит так: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выводы и комментарии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143108" y="3929066"/>
            <a:ext cx="51435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цели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подтверждение наличия у выпускника базовых математических компетенций (т.е. получение участником экзамена не менее минимального количества баллов ЕГЭ);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ранжирование выпускников при поступлении в образовательные учреждения среднего специального или высшего профессионального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В 2012 году ГИА-9  и ЕГЭ по математике, возможно, претерпят определенные изменения,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Предполагается, что ЕГЭ будет сдаваться на двух уровнях - базовом и профильном. «Пока что один и тот же экзамен должен сдавать выпускник, который собирается на мехмат МГУ, и тот, кто выбрал гуманитарный профиль. Но для разных уровней нужны задачи с разными правилами игры, и все это понимают. Одна из задач - создание профильного уровня. По планам с будущего года он должен быть введен», - сообщил председатель научно-методического совета по математике, член-корреспондент РАН, академик РАО Алексей Семенов.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Меняется и ГИА-9. Согласно проекту пакета документов, регламентирующих разработку контрольно-измерительных материалов по математике, в 2012 году в экзаменационную работу планируется включить задачи по геометрии.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Среди заданий, направленных на проверку базового уровня подготовки выпускников, можно выделить следующие: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- задания, решаемые в 1 или 2 шага с опорой на готовой чертеж.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- задания, решаемые в 1 или 2 шага без опоры на готовый чертеж.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- задания, решаемые в 1 шаг с опорой на готовой чертеж, содержащий избыточное количество данных.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- практико-ориентированные задания.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- задание на вычисление площади геометрических фигур, в том числе по данным рисунка, представляющего собой изображение фигуры, площадь которой требуется найти, на клетчатой бумаге (сетке) со стороной клетки 1.</a:t>
            </a:r>
          </a:p>
          <a:p>
            <a:pPr>
              <a:lnSpc>
                <a:spcPct val="140000"/>
              </a:lnSpc>
            </a:pPr>
            <a:r>
              <a:rPr lang="ru-RU" sz="5200" dirty="0" smtClean="0">
                <a:solidFill>
                  <a:schemeClr val="tx1"/>
                </a:solidFill>
              </a:rPr>
              <a:t>- задание на установление истинности или ложности утверждения.</a:t>
            </a:r>
          </a:p>
          <a:p>
            <a:pPr>
              <a:lnSpc>
                <a:spcPct val="140000"/>
              </a:lnSpc>
            </a:pPr>
            <a:r>
              <a:rPr lang="ru-RU" sz="5200" cap="all" dirty="0" smtClean="0">
                <a:solidFill>
                  <a:schemeClr val="tx1"/>
                </a:solidFill>
              </a:rPr>
              <a:t>Отсюда, пожалуй, вытекает главный вывод:  </a:t>
            </a:r>
            <a:r>
              <a:rPr lang="ru-RU" sz="5200" b="1" cap="all" dirty="0" smtClean="0">
                <a:solidFill>
                  <a:schemeClr val="tx1"/>
                </a:solidFill>
              </a:rPr>
              <a:t>формы и структура экзаменов меняются, а математика вечна. Ключ к успеху учащихся на экзамене лежит, прежде всего, в планомерном и систематическом изучении науки, а не в поисках счастья в процессе натаскивания на различные типы задач.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</a:t>
            </a:r>
            <a:r>
              <a:rPr lang="en-US" dirty="0" smtClean="0">
                <a:solidFill>
                  <a:schemeClr val="tx1"/>
                </a:solidFill>
              </a:rPr>
              <a:t>B1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352000" cy="5214974"/>
        </p:xfrm>
        <a:graphic>
          <a:graphicData uri="http://schemas.openxmlformats.org/drawingml/2006/table">
            <a:tbl>
              <a:tblPr/>
              <a:tblGrid>
                <a:gridCol w="1139326"/>
                <a:gridCol w="1955252"/>
                <a:gridCol w="4272584"/>
                <a:gridCol w="984838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56" marR="8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56" marR="8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56" marR="8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56" marR="8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56" marR="8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Текстовая задача, решаемая по действиям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56" marR="8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пачке 250 листов бумаги. За неделю в офисе расходуется 900 листов. Какое наименьшее количество пачек бумаги нужно купить в офис на 6 недель?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Теплоход рассчитан на 550 пассажиров и 60 членов команды. Каждая спасательная шлюпка может вместить 80 человек. Какое наименьшее число шлюпок должно быть на теплоходе, чтобы в случае необходимости в них можно было разместить всех пассажиров и всех членов команды?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Сырок стоит 6 рублей 70 копеек. Какое наибольшее число сырков можно купить на 50 рублей?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83,62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56" marR="8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</a:t>
            </a:r>
            <a:r>
              <a:rPr lang="en-US" dirty="0" smtClean="0">
                <a:solidFill>
                  <a:schemeClr val="tx1"/>
                </a:solidFill>
              </a:rPr>
              <a:t>B2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83" name="Таблица 282"/>
          <p:cNvGraphicFramePr>
            <a:graphicFrameLocks noGrp="1"/>
          </p:cNvGraphicFramePr>
          <p:nvPr/>
        </p:nvGraphicFramePr>
        <p:xfrm>
          <a:off x="428596" y="857232"/>
          <a:ext cx="8286812" cy="5278571"/>
        </p:xfrm>
        <a:graphic>
          <a:graphicData uri="http://schemas.openxmlformats.org/drawingml/2006/table">
            <a:tbl>
              <a:tblPr/>
              <a:tblGrid>
                <a:gridCol w="1143008"/>
                <a:gridCol w="1928826"/>
                <a:gridCol w="4214842"/>
                <a:gridCol w="1000136"/>
              </a:tblGrid>
              <a:tr h="352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Задание на чтение графика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 рисунке жирными точками показана цена золота на момент закрытия биржевых торгов во все рабочие дни с 11 по 27 июля 2000 года. По горизонтали указываются числа месяца, по вертикали — цена унции золота в долларах США. Для наглядности жирные точки на рисунке соединены линией. Определите по рисунку наибольшую цену золота на момент закрытия торгов в указанный период (в долларах США за унцию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97,28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55" marR="10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790" name="AutoShape 334"/>
          <p:cNvSpPr>
            <a:spLocks noChangeAspect="1" noChangeArrowheads="1"/>
          </p:cNvSpPr>
          <p:nvPr/>
        </p:nvSpPr>
        <p:spPr bwMode="auto">
          <a:xfrm>
            <a:off x="0" y="0"/>
            <a:ext cx="3733800" cy="1809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872" name="Picture 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14818"/>
            <a:ext cx="3743325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, B4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142984"/>
          <a:ext cx="8286807" cy="4714908"/>
        </p:xfrm>
        <a:graphic>
          <a:graphicData uri="http://schemas.openxmlformats.org/drawingml/2006/table">
            <a:tbl>
              <a:tblPr/>
              <a:tblGrid>
                <a:gridCol w="1285884"/>
                <a:gridCol w="2143140"/>
                <a:gridCol w="3786214"/>
                <a:gridCol w="1071569"/>
              </a:tblGrid>
              <a:tr h="889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Иррациональное уравнение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Найдите корень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уравнения: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90,23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Задача на нахождение углов в треугольнике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4714876" y="3071810"/>
          <a:ext cx="928694" cy="247652"/>
        </p:xfrm>
        <a:graphic>
          <a:graphicData uri="http://schemas.openxmlformats.org/presentationml/2006/ole">
            <p:oleObj spid="_x0000_s20490" r:id="rId3" imgW="710891" imgH="190417" progId="">
              <p:embed/>
            </p:oleObj>
          </a:graphicData>
        </a:graphic>
      </p:graphicFrame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929066"/>
            <a:ext cx="342902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</a:t>
            </a:r>
            <a:r>
              <a:rPr lang="en-US" dirty="0" smtClean="0">
                <a:solidFill>
                  <a:schemeClr val="tx1"/>
                </a:solidFill>
              </a:rPr>
              <a:t>B5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142984"/>
          <a:ext cx="8001058" cy="5295451"/>
        </p:xfrm>
        <a:graphic>
          <a:graphicData uri="http://schemas.openxmlformats.org/drawingml/2006/table">
            <a:tbl>
              <a:tblPr/>
              <a:tblGrid>
                <a:gridCol w="785820"/>
                <a:gridCol w="1785950"/>
                <a:gridCol w="4429154"/>
                <a:gridCol w="1000134"/>
              </a:tblGrid>
              <a:tr h="66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106" marR="1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106" marR="1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106" marR="1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106" marR="1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106" marR="1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Прикладная задача вычислительного характера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106" marR="1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таблице указаны средние цены (в рублях) на некоторые основные продукты питания в трёх городах России (по данным на начало 2010 года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Определите, в каком из этих городов окажется самым дешёвым следующий набор продуктов: молока, говядины, подсолнечного масла. В ответ запишите стоимость данного набора продуктов в этом городе (в рублях).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06" marR="11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90,94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06" marR="1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620"/>
            <a:ext cx="42767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</a:t>
            </a:r>
            <a:r>
              <a:rPr lang="en-US" dirty="0" smtClean="0">
                <a:solidFill>
                  <a:schemeClr val="tx1"/>
                </a:solidFill>
              </a:rPr>
              <a:t>B6, B7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857232"/>
          <a:ext cx="8286808" cy="5429288"/>
        </p:xfrm>
        <a:graphic>
          <a:graphicData uri="http://schemas.openxmlformats.org/drawingml/2006/table">
            <a:tbl>
              <a:tblPr/>
              <a:tblGrid>
                <a:gridCol w="785818"/>
                <a:gridCol w="1857388"/>
                <a:gridCol w="4643470"/>
                <a:gridCol w="1000132"/>
              </a:tblGrid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Задание на вычисление площади «по клеткам»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Найдите площадь трапеции, изображённой на клетчатой бумаге с размером клетки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см. рис.). Ответ дайте в квадратных сантиметрах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88,43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В7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Пример на нахождение значения одной тригонометрической функции по значению другой тригонометрической функции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55,76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61" marR="1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2" name="AutoShape 4"/>
          <p:cNvSpPr>
            <a:spLocks noChangeAspect="1" noChangeArrowheads="1"/>
          </p:cNvSpPr>
          <p:nvPr/>
        </p:nvSpPr>
        <p:spPr bwMode="auto">
          <a:xfrm>
            <a:off x="0" y="0"/>
            <a:ext cx="350520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3581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857760"/>
            <a:ext cx="3724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</a:t>
            </a:r>
            <a:r>
              <a:rPr lang="en-US" dirty="0" smtClean="0">
                <a:solidFill>
                  <a:schemeClr val="tx1"/>
                </a:solidFill>
              </a:rPr>
              <a:t>B8, B9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85795"/>
          <a:ext cx="8286808" cy="5783981"/>
        </p:xfrm>
        <a:graphic>
          <a:graphicData uri="http://schemas.openxmlformats.org/drawingml/2006/table">
            <a:tbl>
              <a:tblPr/>
              <a:tblGrid>
                <a:gridCol w="429152"/>
                <a:gridCol w="2214054"/>
                <a:gridCol w="4500594"/>
                <a:gridCol w="1143008"/>
              </a:tblGrid>
              <a:tr h="9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В8</a:t>
                      </a: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геометрический смысл производной функции 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точке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68,58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В9</a:t>
                      </a: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Стереометрическая задача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000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Прямоугольный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параллелепипед описан около цилиндра, радиус основания и высота которого равны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Найдите объём параллелепипеда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64770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000500" algn="l"/>
                        </a:tabLs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64770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000500" algn="l"/>
                        </a:tabLs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69,37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783" marR="16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В9_1_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643578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7" y="1766878"/>
            <a:ext cx="43624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</a:t>
            </a:r>
            <a:r>
              <a:rPr lang="en-US" dirty="0" smtClean="0">
                <a:solidFill>
                  <a:schemeClr val="tx1"/>
                </a:solidFill>
              </a:rPr>
              <a:t>B10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928670"/>
          <a:ext cx="8429683" cy="5572165"/>
        </p:xfrm>
        <a:graphic>
          <a:graphicData uri="http://schemas.openxmlformats.org/drawingml/2006/table">
            <a:tbl>
              <a:tblPr/>
              <a:tblGrid>
                <a:gridCol w="778328"/>
                <a:gridCol w="1221936"/>
                <a:gridCol w="5357850"/>
                <a:gridCol w="1071569"/>
              </a:tblGrid>
              <a:tr h="696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Пример задания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Прикладная задача физического содержания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53,98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5257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5378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TS010385378</Template>
  <TotalTime>149</TotalTime>
  <Words>1494</Words>
  <Application>Microsoft Office PowerPoint</Application>
  <PresentationFormat>Экран (4:3)</PresentationFormat>
  <Paragraphs>295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TS010385378</vt:lpstr>
      <vt:lpstr>Статистические данные по выполнению экзаменационной работы по математике выпускниками 11 классов. Основные выводы и рекомендации.</vt:lpstr>
      <vt:lpstr>Основные цели ЕГЭ</vt:lpstr>
      <vt:lpstr>Задание B1</vt:lpstr>
      <vt:lpstr>Задание B2</vt:lpstr>
      <vt:lpstr>Задания B3, B4</vt:lpstr>
      <vt:lpstr>Задание B5</vt:lpstr>
      <vt:lpstr>Задания B6, B7</vt:lpstr>
      <vt:lpstr>Задания B8, B9</vt:lpstr>
      <vt:lpstr>Задание B10</vt:lpstr>
      <vt:lpstr>Задания B11, B12</vt:lpstr>
      <vt:lpstr>Задания С1, С2, С3</vt:lpstr>
      <vt:lpstr>Задания С4, С5</vt:lpstr>
      <vt:lpstr>Задание С6</vt:lpstr>
      <vt:lpstr> Комментарии к результатам работ ЕГЭ </vt:lpstr>
      <vt:lpstr>Рекомендации </vt:lpstr>
      <vt:lpstr>Основные выводы и комментарии</vt:lpstr>
      <vt:lpstr>Основные выводы и комментарии</vt:lpstr>
      <vt:lpstr>Основные выводы и комментарии</vt:lpstr>
      <vt:lpstr>Основные выводы и комментарии</vt:lpstr>
      <vt:lpstr>Заключение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[Деловое общение]</dc:title>
  <dc:creator>Светлана</dc:creator>
  <cp:lastModifiedBy>DNA7 X86</cp:lastModifiedBy>
  <cp:revision>19</cp:revision>
  <dcterms:created xsi:type="dcterms:W3CDTF">2012-02-18T13:58:54Z</dcterms:created>
  <dcterms:modified xsi:type="dcterms:W3CDTF">2012-02-26T11:18:29Z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